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79" r:id="rId3"/>
    <p:sldId id="291" r:id="rId4"/>
    <p:sldId id="290" r:id="rId5"/>
    <p:sldId id="289" r:id="rId6"/>
    <p:sldId id="283" r:id="rId7"/>
    <p:sldId id="284" r:id="rId8"/>
    <p:sldId id="285" r:id="rId9"/>
    <p:sldId id="264" r:id="rId10"/>
    <p:sldId id="261" r:id="rId11"/>
    <p:sldId id="262" r:id="rId12"/>
    <p:sldId id="280" r:id="rId13"/>
    <p:sldId id="263" r:id="rId14"/>
    <p:sldId id="281" r:id="rId15"/>
    <p:sldId id="282" r:id="rId16"/>
    <p:sldId id="286" r:id="rId17"/>
    <p:sldId id="267" r:id="rId18"/>
    <p:sldId id="260" r:id="rId19"/>
    <p:sldId id="278" r:id="rId20"/>
    <p:sldId id="268" r:id="rId21"/>
    <p:sldId id="274" r:id="rId22"/>
    <p:sldId id="257" r:id="rId23"/>
    <p:sldId id="259" r:id="rId24"/>
    <p:sldId id="258" r:id="rId25"/>
    <p:sldId id="269" r:id="rId26"/>
    <p:sldId id="276" r:id="rId27"/>
    <p:sldId id="271" r:id="rId28"/>
    <p:sldId id="272" r:id="rId29"/>
    <p:sldId id="273" r:id="rId30"/>
    <p:sldId id="287" r:id="rId31"/>
    <p:sldId id="288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422" autoAdjust="0"/>
  </p:normalViewPr>
  <p:slideViewPr>
    <p:cSldViewPr snapToGrid="0">
      <p:cViewPr varScale="1">
        <p:scale>
          <a:sx n="90" d="100"/>
          <a:sy n="90" d="100"/>
        </p:scale>
        <p:origin x="10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29AD3-5FDF-4DE4-89CD-930EFCB6A4DF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F8BC0-ECC2-40BF-A646-5AB01CEC9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78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6A48B-8A1B-4ECF-9CC7-79262F5B6CF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0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Evidently Lop Off only refers to States, TTP the more appropriate term is “obligation limitation reduction”.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6F8BC0-ECC2-40BF-A646-5AB01CEC968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909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 is made up of b(</a:t>
            </a:r>
            <a:r>
              <a:rPr lang="en-US" dirty="0" err="1"/>
              <a:t>i</a:t>
            </a:r>
            <a:r>
              <a:rPr lang="en-US" dirty="0"/>
              <a:t>), b(ii) and b(iii).  This table shows the impact of over the years from 2013 to 2020.  In year 2013, B made up 3.0% of the formula allocation (0.8% + 1.2% +1.0%), and the remainder was made up of “A” and “C”.  In year 2020, B made up 52.3% of the formula allocation (14.1% + 20.4% + 17.8%), and the remainder was made up of “A” and “C”.    Annually the miles do not change.  The population changes based on AIAN Pop (Current year minus 1).  The Average 05 – 11’ does not change.  The impact of the applied percentages for B does not change, it is 27% for mileage, 39% for Pop, and 34% for Avg 05-11 shares.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6F8BC0-ECC2-40BF-A646-5AB01CEC968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836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comparison of the IHBG data on the right and the table used in the formula.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6F8BC0-ECC2-40BF-A646-5AB01CEC968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576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contributing parts of the formula, A, B, and C for FY2013 to FY2021.   The formula uses from a percentage perspective 88% of the funds annually during these years.  The remaining 12% comprise the Set A Sides (Planning, Safety, Bridge, PMO) up through fY2021.  In FY2022, with the passage of IIJA, the Set-a-sides changed to (PMO-5%, Planning-2%, Safety-4%, HPP-$9M (percentage varies), Bridge-0%) to about 12.5% in the out years of IIJA.  It will continue to change slightly depending on the overall authorization amount.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6F8BC0-ECC2-40BF-A646-5AB01CEC968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3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graphical representation of the parts A, B, C and the Set-a-sides.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6F8BC0-ECC2-40BF-A646-5AB01CEC968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6348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</a:t>
            </a:r>
            <a:r>
              <a:rPr lang="en-US"/>
              <a:t>the latest </a:t>
            </a:r>
            <a:r>
              <a:rPr lang="en-US" dirty="0"/>
              <a:t>data on the impact of obligation limitation reduction.  Because we are in a CR right now, it is not known precisely the impacts for FY2024.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6F8BC0-ECC2-40BF-A646-5AB01CEC968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23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C23F-F68B-4874-8A96-441053B9CC7D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15B4F-9206-47F3-ACEC-F286DB050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60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C23F-F68B-4874-8A96-441053B9CC7D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15B4F-9206-47F3-ACEC-F286DB050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08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C23F-F68B-4874-8A96-441053B9CC7D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15B4F-9206-47F3-ACEC-F286DB050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41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C23F-F68B-4874-8A96-441053B9CC7D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15B4F-9206-47F3-ACEC-F286DB050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721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C23F-F68B-4874-8A96-441053B9CC7D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15B4F-9206-47F3-ACEC-F286DB050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14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C23F-F68B-4874-8A96-441053B9CC7D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15B4F-9206-47F3-ACEC-F286DB050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235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C23F-F68B-4874-8A96-441053B9CC7D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15B4F-9206-47F3-ACEC-F286DB050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79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C23F-F68B-4874-8A96-441053B9CC7D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15B4F-9206-47F3-ACEC-F286DB050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68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C23F-F68B-4874-8A96-441053B9CC7D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15B4F-9206-47F3-ACEC-F286DB050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885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C23F-F68B-4874-8A96-441053B9CC7D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15B4F-9206-47F3-ACEC-F286DB050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6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C23F-F68B-4874-8A96-441053B9CC7D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15B4F-9206-47F3-ACEC-F286DB050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58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EC23F-F68B-4874-8A96-441053B9CC7D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15B4F-9206-47F3-ACEC-F286DB050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969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package" Target="../embeddings/Microsoft_Excel_Worksheet1.xlsx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package" Target="../embeddings/Microsoft_Excel_Worksheet2.xlsx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package" Target="../embeddings/Microsoft_Excel_Worksheet3.xlsx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mailto:leroy.gishi@bia.go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E1666-1E55-49FE-A403-0925C7E248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TTP Formula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E4C0DD-415A-4B38-8210-E68145AE52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Intertribal Transportation Association</a:t>
            </a:r>
          </a:p>
          <a:p>
            <a:r>
              <a:rPr lang="en-US" dirty="0"/>
              <a:t>Annual Meeting</a:t>
            </a:r>
          </a:p>
          <a:p>
            <a:r>
              <a:rPr lang="en-US" dirty="0"/>
              <a:t>Dec 07, 2022</a:t>
            </a:r>
          </a:p>
        </p:txBody>
      </p:sp>
    </p:spTree>
    <p:extLst>
      <p:ext uri="{BB962C8B-B14F-4D97-AF65-F5344CB8AC3E}">
        <p14:creationId xmlns:p14="http://schemas.microsoft.com/office/powerpoint/2010/main" val="1266533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8DA3F-B714-47EE-B4DD-B534E63DE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FY2022 Funding Plan (example)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B2657-595E-438F-A3B7-70B86FE5C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Formula:  23 USC 202(b)(3)</a:t>
            </a:r>
          </a:p>
          <a:p>
            <a:pPr lvl="1"/>
            <a:r>
              <a:rPr lang="en-US" dirty="0"/>
              <a:t>Authorized Amount FY2022 from STRA-21 is $578,460,000</a:t>
            </a:r>
          </a:p>
          <a:p>
            <a:pPr lvl="1"/>
            <a:r>
              <a:rPr lang="en-US" dirty="0"/>
              <a:t>Formula run is the same as in previous years (2013-2021) with the following changes in the set-asides:</a:t>
            </a:r>
          </a:p>
          <a:p>
            <a:pPr lvl="2"/>
            <a:r>
              <a:rPr lang="en-US" dirty="0"/>
              <a:t>No 3% takedown for bridges</a:t>
            </a:r>
          </a:p>
          <a:p>
            <a:pPr lvl="2"/>
            <a:r>
              <a:rPr lang="en-US" dirty="0"/>
              <a:t>Safety fund is now 4%</a:t>
            </a:r>
          </a:p>
          <a:p>
            <a:pPr lvl="2"/>
            <a:r>
              <a:rPr lang="en-US" dirty="0"/>
              <a:t>A takedown of $9,000,000 for Tribal High Priority Projects</a:t>
            </a:r>
          </a:p>
          <a:p>
            <a:pPr lvl="2"/>
            <a:r>
              <a:rPr lang="en-US" dirty="0"/>
              <a:t>Set-asides only impact the amount of funding going into the formula</a:t>
            </a:r>
          </a:p>
          <a:p>
            <a:pPr lvl="1"/>
            <a:r>
              <a:rPr lang="en-US" dirty="0"/>
              <a:t>Formula has three terms (as identified in 23 USC 202)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95F9E72-7CBC-49DE-8E3F-DF6EF3BC5CF8}"/>
              </a:ext>
            </a:extLst>
          </p:cNvPr>
          <p:cNvGrpSpPr/>
          <p:nvPr/>
        </p:nvGrpSpPr>
        <p:grpSpPr>
          <a:xfrm>
            <a:off x="242388" y="5584314"/>
            <a:ext cx="8701134" cy="987172"/>
            <a:chOff x="242388" y="5584314"/>
            <a:chExt cx="8701134" cy="987172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5E71191-037F-4BA0-B24F-35F2CD1646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112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913221" y="5584314"/>
              <a:ext cx="1030301" cy="987172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7C07C37-7662-402C-A776-847311B084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2388" y="5707203"/>
              <a:ext cx="846183" cy="8642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70092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8DA3F-B714-47EE-B4DD-B534E63DE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FY2022 Funding Plan </a:t>
            </a:r>
            <a:r>
              <a:rPr lang="en-US" sz="2800" dirty="0"/>
              <a:t>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B2657-595E-438F-A3B7-70B86FE5C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of Control Panel for FY2022</a:t>
            </a:r>
          </a:p>
          <a:p>
            <a:r>
              <a:rPr lang="en-US" dirty="0"/>
              <a:t>Control Panel identifies where the funds are accounted for in the entire funding process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95F9E72-7CBC-49DE-8E3F-DF6EF3BC5CF8}"/>
              </a:ext>
            </a:extLst>
          </p:cNvPr>
          <p:cNvGrpSpPr/>
          <p:nvPr/>
        </p:nvGrpSpPr>
        <p:grpSpPr>
          <a:xfrm>
            <a:off x="242388" y="5584314"/>
            <a:ext cx="8701134" cy="987172"/>
            <a:chOff x="242388" y="5584314"/>
            <a:chExt cx="8701134" cy="987172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5E71191-037F-4BA0-B24F-35F2CD1646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112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913221" y="5584314"/>
              <a:ext cx="1030301" cy="987172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7C07C37-7662-402C-A776-847311B084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2388" y="5707203"/>
              <a:ext cx="846183" cy="8642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41409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295E349-E526-47E8-AC30-07CA09273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28809"/>
            <a:ext cx="7417789" cy="60845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06CB923-5383-436F-B047-449087189EED}"/>
              </a:ext>
            </a:extLst>
          </p:cNvPr>
          <p:cNvSpPr txBox="1"/>
          <p:nvPr/>
        </p:nvSpPr>
        <p:spPr>
          <a:xfrm>
            <a:off x="6372665" y="182880"/>
            <a:ext cx="234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CONTROL PANEL</a:t>
            </a: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68F35F8B-50DB-BB01-9BB0-00C98E8AC7AA}"/>
              </a:ext>
            </a:extLst>
          </p:cNvPr>
          <p:cNvSpPr/>
          <p:nvPr/>
        </p:nvSpPr>
        <p:spPr>
          <a:xfrm>
            <a:off x="6929306" y="4429387"/>
            <a:ext cx="1308683" cy="469784"/>
          </a:xfrm>
          <a:custGeom>
            <a:avLst/>
            <a:gdLst>
              <a:gd name="connsiteX0" fmla="*/ 1199626 w 1308683"/>
              <a:gd name="connsiteY0" fmla="*/ 100668 h 469784"/>
              <a:gd name="connsiteX1" fmla="*/ 1082180 w 1308683"/>
              <a:gd name="connsiteY1" fmla="*/ 67112 h 469784"/>
              <a:gd name="connsiteX2" fmla="*/ 989901 w 1308683"/>
              <a:gd name="connsiteY2" fmla="*/ 58723 h 469784"/>
              <a:gd name="connsiteX3" fmla="*/ 914400 w 1308683"/>
              <a:gd name="connsiteY3" fmla="*/ 41945 h 469784"/>
              <a:gd name="connsiteX4" fmla="*/ 411061 w 1308683"/>
              <a:gd name="connsiteY4" fmla="*/ 25167 h 469784"/>
              <a:gd name="connsiteX5" fmla="*/ 218114 w 1308683"/>
              <a:gd name="connsiteY5" fmla="*/ 0 h 469784"/>
              <a:gd name="connsiteX6" fmla="*/ 100668 w 1308683"/>
              <a:gd name="connsiteY6" fmla="*/ 16778 h 469784"/>
              <a:gd name="connsiteX7" fmla="*/ 83890 w 1308683"/>
              <a:gd name="connsiteY7" fmla="*/ 41945 h 469784"/>
              <a:gd name="connsiteX8" fmla="*/ 75501 w 1308683"/>
              <a:gd name="connsiteY8" fmla="*/ 109057 h 469784"/>
              <a:gd name="connsiteX9" fmla="*/ 67112 w 1308683"/>
              <a:gd name="connsiteY9" fmla="*/ 142613 h 469784"/>
              <a:gd name="connsiteX10" fmla="*/ 50334 w 1308683"/>
              <a:gd name="connsiteY10" fmla="*/ 201336 h 469784"/>
              <a:gd name="connsiteX11" fmla="*/ 16778 w 1308683"/>
              <a:gd name="connsiteY11" fmla="*/ 268448 h 469784"/>
              <a:gd name="connsiteX12" fmla="*/ 0 w 1308683"/>
              <a:gd name="connsiteY12" fmla="*/ 343949 h 469784"/>
              <a:gd name="connsiteX13" fmla="*/ 41945 w 1308683"/>
              <a:gd name="connsiteY13" fmla="*/ 394283 h 469784"/>
              <a:gd name="connsiteX14" fmla="*/ 134224 w 1308683"/>
              <a:gd name="connsiteY14" fmla="*/ 436228 h 469784"/>
              <a:gd name="connsiteX15" fmla="*/ 167780 w 1308683"/>
              <a:gd name="connsiteY15" fmla="*/ 444617 h 469784"/>
              <a:gd name="connsiteX16" fmla="*/ 276837 w 1308683"/>
              <a:gd name="connsiteY16" fmla="*/ 453006 h 469784"/>
              <a:gd name="connsiteX17" fmla="*/ 335560 w 1308683"/>
              <a:gd name="connsiteY17" fmla="*/ 461395 h 469784"/>
              <a:gd name="connsiteX18" fmla="*/ 788566 w 1308683"/>
              <a:gd name="connsiteY18" fmla="*/ 469784 h 469784"/>
              <a:gd name="connsiteX19" fmla="*/ 1098958 w 1308683"/>
              <a:gd name="connsiteY19" fmla="*/ 453006 h 469784"/>
              <a:gd name="connsiteX20" fmla="*/ 1216404 w 1308683"/>
              <a:gd name="connsiteY20" fmla="*/ 394283 h 469784"/>
              <a:gd name="connsiteX21" fmla="*/ 1266738 w 1308683"/>
              <a:gd name="connsiteY21" fmla="*/ 369116 h 469784"/>
              <a:gd name="connsiteX22" fmla="*/ 1275127 w 1308683"/>
              <a:gd name="connsiteY22" fmla="*/ 343949 h 469784"/>
              <a:gd name="connsiteX23" fmla="*/ 1291905 w 1308683"/>
              <a:gd name="connsiteY23" fmla="*/ 318782 h 469784"/>
              <a:gd name="connsiteX24" fmla="*/ 1308683 w 1308683"/>
              <a:gd name="connsiteY24" fmla="*/ 285226 h 469784"/>
              <a:gd name="connsiteX25" fmla="*/ 1258349 w 1308683"/>
              <a:gd name="connsiteY25" fmla="*/ 201336 h 469784"/>
              <a:gd name="connsiteX26" fmla="*/ 1216404 w 1308683"/>
              <a:gd name="connsiteY26" fmla="*/ 167780 h 469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308683" h="469784">
                <a:moveTo>
                  <a:pt x="1199626" y="100668"/>
                </a:moveTo>
                <a:cubicBezTo>
                  <a:pt x="1161348" y="87909"/>
                  <a:pt x="1122208" y="73432"/>
                  <a:pt x="1082180" y="67112"/>
                </a:cubicBezTo>
                <a:cubicBezTo>
                  <a:pt x="1051671" y="62295"/>
                  <a:pt x="1020661" y="61519"/>
                  <a:pt x="989901" y="58723"/>
                </a:cubicBezTo>
                <a:cubicBezTo>
                  <a:pt x="964734" y="53130"/>
                  <a:pt x="940138" y="43437"/>
                  <a:pt x="914400" y="41945"/>
                </a:cubicBezTo>
                <a:cubicBezTo>
                  <a:pt x="746809" y="32230"/>
                  <a:pt x="411061" y="25167"/>
                  <a:pt x="411061" y="25167"/>
                </a:cubicBezTo>
                <a:cubicBezTo>
                  <a:pt x="376727" y="19885"/>
                  <a:pt x="260285" y="0"/>
                  <a:pt x="218114" y="0"/>
                </a:cubicBezTo>
                <a:cubicBezTo>
                  <a:pt x="178260" y="0"/>
                  <a:pt x="139391" y="9033"/>
                  <a:pt x="100668" y="16778"/>
                </a:cubicBezTo>
                <a:cubicBezTo>
                  <a:pt x="95075" y="25167"/>
                  <a:pt x="86543" y="32218"/>
                  <a:pt x="83890" y="41945"/>
                </a:cubicBezTo>
                <a:cubicBezTo>
                  <a:pt x="77958" y="63695"/>
                  <a:pt x="79207" y="86819"/>
                  <a:pt x="75501" y="109057"/>
                </a:cubicBezTo>
                <a:cubicBezTo>
                  <a:pt x="73606" y="120430"/>
                  <a:pt x="70146" y="131490"/>
                  <a:pt x="67112" y="142613"/>
                </a:cubicBezTo>
                <a:cubicBezTo>
                  <a:pt x="61756" y="162253"/>
                  <a:pt x="57895" y="182434"/>
                  <a:pt x="50334" y="201336"/>
                </a:cubicBezTo>
                <a:cubicBezTo>
                  <a:pt x="41045" y="224558"/>
                  <a:pt x="24687" y="244720"/>
                  <a:pt x="16778" y="268448"/>
                </a:cubicBezTo>
                <a:cubicBezTo>
                  <a:pt x="3010" y="309752"/>
                  <a:pt x="9843" y="284893"/>
                  <a:pt x="0" y="343949"/>
                </a:cubicBezTo>
                <a:cubicBezTo>
                  <a:pt x="14210" y="365264"/>
                  <a:pt x="20414" y="378135"/>
                  <a:pt x="41945" y="394283"/>
                </a:cubicBezTo>
                <a:cubicBezTo>
                  <a:pt x="75525" y="419468"/>
                  <a:pt x="93944" y="424144"/>
                  <a:pt x="134224" y="436228"/>
                </a:cubicBezTo>
                <a:cubicBezTo>
                  <a:pt x="145267" y="439541"/>
                  <a:pt x="156329" y="443270"/>
                  <a:pt x="167780" y="444617"/>
                </a:cubicBezTo>
                <a:cubicBezTo>
                  <a:pt x="203990" y="448877"/>
                  <a:pt x="240558" y="449378"/>
                  <a:pt x="276837" y="453006"/>
                </a:cubicBezTo>
                <a:cubicBezTo>
                  <a:pt x="296512" y="454973"/>
                  <a:pt x="315798" y="460747"/>
                  <a:pt x="335560" y="461395"/>
                </a:cubicBezTo>
                <a:cubicBezTo>
                  <a:pt x="486507" y="466344"/>
                  <a:pt x="637564" y="466988"/>
                  <a:pt x="788566" y="469784"/>
                </a:cubicBezTo>
                <a:cubicBezTo>
                  <a:pt x="892030" y="464191"/>
                  <a:pt x="995977" y="464448"/>
                  <a:pt x="1098958" y="453006"/>
                </a:cubicBezTo>
                <a:cubicBezTo>
                  <a:pt x="1151577" y="447159"/>
                  <a:pt x="1174358" y="418810"/>
                  <a:pt x="1216404" y="394283"/>
                </a:cubicBezTo>
                <a:cubicBezTo>
                  <a:pt x="1232607" y="384831"/>
                  <a:pt x="1249960" y="377505"/>
                  <a:pt x="1266738" y="369116"/>
                </a:cubicBezTo>
                <a:cubicBezTo>
                  <a:pt x="1269534" y="360727"/>
                  <a:pt x="1271172" y="351858"/>
                  <a:pt x="1275127" y="343949"/>
                </a:cubicBezTo>
                <a:cubicBezTo>
                  <a:pt x="1279636" y="334931"/>
                  <a:pt x="1286903" y="327536"/>
                  <a:pt x="1291905" y="318782"/>
                </a:cubicBezTo>
                <a:cubicBezTo>
                  <a:pt x="1298110" y="307924"/>
                  <a:pt x="1303090" y="296411"/>
                  <a:pt x="1308683" y="285226"/>
                </a:cubicBezTo>
                <a:cubicBezTo>
                  <a:pt x="1292053" y="235335"/>
                  <a:pt x="1299804" y="233579"/>
                  <a:pt x="1258349" y="201336"/>
                </a:cubicBezTo>
                <a:cubicBezTo>
                  <a:pt x="1214006" y="166847"/>
                  <a:pt x="1216404" y="193826"/>
                  <a:pt x="1216404" y="167780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20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8DA3F-B714-47EE-B4DD-B534E63DE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 and Set-asides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95F9E72-7CBC-49DE-8E3F-DF6EF3BC5CF8}"/>
              </a:ext>
            </a:extLst>
          </p:cNvPr>
          <p:cNvGrpSpPr/>
          <p:nvPr/>
        </p:nvGrpSpPr>
        <p:grpSpPr>
          <a:xfrm>
            <a:off x="242388" y="5584314"/>
            <a:ext cx="8701134" cy="987172"/>
            <a:chOff x="242388" y="5584314"/>
            <a:chExt cx="8701134" cy="987172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5E71191-037F-4BA0-B24F-35F2CD1646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112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913221" y="5584314"/>
              <a:ext cx="1030301" cy="987172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7C07C37-7662-402C-A776-847311B084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2388" y="5707203"/>
              <a:ext cx="846183" cy="864283"/>
            </a:xfrm>
            <a:prstGeom prst="rect">
              <a:avLst/>
            </a:prstGeom>
          </p:spPr>
        </p:pic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32A0E0B8-9A30-4CA6-8872-4E5796E356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388" y="2206632"/>
            <a:ext cx="8721969" cy="2444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408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8DA3F-B714-47EE-B4DD-B534E63DE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 amounts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95F9E72-7CBC-49DE-8E3F-DF6EF3BC5CF8}"/>
              </a:ext>
            </a:extLst>
          </p:cNvPr>
          <p:cNvGrpSpPr/>
          <p:nvPr/>
        </p:nvGrpSpPr>
        <p:grpSpPr>
          <a:xfrm>
            <a:off x="242388" y="5584314"/>
            <a:ext cx="8701134" cy="987172"/>
            <a:chOff x="242388" y="5584314"/>
            <a:chExt cx="8701134" cy="987172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5E71191-037F-4BA0-B24F-35F2CD1646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112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913221" y="5584314"/>
              <a:ext cx="1030301" cy="987172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7C07C37-7662-402C-A776-847311B084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2388" y="5707203"/>
              <a:ext cx="846183" cy="864283"/>
            </a:xfrm>
            <a:prstGeom prst="rect">
              <a:avLst/>
            </a:prstGeom>
          </p:spPr>
        </p:pic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D8D63091-BBA5-46D7-AF11-E0E04C2F26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650" y="1785646"/>
            <a:ext cx="8314006" cy="347178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76E7342-CA55-490E-A551-797AF8AB8EE3}"/>
              </a:ext>
            </a:extLst>
          </p:cNvPr>
          <p:cNvSpPr txBox="1"/>
          <p:nvPr/>
        </p:nvSpPr>
        <p:spPr>
          <a:xfrm>
            <a:off x="6907237" y="3336874"/>
            <a:ext cx="647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E29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AADEC0D-9C76-4C34-8D35-2C299C3515FC}"/>
              </a:ext>
            </a:extLst>
          </p:cNvPr>
          <p:cNvCxnSpPr/>
          <p:nvPr/>
        </p:nvCxnSpPr>
        <p:spPr>
          <a:xfrm flipH="1">
            <a:off x="6260123" y="3603016"/>
            <a:ext cx="647114" cy="266629"/>
          </a:xfrm>
          <a:prstGeom prst="straightConnector1">
            <a:avLst/>
          </a:pr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20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8DA3F-B714-47EE-B4DD-B534E63DE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 of “B” (Bi, Bii and </a:t>
            </a:r>
            <a:r>
              <a:rPr lang="en-US" dirty="0" err="1"/>
              <a:t>Biii</a:t>
            </a:r>
            <a:r>
              <a:rPr lang="en-US" dirty="0"/>
              <a:t>)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95F9E72-7CBC-49DE-8E3F-DF6EF3BC5CF8}"/>
              </a:ext>
            </a:extLst>
          </p:cNvPr>
          <p:cNvGrpSpPr/>
          <p:nvPr/>
        </p:nvGrpSpPr>
        <p:grpSpPr>
          <a:xfrm>
            <a:off x="242388" y="5584314"/>
            <a:ext cx="8701134" cy="987172"/>
            <a:chOff x="242388" y="5584314"/>
            <a:chExt cx="8701134" cy="987172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5E71191-037F-4BA0-B24F-35F2CD1646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112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913221" y="5584314"/>
              <a:ext cx="1030301" cy="987172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7C07C37-7662-402C-A776-847311B084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2388" y="5707203"/>
              <a:ext cx="846183" cy="864283"/>
            </a:xfrm>
            <a:prstGeom prst="rect">
              <a:avLst/>
            </a:prstGeom>
          </p:spPr>
        </p:pic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7A48CDCE-569E-489B-A6B5-BB863AE1F8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794" y="2358635"/>
            <a:ext cx="8398412" cy="1793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7689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8DA3F-B714-47EE-B4DD-B534E63DE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64284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Final funding – </a:t>
            </a:r>
            <a:r>
              <a:rPr lang="en-US" sz="3600" strike="sngStrike" dirty="0"/>
              <a:t>Lop Off </a:t>
            </a:r>
            <a:r>
              <a:rPr lang="en-US" sz="2700" dirty="0">
                <a:solidFill>
                  <a:srgbClr val="FF0000"/>
                </a:solidFill>
              </a:rPr>
              <a:t>(obligation limitation reduction)</a:t>
            </a:r>
            <a:endParaRPr lang="en-US" sz="2700" strike="sngStrike" dirty="0">
              <a:solidFill>
                <a:srgbClr val="FF0000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95F9E72-7CBC-49DE-8E3F-DF6EF3BC5CF8}"/>
              </a:ext>
            </a:extLst>
          </p:cNvPr>
          <p:cNvGrpSpPr/>
          <p:nvPr/>
        </p:nvGrpSpPr>
        <p:grpSpPr>
          <a:xfrm>
            <a:off x="242388" y="5584314"/>
            <a:ext cx="8701134" cy="987172"/>
            <a:chOff x="242388" y="5584314"/>
            <a:chExt cx="8701134" cy="987172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5E71191-037F-4BA0-B24F-35F2CD1646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112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913221" y="5584314"/>
              <a:ext cx="1030301" cy="987172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7C07C37-7662-402C-A776-847311B0847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42388" y="5707203"/>
              <a:ext cx="846183" cy="864283"/>
            </a:xfrm>
            <a:prstGeom prst="rect">
              <a:avLst/>
            </a:prstGeom>
          </p:spPr>
        </p:pic>
      </p:grp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74720F9-CD7E-47D2-B655-52740E38610C}"/>
              </a:ext>
            </a:extLst>
          </p:cNvPr>
          <p:cNvGraphicFramePr>
            <a:graphicFrameLocks noGrp="1"/>
          </p:cNvGraphicFramePr>
          <p:nvPr/>
        </p:nvGraphicFramePr>
        <p:xfrm>
          <a:off x="872197" y="1417379"/>
          <a:ext cx="7258928" cy="4289829"/>
        </p:xfrm>
        <a:graphic>
          <a:graphicData uri="http://schemas.openxmlformats.org/drawingml/2006/table">
            <a:tbl>
              <a:tblPr/>
              <a:tblGrid>
                <a:gridCol w="806081">
                  <a:extLst>
                    <a:ext uri="{9D8B030D-6E8A-4147-A177-3AD203B41FA5}">
                      <a16:colId xmlns:a16="http://schemas.microsoft.com/office/drawing/2014/main" val="3094436581"/>
                    </a:ext>
                  </a:extLst>
                </a:gridCol>
                <a:gridCol w="806081">
                  <a:extLst>
                    <a:ext uri="{9D8B030D-6E8A-4147-A177-3AD203B41FA5}">
                      <a16:colId xmlns:a16="http://schemas.microsoft.com/office/drawing/2014/main" val="3342765556"/>
                    </a:ext>
                  </a:extLst>
                </a:gridCol>
                <a:gridCol w="638147">
                  <a:extLst>
                    <a:ext uri="{9D8B030D-6E8A-4147-A177-3AD203B41FA5}">
                      <a16:colId xmlns:a16="http://schemas.microsoft.com/office/drawing/2014/main" val="2071829294"/>
                    </a:ext>
                  </a:extLst>
                </a:gridCol>
                <a:gridCol w="1347667">
                  <a:extLst>
                    <a:ext uri="{9D8B030D-6E8A-4147-A177-3AD203B41FA5}">
                      <a16:colId xmlns:a16="http://schemas.microsoft.com/office/drawing/2014/main" val="3337575288"/>
                    </a:ext>
                  </a:extLst>
                </a:gridCol>
                <a:gridCol w="1712923">
                  <a:extLst>
                    <a:ext uri="{9D8B030D-6E8A-4147-A177-3AD203B41FA5}">
                      <a16:colId xmlns:a16="http://schemas.microsoft.com/office/drawing/2014/main" val="2552844877"/>
                    </a:ext>
                  </a:extLst>
                </a:gridCol>
                <a:gridCol w="319073">
                  <a:extLst>
                    <a:ext uri="{9D8B030D-6E8A-4147-A177-3AD203B41FA5}">
                      <a16:colId xmlns:a16="http://schemas.microsoft.com/office/drawing/2014/main" val="59748845"/>
                    </a:ext>
                  </a:extLst>
                </a:gridCol>
                <a:gridCol w="1628956">
                  <a:extLst>
                    <a:ext uri="{9D8B030D-6E8A-4147-A177-3AD203B41FA5}">
                      <a16:colId xmlns:a16="http://schemas.microsoft.com/office/drawing/2014/main" val="2271760902"/>
                    </a:ext>
                  </a:extLst>
                </a:gridCol>
              </a:tblGrid>
              <a:tr h="2667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Authorized Amt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Lop Off 8.7%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7188475"/>
                  </a:ext>
                </a:extLst>
              </a:tr>
              <a:tr h="22227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4697440"/>
                  </a:ext>
                </a:extLst>
              </a:tr>
              <a:tr h="22227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Authorized Amt.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578460000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$578,460,000.00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8476296"/>
                  </a:ext>
                </a:extLst>
              </a:tr>
              <a:tr h="222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Lop 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$50,326,020.00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7481416"/>
                  </a:ext>
                </a:extLst>
              </a:tr>
              <a:tr h="22227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Available Amt.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578460000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$528,133,980.00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8514847"/>
                  </a:ext>
                </a:extLst>
              </a:tr>
              <a:tr h="222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$28,923,000.00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$26,406,699.00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5763832"/>
                  </a:ext>
                </a:extLst>
              </a:tr>
              <a:tr h="222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$549,537,000.00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$501,727,281.00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273873"/>
                  </a:ext>
                </a:extLst>
              </a:tr>
              <a:tr h="22227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Planning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$11,569,200.00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$10,562,679.60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678368"/>
                  </a:ext>
                </a:extLst>
              </a:tr>
              <a:tr h="222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$537,967,800.00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$491,164,601.40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578421"/>
                  </a:ext>
                </a:extLst>
              </a:tr>
              <a:tr h="233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Safety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$23,138,400.00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$21,125,359.20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4828669"/>
                  </a:ext>
                </a:extLst>
              </a:tr>
              <a:tr h="233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$514,829,400.00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$470,039,242.20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1417810"/>
                  </a:ext>
                </a:extLst>
              </a:tr>
              <a:tr h="222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THPP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$9,000,000.00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$8,217,000.00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613212"/>
                  </a:ext>
                </a:extLst>
              </a:tr>
              <a:tr h="222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$505,829,400.00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$461,822,242.20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341557"/>
                  </a:ext>
                </a:extLst>
              </a:tr>
              <a:tr h="22227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A,B,C Formula 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$505,829,400.00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$461,822,242.20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1431767"/>
                  </a:ext>
                </a:extLst>
              </a:tr>
              <a:tr h="22227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8625148"/>
                  </a:ext>
                </a:extLst>
              </a:tr>
              <a:tr h="22227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4147865"/>
                  </a:ext>
                </a:extLst>
              </a:tr>
              <a:tr h="22227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4217400"/>
                  </a:ext>
                </a:extLst>
              </a:tr>
              <a:tr h="22227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0100892"/>
                  </a:ext>
                </a:extLst>
              </a:tr>
              <a:tr h="22227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$461,822,242.20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$10,562,679.60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55594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E936D42-6B2B-4A24-B22B-2E4C503B5913}"/>
              </a:ext>
            </a:extLst>
          </p:cNvPr>
          <p:cNvSpPr txBox="1"/>
          <p:nvPr/>
        </p:nvSpPr>
        <p:spPr>
          <a:xfrm>
            <a:off x="4501661" y="5114261"/>
            <a:ext cx="1724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Tribal Shares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6C72B3-6ACE-4860-9B5C-0093B8994F94}"/>
              </a:ext>
            </a:extLst>
          </p:cNvPr>
          <p:cNvSpPr txBox="1"/>
          <p:nvPr/>
        </p:nvSpPr>
        <p:spPr>
          <a:xfrm>
            <a:off x="6406828" y="5120998"/>
            <a:ext cx="1724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2% Planning</a:t>
            </a:r>
          </a:p>
        </p:txBody>
      </p:sp>
    </p:spTree>
    <p:extLst>
      <p:ext uri="{BB962C8B-B14F-4D97-AF65-F5344CB8AC3E}">
        <p14:creationId xmlns:p14="http://schemas.microsoft.com/office/powerpoint/2010/main" val="1399872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7EAE5-6095-4F6D-8979-DCFCDB850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236" y="159444"/>
            <a:ext cx="7886700" cy="633680"/>
          </a:xfrm>
        </p:spPr>
        <p:txBody>
          <a:bodyPr>
            <a:normAutofit/>
          </a:bodyPr>
          <a:lstStyle/>
          <a:p>
            <a:r>
              <a:rPr lang="en-US" sz="2800" dirty="0"/>
              <a:t>MAP-21 Formula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0FEEA660-C80D-4482-B8AA-B6BC79A167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3231228"/>
              </p:ext>
            </p:extLst>
          </p:nvPr>
        </p:nvGraphicFramePr>
        <p:xfrm>
          <a:off x="466725" y="1304925"/>
          <a:ext cx="8210550" cy="424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210499" imgH="4248313" progId="Excel.Sheet.12">
                  <p:embed/>
                </p:oleObj>
              </mc:Choice>
              <mc:Fallback>
                <p:oleObj name="Worksheet" r:id="rId2" imgW="8210499" imgH="4248313" progId="Excel.Sheet.12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0FEEA660-C80D-4482-B8AA-B6BC79A167C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66725" y="1304925"/>
                        <a:ext cx="8210550" cy="424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41053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931B8-5F3E-4BB6-A032-C6EF7A89D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“A”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D1EF6CB-2990-4031-ACD9-3DCDEB15FB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0072246"/>
              </p:ext>
            </p:extLst>
          </p:nvPr>
        </p:nvGraphicFramePr>
        <p:xfrm>
          <a:off x="466725" y="2924175"/>
          <a:ext cx="8210550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210499" imgH="1009751" progId="Excel.Sheet.12">
                  <p:embed/>
                </p:oleObj>
              </mc:Choice>
              <mc:Fallback>
                <p:oleObj name="Worksheet" r:id="rId2" imgW="8210499" imgH="1009751" progId="Excel.Shee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FD1EF6CB-2990-4031-ACD9-3DCDEB15FB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66725" y="2924175"/>
                        <a:ext cx="8210550" cy="1009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99202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4A569-E90F-4EA7-B817-EA55F30B0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“A”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4DD69-F3A5-4137-8283-84E86D83F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 data:  FY2011 final allocation (tribal share and PAF)</a:t>
            </a:r>
          </a:p>
          <a:p>
            <a:r>
              <a:rPr lang="en-US" dirty="0"/>
              <a:t>For 2016 and thereafter: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20% x (FY2011 Final Allocation)</a:t>
            </a:r>
          </a:p>
          <a:p>
            <a:pPr lvl="1"/>
            <a:endParaRPr lang="en-US" dirty="0"/>
          </a:p>
          <a:p>
            <a:r>
              <a:rPr lang="en-US" dirty="0"/>
              <a:t>This becomes the base funding for the MAP-21 formula.  Each tribes FY2011 share multiplied by 20%.</a:t>
            </a:r>
          </a:p>
          <a:p>
            <a:r>
              <a:rPr lang="en-US" sz="1800" dirty="0">
                <a:solidFill>
                  <a:srgbClr val="FF0000"/>
                </a:solidFill>
              </a:rPr>
              <a:t>If FY2011 Share was $1,000,000 – then A=$200,000</a:t>
            </a:r>
          </a:p>
        </p:txBody>
      </p:sp>
    </p:spTree>
    <p:extLst>
      <p:ext uri="{BB962C8B-B14F-4D97-AF65-F5344CB8AC3E}">
        <p14:creationId xmlns:p14="http://schemas.microsoft.com/office/powerpoint/2010/main" val="1972977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ECA70-1D89-4128-B6D8-06CB2CD33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Transportation Program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F287F-5021-47C2-87E3-B200C7FE3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The Tribal Transportation Program is funded by contract authority from the </a:t>
            </a:r>
            <a:r>
              <a:rPr lang="en-US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Highway Trust Fund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and is subject to the overall Federal-aid obligation limitation. Funds are allocated among Tribes using a statutory formula based on tribal population, road mileage and average tribal shares of the former Tribal Transportation Allocation Methodology (TTAM) formula.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4931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46F2D-6D6F-4B88-8A61-2F7B43428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“B”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4E7F7362-3E99-4A46-9883-38D6F3DCA1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0654681"/>
              </p:ext>
            </p:extLst>
          </p:nvPr>
        </p:nvGraphicFramePr>
        <p:xfrm>
          <a:off x="466725" y="2257425"/>
          <a:ext cx="8210550" cy="234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210474" imgH="2343237" progId="Excel.Sheet.12">
                  <p:embed/>
                </p:oleObj>
              </mc:Choice>
              <mc:Fallback>
                <p:oleObj name="Worksheet" r:id="rId2" imgW="8210474" imgH="2343237" progId="Excel.Shee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4E7F7362-3E99-4A46-9883-38D6F3DCA15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66725" y="2257425"/>
                        <a:ext cx="8210550" cy="2343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86249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84013-89DE-4F8D-B703-AC2D876DC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percentages of “B”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B8A496-8E0A-468B-ACF6-2C8C61A5BA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244" y="1949275"/>
            <a:ext cx="8520057" cy="3193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012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798D8-BEA7-408A-8C3D-66DA36329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Population:  AIAN for FY2021 Formula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6418D-C7A1-4762-8F08-E4F282FCD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IHBG</a:t>
            </a:r>
          </a:p>
          <a:p>
            <a:r>
              <a:rPr lang="en-US" dirty="0"/>
              <a:t>Indian Housing Block Grant (IHBG) Program – HUD</a:t>
            </a:r>
          </a:p>
          <a:p>
            <a:r>
              <a:rPr lang="en-US" dirty="0"/>
              <a:t>Right margin menu:</a:t>
            </a:r>
          </a:p>
          <a:p>
            <a:pPr lvl="1"/>
            <a:r>
              <a:rPr lang="en-US" dirty="0"/>
              <a:t>Under “Related Information”</a:t>
            </a:r>
          </a:p>
          <a:p>
            <a:pPr lvl="1"/>
            <a:r>
              <a:rPr lang="en-US" dirty="0"/>
              <a:t>“IHBG Formula”</a:t>
            </a:r>
          </a:p>
          <a:p>
            <a:r>
              <a:rPr lang="en-US" dirty="0"/>
              <a:t>IHBG Formula Data (header)</a:t>
            </a:r>
          </a:p>
          <a:p>
            <a:pPr lvl="1"/>
            <a:r>
              <a:rPr lang="en-US" dirty="0"/>
              <a:t>FY2020 IHBG Final Allocation Summary</a:t>
            </a:r>
          </a:p>
          <a:p>
            <a:pPr lvl="1"/>
            <a:r>
              <a:rPr lang="en-US" dirty="0"/>
              <a:t>FY 2020 Final Summaries (MS-Excel)</a:t>
            </a:r>
          </a:p>
        </p:txBody>
      </p:sp>
    </p:spTree>
    <p:extLst>
      <p:ext uri="{BB962C8B-B14F-4D97-AF65-F5344CB8AC3E}">
        <p14:creationId xmlns:p14="http://schemas.microsoft.com/office/powerpoint/2010/main" val="24702831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3D66CEB-6539-4209-8B2A-388E6B18CD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635" y="621535"/>
            <a:ext cx="8126730" cy="561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0176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245A38BD-C6F2-40D1-AF4B-F3896D692E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5959188"/>
              </p:ext>
            </p:extLst>
          </p:nvPr>
        </p:nvGraphicFramePr>
        <p:xfrm>
          <a:off x="690270" y="548640"/>
          <a:ext cx="7826335" cy="6014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6581789" imgH="5057636" progId="Excel.Sheet.8">
                  <p:embed/>
                </p:oleObj>
              </mc:Choice>
              <mc:Fallback>
                <p:oleObj name="Worksheet" r:id="rId3" imgW="6581789" imgH="5057636" progId="Excel.Sheet.8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245A38BD-C6F2-40D1-AF4B-F3896D692E7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0270" y="548640"/>
                        <a:ext cx="7826335" cy="60141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95447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C48D3-6B8E-490A-AE2F-1484E4B0F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“C”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AF725CD8-A095-4E0C-8E01-5032D81DBF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114899"/>
              </p:ext>
            </p:extLst>
          </p:nvPr>
        </p:nvGraphicFramePr>
        <p:xfrm>
          <a:off x="466725" y="2257425"/>
          <a:ext cx="8210550" cy="234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210499" imgH="2342978" progId="Excel.Sheet.12">
                  <p:embed/>
                </p:oleObj>
              </mc:Choice>
              <mc:Fallback>
                <p:oleObj name="Worksheet" r:id="rId2" imgW="8210499" imgH="2342978" progId="Excel.Shee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AF725CD8-A095-4E0C-8E01-5032D81DBF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66725" y="2257425"/>
                        <a:ext cx="8210550" cy="2343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26625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8155B-DC9A-436F-9040-B452B6556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“C”, Tribal Supplemental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CA867-3AF8-4C26-AA4B-03543AE6B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23 USC 202(b)(3)(C)</a:t>
            </a:r>
          </a:p>
          <a:p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)Tribal supplemental funding amount.—Of funds made available for each fiscal year for the tribal transportation program, the Secretary shall set aside the following amount for a tribal supplemental program</a:t>
            </a:r>
          </a:p>
          <a:p>
            <a:endParaRPr lang="en-US" dirty="0"/>
          </a:p>
          <a:p>
            <a:r>
              <a:rPr lang="en-US" sz="2400" dirty="0"/>
              <a:t>C = $82,000,000  + 12.5% X (Authorized Amt - $275,000,000)</a:t>
            </a:r>
          </a:p>
        </p:txBody>
      </p:sp>
    </p:spTree>
    <p:extLst>
      <p:ext uri="{BB962C8B-B14F-4D97-AF65-F5344CB8AC3E}">
        <p14:creationId xmlns:p14="http://schemas.microsoft.com/office/powerpoint/2010/main" val="19869282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F8CFE-A38E-4D21-82D4-9636A376E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MAP-21 Formula (13-17)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2AC500F-69EE-4376-98D2-32F49A4431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059055"/>
              </p:ext>
            </p:extLst>
          </p:nvPr>
        </p:nvGraphicFramePr>
        <p:xfrm>
          <a:off x="309488" y="2236763"/>
          <a:ext cx="8454682" cy="3573196"/>
        </p:xfrm>
        <a:graphic>
          <a:graphicData uri="http://schemas.openxmlformats.org/drawingml/2006/table">
            <a:tbl>
              <a:tblPr/>
              <a:tblGrid>
                <a:gridCol w="769966">
                  <a:extLst>
                    <a:ext uri="{9D8B030D-6E8A-4147-A177-3AD203B41FA5}">
                      <a16:colId xmlns:a16="http://schemas.microsoft.com/office/drawing/2014/main" val="3394748519"/>
                    </a:ext>
                  </a:extLst>
                </a:gridCol>
                <a:gridCol w="986753">
                  <a:extLst>
                    <a:ext uri="{9D8B030D-6E8A-4147-A177-3AD203B41FA5}">
                      <a16:colId xmlns:a16="http://schemas.microsoft.com/office/drawing/2014/main" val="3911519512"/>
                    </a:ext>
                  </a:extLst>
                </a:gridCol>
                <a:gridCol w="769966">
                  <a:extLst>
                    <a:ext uri="{9D8B030D-6E8A-4147-A177-3AD203B41FA5}">
                      <a16:colId xmlns:a16="http://schemas.microsoft.com/office/drawing/2014/main" val="1863471182"/>
                    </a:ext>
                  </a:extLst>
                </a:gridCol>
                <a:gridCol w="857180">
                  <a:extLst>
                    <a:ext uri="{9D8B030D-6E8A-4147-A177-3AD203B41FA5}">
                      <a16:colId xmlns:a16="http://schemas.microsoft.com/office/drawing/2014/main" val="1534698754"/>
                    </a:ext>
                  </a:extLst>
                </a:gridCol>
                <a:gridCol w="769966">
                  <a:extLst>
                    <a:ext uri="{9D8B030D-6E8A-4147-A177-3AD203B41FA5}">
                      <a16:colId xmlns:a16="http://schemas.microsoft.com/office/drawing/2014/main" val="1828922832"/>
                    </a:ext>
                  </a:extLst>
                </a:gridCol>
                <a:gridCol w="966820">
                  <a:extLst>
                    <a:ext uri="{9D8B030D-6E8A-4147-A177-3AD203B41FA5}">
                      <a16:colId xmlns:a16="http://schemas.microsoft.com/office/drawing/2014/main" val="3160784200"/>
                    </a:ext>
                  </a:extLst>
                </a:gridCol>
                <a:gridCol w="769966">
                  <a:extLst>
                    <a:ext uri="{9D8B030D-6E8A-4147-A177-3AD203B41FA5}">
                      <a16:colId xmlns:a16="http://schemas.microsoft.com/office/drawing/2014/main" val="2030624105"/>
                    </a:ext>
                  </a:extLst>
                </a:gridCol>
                <a:gridCol w="966820">
                  <a:extLst>
                    <a:ext uri="{9D8B030D-6E8A-4147-A177-3AD203B41FA5}">
                      <a16:colId xmlns:a16="http://schemas.microsoft.com/office/drawing/2014/main" val="1458661784"/>
                    </a:ext>
                  </a:extLst>
                </a:gridCol>
                <a:gridCol w="769966">
                  <a:extLst>
                    <a:ext uri="{9D8B030D-6E8A-4147-A177-3AD203B41FA5}">
                      <a16:colId xmlns:a16="http://schemas.microsoft.com/office/drawing/2014/main" val="1024650707"/>
                    </a:ext>
                  </a:extLst>
                </a:gridCol>
                <a:gridCol w="827279">
                  <a:extLst>
                    <a:ext uri="{9D8B030D-6E8A-4147-A177-3AD203B41FA5}">
                      <a16:colId xmlns:a16="http://schemas.microsoft.com/office/drawing/2014/main" val="3869196161"/>
                    </a:ext>
                  </a:extLst>
                </a:gridCol>
              </a:tblGrid>
              <a:tr h="162418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022700"/>
                  </a:ext>
                </a:extLst>
              </a:tr>
              <a:tr h="1624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A: 80% of FY11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$277,358,062.40 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A= 60% of FY11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$208,018,547.00 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A= 40% of FY11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$138,679,031.20 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A: 20% of FY11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$69,339,515.60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A: 20% of FY11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$69,339,515.60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5250591"/>
                  </a:ext>
                </a:extLst>
              </a:tr>
              <a:tr h="1624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Authorized Amt: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$450,000,000.00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Authorized Amt: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$450,000,000.00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Authorized Amt: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$450,000,000.00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Authorized Amt: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$465,000,000.00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Authorized Amt: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$475,000,000.00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3434502"/>
                  </a:ext>
                </a:extLst>
              </a:tr>
              <a:tr h="1624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 Lim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 Lim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 Lim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 Lim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 Lim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3942908"/>
                  </a:ext>
                </a:extLst>
              </a:tr>
              <a:tr h="1624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of Auth. AMT.: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0.84223216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of Auth. AMT.: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0.83512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of Auth. AMT.: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0.82984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of Auth. AMT.: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0.83512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of Auth. AMT.: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0.81664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0651677"/>
                  </a:ext>
                </a:extLst>
              </a:tr>
              <a:tr h="1624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B: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$13,587,437.60 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B: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$83,606,453.00 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B: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$152,945,968.80 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B: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$233,610,484.40 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B: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$241,160,484.40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3438209"/>
                  </a:ext>
                </a:extLst>
              </a:tr>
              <a:tr h="1624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C: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$104,262,500.00 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C: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$104,375,000.00 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C: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$104,375,000.00 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C: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$106,250,000.00 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C: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$107,500,000.00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1934"/>
                  </a:ext>
                </a:extLst>
              </a:tr>
              <a:tr h="1624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(A)+(B)+(C ):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$395,208,000.00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(A)+(B)+(C ):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$396,000,000.00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(A)+(B)+(C ):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$396,000,000.00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(A)+(B)+(C ):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$409,200,000.00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(A)+(B)+(C ):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$418,000,000.00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1591238"/>
                  </a:ext>
                </a:extLst>
              </a:tr>
              <a:tr h="1624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 0.20%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($900,000.00)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5978692"/>
                  </a:ext>
                </a:extLst>
              </a:tr>
              <a:tr h="1624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$3,668,608.15 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$22,573,742.31 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$41,295,411.58 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$63,074,830.79 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$65,113,330.79 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1341838"/>
                  </a:ext>
                </a:extLst>
              </a:tr>
              <a:tr h="1624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$5,299,100.66 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$32,606,516.67 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$59,648,927.83 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$91,108,088.92 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$94,052,588.92 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6797453"/>
                  </a:ext>
                </a:extLst>
              </a:tr>
              <a:tr h="1624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$4,619,728.78 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$28,426,194.02 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$52,001,629.39 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$79,427,564.70 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$81,994,564.70 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7819425"/>
                  </a:ext>
                </a:extLst>
              </a:tr>
              <a:tr h="1624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2846019"/>
                  </a:ext>
                </a:extLst>
              </a:tr>
              <a:tr h="1624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A+B+C  (lop off)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$378,141,372.00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A+B+C  (lop off)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$375,804,000.00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A+B+C  (lop off)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$373,428,000.00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A+B+C  (lop off)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$388,330,800.00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A+B+C  (lop off)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$387,904,000.00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9241235"/>
                  </a:ext>
                </a:extLst>
              </a:tr>
              <a:tr h="1624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Planning: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$8,613,738.00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Planning: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$8,541,000.00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Planning: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$8,487,000.00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Planning: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$8,825,700.00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Planning: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$8,816,000.00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4832492"/>
                  </a:ext>
                </a:extLst>
              </a:tr>
              <a:tr h="1624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PMO: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$25,841,214.00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PMO: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$25,623,000.00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PMO: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$25,461,000.00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PMO: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$22,064,250.00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PMO: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$22,040,000.00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955124"/>
                  </a:ext>
                </a:extLst>
              </a:tr>
              <a:tr h="1624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Safety: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$8,613,738.00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Safety: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$8,541,000.00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Safety: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$8,487,000.00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Safety: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$8,825,700.00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Safety: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$8,816,000.00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510670"/>
                  </a:ext>
                </a:extLst>
              </a:tr>
              <a:tr h="1624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Bridge: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$8,613,738.00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Bridge: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$8,541,000.00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Bridge: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$8,487,000.00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Bridge: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$13,238,550.00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Bridge: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$13,224,000.00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934264"/>
                  </a:ext>
                </a:extLst>
              </a:tr>
              <a:tr h="1624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Lop Off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$18,413,100.00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Lop Off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$22,950,000.00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Lop Off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$25,650,000.00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Lop Off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$23,715,000.00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Lop Off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$34,200,000.00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5323514"/>
                  </a:ext>
                </a:extLst>
              </a:tr>
              <a:tr h="1624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Rescission: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$863,100.00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$450,000,000.00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$450,000,000.00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$465,000,000.00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$475,000,000.00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1495469"/>
                  </a:ext>
                </a:extLst>
              </a:tr>
              <a:tr h="1624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$449,100,000.00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9234540"/>
                  </a:ext>
                </a:extLst>
              </a:tr>
              <a:tr h="16241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4" marR="6984" marT="6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$430,686,900.00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$427,050,000.00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$424,350,000.00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$441,285,000.00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$440,800,000.00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3451600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E98D7245-FC71-4873-99FE-A08CCBA0CC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470" y="2152372"/>
            <a:ext cx="7886700" cy="16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8052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D2B30-F27E-4DD7-829F-D7D6FFB85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MAP-21 Formula Parts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535AD91-095D-4F5C-9CB9-A7AB906E72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647258"/>
              </p:ext>
            </p:extLst>
          </p:nvPr>
        </p:nvGraphicFramePr>
        <p:xfrm>
          <a:off x="313151" y="2968669"/>
          <a:ext cx="8505176" cy="1594747"/>
        </p:xfrm>
        <a:graphic>
          <a:graphicData uri="http://schemas.openxmlformats.org/drawingml/2006/table">
            <a:tbl>
              <a:tblPr/>
              <a:tblGrid>
                <a:gridCol w="1001149">
                  <a:extLst>
                    <a:ext uri="{9D8B030D-6E8A-4147-A177-3AD203B41FA5}">
                      <a16:colId xmlns:a16="http://schemas.microsoft.com/office/drawing/2014/main" val="185208023"/>
                    </a:ext>
                  </a:extLst>
                </a:gridCol>
                <a:gridCol w="762343">
                  <a:extLst>
                    <a:ext uri="{9D8B030D-6E8A-4147-A177-3AD203B41FA5}">
                      <a16:colId xmlns:a16="http://schemas.microsoft.com/office/drawing/2014/main" val="3131450452"/>
                    </a:ext>
                  </a:extLst>
                </a:gridCol>
                <a:gridCol w="762343">
                  <a:extLst>
                    <a:ext uri="{9D8B030D-6E8A-4147-A177-3AD203B41FA5}">
                      <a16:colId xmlns:a16="http://schemas.microsoft.com/office/drawing/2014/main" val="3363235789"/>
                    </a:ext>
                  </a:extLst>
                </a:gridCol>
                <a:gridCol w="762343">
                  <a:extLst>
                    <a:ext uri="{9D8B030D-6E8A-4147-A177-3AD203B41FA5}">
                      <a16:colId xmlns:a16="http://schemas.microsoft.com/office/drawing/2014/main" val="84883994"/>
                    </a:ext>
                  </a:extLst>
                </a:gridCol>
                <a:gridCol w="762343">
                  <a:extLst>
                    <a:ext uri="{9D8B030D-6E8A-4147-A177-3AD203B41FA5}">
                      <a16:colId xmlns:a16="http://schemas.microsoft.com/office/drawing/2014/main" val="670718885"/>
                    </a:ext>
                  </a:extLst>
                </a:gridCol>
                <a:gridCol w="762343">
                  <a:extLst>
                    <a:ext uri="{9D8B030D-6E8A-4147-A177-3AD203B41FA5}">
                      <a16:colId xmlns:a16="http://schemas.microsoft.com/office/drawing/2014/main" val="1320687027"/>
                    </a:ext>
                  </a:extLst>
                </a:gridCol>
                <a:gridCol w="762343">
                  <a:extLst>
                    <a:ext uri="{9D8B030D-6E8A-4147-A177-3AD203B41FA5}">
                      <a16:colId xmlns:a16="http://schemas.microsoft.com/office/drawing/2014/main" val="3302377542"/>
                    </a:ext>
                  </a:extLst>
                </a:gridCol>
                <a:gridCol w="762343">
                  <a:extLst>
                    <a:ext uri="{9D8B030D-6E8A-4147-A177-3AD203B41FA5}">
                      <a16:colId xmlns:a16="http://schemas.microsoft.com/office/drawing/2014/main" val="4045865314"/>
                    </a:ext>
                  </a:extLst>
                </a:gridCol>
                <a:gridCol w="762343">
                  <a:extLst>
                    <a:ext uri="{9D8B030D-6E8A-4147-A177-3AD203B41FA5}">
                      <a16:colId xmlns:a16="http://schemas.microsoft.com/office/drawing/2014/main" val="1203503583"/>
                    </a:ext>
                  </a:extLst>
                </a:gridCol>
                <a:gridCol w="762343">
                  <a:extLst>
                    <a:ext uri="{9D8B030D-6E8A-4147-A177-3AD203B41FA5}">
                      <a16:colId xmlns:a16="http://schemas.microsoft.com/office/drawing/2014/main" val="1475644666"/>
                    </a:ext>
                  </a:extLst>
                </a:gridCol>
                <a:gridCol w="642940">
                  <a:extLst>
                    <a:ext uri="{9D8B030D-6E8A-4147-A177-3AD203B41FA5}">
                      <a16:colId xmlns:a16="http://schemas.microsoft.com/office/drawing/2014/main" val="453981120"/>
                    </a:ext>
                  </a:extLst>
                </a:gridCol>
              </a:tblGrid>
              <a:tr h="317137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88" marR="6388" marT="63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FY2013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FY2014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FY2015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FY2016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FY2017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FY2018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FY2019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FY2020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FY2021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713091"/>
                  </a:ext>
                </a:extLst>
              </a:tr>
              <a:tr h="3171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"A"</a:t>
                      </a:r>
                    </a:p>
                  </a:txBody>
                  <a:tcPr marL="6388" marR="6388" marT="63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61.8%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46.2%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30.8%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14.9%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14.6%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14.3%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14.0%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13.7%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13.7%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969306"/>
                  </a:ext>
                </a:extLst>
              </a:tr>
              <a:tr h="3171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"B"</a:t>
                      </a:r>
                    </a:p>
                  </a:txBody>
                  <a:tcPr marL="6388" marR="6388" marT="63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3.0%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18.6%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34.0%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50.2%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50.8%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51.3%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51.8%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52.2%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52.2%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88.0%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546060"/>
                  </a:ext>
                </a:extLst>
              </a:tr>
              <a:tr h="3171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"C"</a:t>
                      </a:r>
                    </a:p>
                  </a:txBody>
                  <a:tcPr marL="6388" marR="6388" marT="63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23.2%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23.2%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23.2%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22.8%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22.6%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22.4%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22.2%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22.0%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22.0%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259790"/>
                  </a:ext>
                </a:extLst>
              </a:tr>
              <a:tr h="326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“Set Asides"</a:t>
                      </a:r>
                    </a:p>
                  </a:txBody>
                  <a:tcPr marL="6388" marR="6388" marT="63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12.0%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12.0%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12.0%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12.0%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12.0%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12.0%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12.0%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12.0%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12.0%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12.0%</a:t>
                      </a:r>
                    </a:p>
                  </a:txBody>
                  <a:tcPr marL="6388" marR="6388" marT="6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671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77910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D542DCD-5FC6-424A-A687-797BA2E924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839" y="601249"/>
            <a:ext cx="8090322" cy="508556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7C66347-1726-4835-A82E-04FF81EC8497}"/>
              </a:ext>
            </a:extLst>
          </p:cNvPr>
          <p:cNvSpPr txBox="1"/>
          <p:nvPr/>
        </p:nvSpPr>
        <p:spPr>
          <a:xfrm>
            <a:off x="975360" y="6017623"/>
            <a:ext cx="7341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FY2022 – FY2026, the set-asides pct. will be about 12.5%.</a:t>
            </a:r>
          </a:p>
        </p:txBody>
      </p:sp>
    </p:spTree>
    <p:extLst>
      <p:ext uri="{BB962C8B-B14F-4D97-AF65-F5344CB8AC3E}">
        <p14:creationId xmlns:p14="http://schemas.microsoft.com/office/powerpoint/2010/main" val="2618322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E57C3-7816-8B83-81BF-C85DF3C56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TTP Funding Formula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B27A8-5828-8221-D561-CFB38081B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How</a:t>
            </a:r>
          </a:p>
          <a:p>
            <a:pPr lvl="1"/>
            <a:r>
              <a:rPr lang="en-US" dirty="0"/>
              <a:t>The FLH-OTT presentation noted on the next slide provides a detail review of the formula and how it works.  It uses an example that can be followed.  It is the How!</a:t>
            </a:r>
          </a:p>
          <a:p>
            <a:r>
              <a:rPr lang="en-US" dirty="0"/>
              <a:t>Why</a:t>
            </a:r>
          </a:p>
          <a:p>
            <a:pPr lvl="1"/>
            <a:r>
              <a:rPr lang="en-US" dirty="0"/>
              <a:t>What we can talk more about here is the why the funding levels for respective tribes becomes what it is.</a:t>
            </a:r>
          </a:p>
          <a:p>
            <a:pPr lvl="1"/>
            <a:r>
              <a:rPr lang="en-US" dirty="0"/>
              <a:t>What impact does “A” have and where did it come from</a:t>
            </a:r>
          </a:p>
          <a:p>
            <a:pPr lvl="1"/>
            <a:r>
              <a:rPr lang="en-US" dirty="0"/>
              <a:t>What impact does “B” have and what values are used to generate this portion of the formula</a:t>
            </a:r>
          </a:p>
          <a:p>
            <a:pPr lvl="1"/>
            <a:r>
              <a:rPr lang="en-US" dirty="0"/>
              <a:t>What impact does “C” have and where and how this impacts tribal shares  </a:t>
            </a:r>
          </a:p>
        </p:txBody>
      </p:sp>
    </p:spTree>
    <p:extLst>
      <p:ext uri="{BB962C8B-B14F-4D97-AF65-F5344CB8AC3E}">
        <p14:creationId xmlns:p14="http://schemas.microsoft.com/office/powerpoint/2010/main" val="3622532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8DA3F-B714-47EE-B4DD-B534E63DE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 Overview – FY2023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B2657-595E-438F-A3B7-70B86FE5C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Authorized Amount:  $589,960,000</a:t>
            </a:r>
          </a:p>
          <a:p>
            <a:r>
              <a:rPr lang="en-US" dirty="0"/>
              <a:t>(Obligation limitation reduction):  12.2% (for FY2023)</a:t>
            </a:r>
          </a:p>
          <a:p>
            <a:pPr lvl="1"/>
            <a:r>
              <a:rPr lang="en-US" dirty="0"/>
              <a:t>Resulting in $71,975,120 less from the authorized amt</a:t>
            </a:r>
          </a:p>
          <a:p>
            <a:r>
              <a:rPr lang="en-US" dirty="0"/>
              <a:t>TS Formula portion is:  $453,104,543</a:t>
            </a:r>
          </a:p>
          <a:p>
            <a:r>
              <a:rPr lang="en-US" dirty="0"/>
              <a:t>OB LIM REDUCTION by Year:</a:t>
            </a:r>
          </a:p>
          <a:p>
            <a:pPr lvl="1"/>
            <a:r>
              <a:rPr lang="en-US" dirty="0"/>
              <a:t>FY2013- 4.1		FY2014 – 5.1	</a:t>
            </a:r>
          </a:p>
          <a:p>
            <a:pPr lvl="1"/>
            <a:r>
              <a:rPr lang="en-US" dirty="0"/>
              <a:t>FY2015- 5.7		FY2016 – 5.1</a:t>
            </a:r>
          </a:p>
          <a:p>
            <a:pPr lvl="1"/>
            <a:r>
              <a:rPr lang="en-US" dirty="0"/>
              <a:t>FY2017 - 7.1		FY2018 - 8.3</a:t>
            </a:r>
          </a:p>
          <a:p>
            <a:pPr lvl="1"/>
            <a:r>
              <a:rPr lang="en-US" dirty="0"/>
              <a:t>FY2019 – 9.9		FY2020 – 9.4</a:t>
            </a:r>
          </a:p>
          <a:p>
            <a:pPr lvl="1"/>
            <a:r>
              <a:rPr lang="en-US" dirty="0"/>
              <a:t>FY2021 -11.1		FY2022 – 8.7</a:t>
            </a:r>
          </a:p>
          <a:p>
            <a:pPr lvl="1"/>
            <a:r>
              <a:rPr lang="en-US" dirty="0"/>
              <a:t>FY2023 – 12.2%</a:t>
            </a:r>
          </a:p>
          <a:p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95F9E72-7CBC-49DE-8E3F-DF6EF3BC5CF8}"/>
              </a:ext>
            </a:extLst>
          </p:cNvPr>
          <p:cNvGrpSpPr/>
          <p:nvPr/>
        </p:nvGrpSpPr>
        <p:grpSpPr>
          <a:xfrm>
            <a:off x="242388" y="5584314"/>
            <a:ext cx="8701134" cy="987172"/>
            <a:chOff x="242388" y="5584314"/>
            <a:chExt cx="8701134" cy="987172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5E71191-037F-4BA0-B24F-35F2CD1646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112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913221" y="5584314"/>
              <a:ext cx="1030301" cy="987172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7C07C37-7662-402C-A776-847311B0847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42388" y="5707203"/>
              <a:ext cx="846183" cy="8642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519726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425B0-2608-4CD1-9BDC-4C479DDE9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AEAF4-9C24-4FE9-AAC3-E65AF86FB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LeRoy Gishi, BIA Transportation</a:t>
            </a:r>
          </a:p>
          <a:p>
            <a:r>
              <a:rPr lang="en-US" dirty="0">
                <a:hlinkClick r:id="rId2"/>
              </a:rPr>
              <a:t>leroy.gishi@bia.gov</a:t>
            </a:r>
            <a:endParaRPr lang="en-US" dirty="0"/>
          </a:p>
          <a:p>
            <a:r>
              <a:rPr lang="en-US" dirty="0"/>
              <a:t>(202) 513-7711</a:t>
            </a:r>
          </a:p>
        </p:txBody>
      </p:sp>
    </p:spTree>
    <p:extLst>
      <p:ext uri="{BB962C8B-B14F-4D97-AF65-F5344CB8AC3E}">
        <p14:creationId xmlns:p14="http://schemas.microsoft.com/office/powerpoint/2010/main" val="3810725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7DF9A-A9B5-468F-137B-80D6F53E6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F31E70-587C-B365-4831-D004AD6D97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965687"/>
            <a:ext cx="7886700" cy="4432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981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C16A5-1FB1-480F-844D-CFAB41F8E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- Funding since 2004 -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81755-DCFB-485F-8B20-057178A5B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Three formulas</a:t>
            </a:r>
          </a:p>
          <a:p>
            <a:pPr lvl="1"/>
            <a:r>
              <a:rPr lang="en-US" dirty="0"/>
              <a:t>1 Administrative (2004 and prior)</a:t>
            </a:r>
          </a:p>
          <a:p>
            <a:pPr lvl="1"/>
            <a:r>
              <a:rPr lang="en-US" dirty="0"/>
              <a:t>1 Regulatory (negotiated rulemaking)  (2005-2012)</a:t>
            </a:r>
          </a:p>
          <a:p>
            <a:pPr lvl="1"/>
            <a:r>
              <a:rPr lang="en-US" dirty="0"/>
              <a:t>1 Statutory (Current)</a:t>
            </a:r>
          </a:p>
          <a:p>
            <a:r>
              <a:rPr lang="en-US" dirty="0"/>
              <a:t>Data types:</a:t>
            </a:r>
          </a:p>
          <a:p>
            <a:pPr lvl="1"/>
            <a:r>
              <a:rPr lang="en-US" dirty="0"/>
              <a:t>Miles</a:t>
            </a:r>
          </a:p>
          <a:p>
            <a:pPr lvl="1"/>
            <a:r>
              <a:rPr lang="en-US" dirty="0"/>
              <a:t>Population</a:t>
            </a:r>
          </a:p>
          <a:p>
            <a:pPr lvl="1"/>
            <a:r>
              <a:rPr lang="en-US" dirty="0"/>
              <a:t>Need</a:t>
            </a:r>
          </a:p>
          <a:p>
            <a:pPr lvl="1"/>
            <a:r>
              <a:rPr lang="en-US" dirty="0"/>
              <a:t>Historic funding</a:t>
            </a:r>
          </a:p>
          <a:p>
            <a:pPr lvl="1"/>
            <a:r>
              <a:rPr lang="en-US" dirty="0"/>
              <a:t>Vehicle Miles Traveled</a:t>
            </a:r>
          </a:p>
          <a:p>
            <a:pPr lvl="1"/>
            <a:r>
              <a:rPr lang="en-US" dirty="0"/>
              <a:t>To name a few</a:t>
            </a:r>
          </a:p>
        </p:txBody>
      </p:sp>
    </p:spTree>
    <p:extLst>
      <p:ext uri="{BB962C8B-B14F-4D97-AF65-F5344CB8AC3E}">
        <p14:creationId xmlns:p14="http://schemas.microsoft.com/office/powerpoint/2010/main" val="953313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F1519-925C-41ED-BA7E-CF099FC51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66691"/>
          </a:xfrm>
        </p:spPr>
        <p:txBody>
          <a:bodyPr>
            <a:normAutofit/>
          </a:bodyPr>
          <a:lstStyle/>
          <a:p>
            <a:r>
              <a:rPr lang="en-US" sz="2800" dirty="0"/>
              <a:t>Formula History Pre-2004-2022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830BCB0-30DD-4F38-8A1C-E41103B818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803549"/>
              </p:ext>
            </p:extLst>
          </p:nvPr>
        </p:nvGraphicFramePr>
        <p:xfrm>
          <a:off x="628650" y="1863634"/>
          <a:ext cx="7886699" cy="4528457"/>
        </p:xfrm>
        <a:graphic>
          <a:graphicData uri="http://schemas.openxmlformats.org/drawingml/2006/table">
            <a:tbl>
              <a:tblPr firstRow="1" firstCol="1" bandRow="1"/>
              <a:tblGrid>
                <a:gridCol w="625384">
                  <a:extLst>
                    <a:ext uri="{9D8B030D-6E8A-4147-A177-3AD203B41FA5}">
                      <a16:colId xmlns:a16="http://schemas.microsoft.com/office/drawing/2014/main" val="1901039452"/>
                    </a:ext>
                  </a:extLst>
                </a:gridCol>
                <a:gridCol w="674326">
                  <a:extLst>
                    <a:ext uri="{9D8B030D-6E8A-4147-A177-3AD203B41FA5}">
                      <a16:colId xmlns:a16="http://schemas.microsoft.com/office/drawing/2014/main" val="1955463305"/>
                    </a:ext>
                  </a:extLst>
                </a:gridCol>
                <a:gridCol w="2045626">
                  <a:extLst>
                    <a:ext uri="{9D8B030D-6E8A-4147-A177-3AD203B41FA5}">
                      <a16:colId xmlns:a16="http://schemas.microsoft.com/office/drawing/2014/main" val="2699943881"/>
                    </a:ext>
                  </a:extLst>
                </a:gridCol>
                <a:gridCol w="2085880">
                  <a:extLst>
                    <a:ext uri="{9D8B030D-6E8A-4147-A177-3AD203B41FA5}">
                      <a16:colId xmlns:a16="http://schemas.microsoft.com/office/drawing/2014/main" val="2042906922"/>
                    </a:ext>
                  </a:extLst>
                </a:gridCol>
                <a:gridCol w="2455483">
                  <a:extLst>
                    <a:ext uri="{9D8B030D-6E8A-4147-A177-3AD203B41FA5}">
                      <a16:colId xmlns:a16="http://schemas.microsoft.com/office/drawing/2014/main" val="709412551"/>
                    </a:ext>
                  </a:extLst>
                </a:gridCol>
              </a:tblGrid>
              <a:tr h="5237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Fiscal Year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0" marR="65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Type of Law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0" marR="65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Statutory Language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0" marR="65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Transportation Data Used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0" marR="65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Funding Formula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0" marR="65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2398926"/>
                  </a:ext>
                </a:extLst>
              </a:tr>
              <a:tr h="40047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FY2004</a:t>
                      </a:r>
                    </a:p>
                  </a:txBody>
                  <a:tcPr marL="65870" marR="65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Statutory</a:t>
                      </a:r>
                    </a:p>
                  </a:txBody>
                  <a:tcPr marL="65870" marR="65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1983 STAA-83, Pub. L. 97-424, Sec. 126, 23 USC 202(e).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"(e) On October 1 of each fiscal year, the Secretary shall allocate the sums authorized to be appropriated for such fiscal year for Indian reservation roads according to the </a:t>
                      </a:r>
                      <a:r>
                        <a:rPr lang="en-US" sz="12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relative needs of the various reservations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as jointly identified by the Secretary and the Secretary of the Interior." </a:t>
                      </a:r>
                      <a:r>
                        <a:rPr lang="en-US" sz="12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(italicized added)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0" marR="65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Miles of BIA and Tribal roads (98%)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Vehicle Miles Travel, VMT, (average daily traffic) on eligible miles in 1) above.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Population, POP, of Federally recognized Tribes. (BIA Labor Force Report used)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Cost to Improve, CTI, a facility from the existing condition to safe standard for its use (present).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0" marR="65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[50% x CTI</a:t>
                      </a:r>
                      <a:r>
                        <a:rPr lang="en-US" sz="1200" baseline="-25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50% x CTI</a:t>
                      </a:r>
                      <a:r>
                        <a:rPr lang="en-US" sz="1200" baseline="-25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 + [30% x VMT</a:t>
                      </a:r>
                      <a:r>
                        <a:rPr lang="en-US" sz="1200" baseline="-25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30% x VMT</a:t>
                      </a:r>
                      <a:r>
                        <a:rPr lang="en-US" sz="1200" baseline="-25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 + [20% x POP</a:t>
                      </a:r>
                      <a:r>
                        <a:rPr lang="en-US" sz="1200" baseline="-25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20% x POP</a:t>
                      </a:r>
                      <a:r>
                        <a:rPr lang="en-US" sz="1200" baseline="-25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 = Tribal share.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Where T=Tribe data, and N= All Tribes.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miles: 62,100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Eligible miles: 33,400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Miles in formula: 28,900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Formula developed administratively.</a:t>
                      </a:r>
                    </a:p>
                  </a:txBody>
                  <a:tcPr marL="65870" marR="65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6574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4674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B62DB-0271-4136-A1D4-333BE6A67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4405"/>
          </a:xfrm>
        </p:spPr>
        <p:txBody>
          <a:bodyPr>
            <a:normAutofit/>
          </a:bodyPr>
          <a:lstStyle/>
          <a:p>
            <a:r>
              <a:rPr lang="en-US" sz="2800" dirty="0"/>
              <a:t>Formula History Pre-2004-2022 (cont.)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C019B65-FE3E-4996-B5BC-A9CA108AA4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621965"/>
              </p:ext>
            </p:extLst>
          </p:nvPr>
        </p:nvGraphicFramePr>
        <p:xfrm>
          <a:off x="628650" y="2166683"/>
          <a:ext cx="7886699" cy="3669221"/>
        </p:xfrm>
        <a:graphic>
          <a:graphicData uri="http://schemas.openxmlformats.org/drawingml/2006/table">
            <a:tbl>
              <a:tblPr firstRow="1" firstCol="1" bandRow="1"/>
              <a:tblGrid>
                <a:gridCol w="599259">
                  <a:extLst>
                    <a:ext uri="{9D8B030D-6E8A-4147-A177-3AD203B41FA5}">
                      <a16:colId xmlns:a16="http://schemas.microsoft.com/office/drawing/2014/main" val="2922514993"/>
                    </a:ext>
                  </a:extLst>
                </a:gridCol>
                <a:gridCol w="700451">
                  <a:extLst>
                    <a:ext uri="{9D8B030D-6E8A-4147-A177-3AD203B41FA5}">
                      <a16:colId xmlns:a16="http://schemas.microsoft.com/office/drawing/2014/main" val="474203458"/>
                    </a:ext>
                  </a:extLst>
                </a:gridCol>
                <a:gridCol w="2045626">
                  <a:extLst>
                    <a:ext uri="{9D8B030D-6E8A-4147-A177-3AD203B41FA5}">
                      <a16:colId xmlns:a16="http://schemas.microsoft.com/office/drawing/2014/main" val="1315090629"/>
                    </a:ext>
                  </a:extLst>
                </a:gridCol>
                <a:gridCol w="2085880">
                  <a:extLst>
                    <a:ext uri="{9D8B030D-6E8A-4147-A177-3AD203B41FA5}">
                      <a16:colId xmlns:a16="http://schemas.microsoft.com/office/drawing/2014/main" val="1480711005"/>
                    </a:ext>
                  </a:extLst>
                </a:gridCol>
                <a:gridCol w="2455483">
                  <a:extLst>
                    <a:ext uri="{9D8B030D-6E8A-4147-A177-3AD203B41FA5}">
                      <a16:colId xmlns:a16="http://schemas.microsoft.com/office/drawing/2014/main" val="27083715"/>
                    </a:ext>
                  </a:extLst>
                </a:gridCol>
              </a:tblGrid>
              <a:tr h="3369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Fiscal Year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0" marR="65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Type of Law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0" marR="65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Statutory Language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0" marR="65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Transportation Data Used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0" marR="65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Funding Formula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0" marR="65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4556764"/>
                  </a:ext>
                </a:extLst>
              </a:tr>
              <a:tr h="31872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FY2005 – FY2012</a:t>
                      </a:r>
                    </a:p>
                  </a:txBody>
                  <a:tcPr marL="65870" marR="65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Statutory</a:t>
                      </a:r>
                    </a:p>
                  </a:txBody>
                  <a:tcPr marL="65870" marR="65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1998 TEA-21, Pub. L. 105-178, Sec. 1115, 23 USC 202(d)(2).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‘‘. . .All funds authorized to be appropriated for Indian reservation roads shall be allocated </a:t>
                      </a:r>
                      <a:r>
                        <a:rPr lang="en-US" sz="12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among Indian tribes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for fiscal year 2000 and each subsequent fiscal year in accordance with a formula established by the Secretary of the Interior under a negotiated rulemaking procedure under subchapter III of chapter 5 of title 5.”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(italicized added)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Formula at 25 CFR 170.200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0" marR="65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Miles of all public roads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Vehicle Miles Traveled, VMT, (average daily traffic) on eligible miles.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Population, POP, of Federally recognized Tribes (NAHASDA Amer. Ind/AK Native Pop).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Cost to Construct, CTC, a facility from the existing condition to adequate standard projected 20+ years.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70" marR="65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[50% x CTC</a:t>
                      </a:r>
                      <a:r>
                        <a:rPr lang="en-US" sz="1200" baseline="-25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50% x CTC</a:t>
                      </a:r>
                      <a:r>
                        <a:rPr lang="en-US" sz="1200" baseline="-25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 + [30% x VMT</a:t>
                      </a:r>
                      <a:r>
                        <a:rPr lang="en-US" sz="1200" baseline="-25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30% x VMT</a:t>
                      </a:r>
                      <a:r>
                        <a:rPr lang="en-US" sz="1200" baseline="-25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 + [20% x POP</a:t>
                      </a:r>
                      <a:r>
                        <a:rPr lang="en-US" sz="1200" baseline="-25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20% x POP</a:t>
                      </a:r>
                      <a:r>
                        <a:rPr lang="en-US" sz="1200" baseline="-25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 = tribal share.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Where T=Tribe data, and N= All Tribes.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miles eligible in formula: 62,100 in 2005 to 151,581 in 2012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Formula developed through negotiated rulemaking.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0" marR="65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436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442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73844-9637-4416-BCE0-7541BCF3F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314143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Formula History Pre-2004-2022 (cont.)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5545748-5880-420D-AC4A-DAEAAE852D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469409"/>
              </p:ext>
            </p:extLst>
          </p:nvPr>
        </p:nvGraphicFramePr>
        <p:xfrm>
          <a:off x="628650" y="859840"/>
          <a:ext cx="7886700" cy="5797419"/>
        </p:xfrm>
        <a:graphic>
          <a:graphicData uri="http://schemas.openxmlformats.org/drawingml/2006/table">
            <a:tbl>
              <a:tblPr firstRow="1" firstCol="1" bandRow="1"/>
              <a:tblGrid>
                <a:gridCol w="531228">
                  <a:extLst>
                    <a:ext uri="{9D8B030D-6E8A-4147-A177-3AD203B41FA5}">
                      <a16:colId xmlns:a16="http://schemas.microsoft.com/office/drawing/2014/main" val="3509846290"/>
                    </a:ext>
                  </a:extLst>
                </a:gridCol>
                <a:gridCol w="768482">
                  <a:extLst>
                    <a:ext uri="{9D8B030D-6E8A-4147-A177-3AD203B41FA5}">
                      <a16:colId xmlns:a16="http://schemas.microsoft.com/office/drawing/2014/main" val="4011288356"/>
                    </a:ext>
                  </a:extLst>
                </a:gridCol>
                <a:gridCol w="2045626">
                  <a:extLst>
                    <a:ext uri="{9D8B030D-6E8A-4147-A177-3AD203B41FA5}">
                      <a16:colId xmlns:a16="http://schemas.microsoft.com/office/drawing/2014/main" val="1198708900"/>
                    </a:ext>
                  </a:extLst>
                </a:gridCol>
                <a:gridCol w="2085880">
                  <a:extLst>
                    <a:ext uri="{9D8B030D-6E8A-4147-A177-3AD203B41FA5}">
                      <a16:colId xmlns:a16="http://schemas.microsoft.com/office/drawing/2014/main" val="4136290629"/>
                    </a:ext>
                  </a:extLst>
                </a:gridCol>
                <a:gridCol w="2455484">
                  <a:extLst>
                    <a:ext uri="{9D8B030D-6E8A-4147-A177-3AD203B41FA5}">
                      <a16:colId xmlns:a16="http://schemas.microsoft.com/office/drawing/2014/main" val="3545051950"/>
                    </a:ext>
                  </a:extLst>
                </a:gridCol>
              </a:tblGrid>
              <a:tr h="3262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Fiscal Year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Type of Law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Statutory Language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Transportation Data Used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Funding Formula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9724373"/>
                  </a:ext>
                </a:extLst>
              </a:tr>
              <a:tr h="40800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FY2013 – Present</a:t>
                      </a: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Statutory</a:t>
                      </a: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2012, MAP-21, Pub. L. 112-141, Sec. 1119, 23 USC 202(b)(3). Three terms or parts in formula, A) base fund is a percentage (20%) of FY2011 Tribe formula share;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 3 terms: Bi= 27% of eligible miles; Bii= 39% of population of Federally recognized Tribe (NAHASDA Amer. Ind/AK Native Pop); </a:t>
                      </a: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Biii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34% of avg tribal share for FY05-FY11 prorated against all Tribes avg tribal share for FY05-FY11; and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(C) Tribal supplemental: after all take downs are made, and A and B are calculated, the remaining funds are distributed within each BIA region by comparing A+B against FY2011 tribal share and if less, adding funds up to that FY11 amount; if A+B exceeds FY2011, then cease distribution to that Tribe and distribute to other Tribes within the Region until all funds are utilized.</a:t>
                      </a: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Miles of non-BIA and non-Tribal roads in national inventory on Oct. 1, 2004; miles of BIA and Tribal roads in national inventory at the end of FY2012; no miles are eligible after this date.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Formula shares for FY2011.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Population, POP, of Federally recognized Tribes (NAHASDA Amer. Ind/AK Native Pop)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Avg. tribal shares of all Tribes from FY2005-FY2011.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UcParenR"/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20% of FY2011 tribal share prorated against FY2011 tribal shares of all Tribes.; plus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UcParenR"/>
                      </a:pPr>
                      <a:r>
                        <a:rPr lang="en-US" sz="12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27% of eligible miles; ii) 39% of population; iii) 34% of avg share of Tribes from FY2005 – FY2011 prorated against all Tribes avg share for FY2005-FY2011; plus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UcParenR"/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Remaining funds after all take downs computed are added as a supplemental share to Tribes with less than their FY2011 share.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Miles remain static at 60,446. Only data that changes each FY is population.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Formula established in statute.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2874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3093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8968" y="579193"/>
            <a:ext cx="6346064" cy="76862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MAP-21  formula  -  “Untangled”</a:t>
            </a:r>
            <a:br>
              <a:rPr lang="en-US" sz="2100" dirty="0"/>
            </a:br>
            <a:endParaRPr lang="en-US" sz="2100" dirty="0"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2076210"/>
            <a:ext cx="7885253" cy="8739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50" dirty="0"/>
              <a:t>   A     +      B      +      C  =  </a:t>
            </a:r>
            <a:r>
              <a:rPr lang="en-US" sz="3600" dirty="0"/>
              <a:t>Tribal share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6358" y="963503"/>
            <a:ext cx="1091483" cy="1112708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3526" y="963504"/>
          <a:ext cx="994891" cy="994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4" imgW="4572000" imgH="4572000" progId="">
                  <p:embed/>
                </p:oleObj>
              </mc:Choice>
              <mc:Fallback>
                <p:oleObj name="Drawing" r:id="rId4" imgW="4572000" imgH="4572000" progId="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26" y="963504"/>
                        <a:ext cx="994891" cy="9948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1956" y="2902826"/>
            <a:ext cx="1778342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350" dirty="0"/>
          </a:p>
          <a:p>
            <a:r>
              <a:rPr lang="en-US" sz="1600" dirty="0"/>
              <a:t>FY13 =  80 /  ~20</a:t>
            </a:r>
          </a:p>
          <a:p>
            <a:endParaRPr lang="en-US" sz="1600" dirty="0"/>
          </a:p>
          <a:p>
            <a:r>
              <a:rPr lang="en-US" sz="1600" dirty="0"/>
              <a:t>FY14 =  60 / ~40</a:t>
            </a:r>
          </a:p>
          <a:p>
            <a:endParaRPr lang="en-US" sz="1600" dirty="0"/>
          </a:p>
          <a:p>
            <a:r>
              <a:rPr lang="en-US" sz="1600" dirty="0"/>
              <a:t>FY15 =  40 / ~60</a:t>
            </a:r>
          </a:p>
          <a:p>
            <a:endParaRPr lang="en-US" sz="1600" dirty="0"/>
          </a:p>
          <a:p>
            <a:r>
              <a:rPr lang="en-US" sz="1600" b="1" dirty="0">
                <a:solidFill>
                  <a:srgbClr val="FF0000"/>
                </a:solidFill>
              </a:rPr>
              <a:t>FY16 =  20 / ~80</a:t>
            </a:r>
          </a:p>
          <a:p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b="1" dirty="0">
                <a:solidFill>
                  <a:srgbClr val="FF0000"/>
                </a:solidFill>
              </a:rPr>
              <a:t>(and thereafter)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51991" y="2902825"/>
            <a:ext cx="2140170" cy="2023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350" dirty="0"/>
          </a:p>
          <a:p>
            <a:r>
              <a:rPr lang="en-US" sz="1600" dirty="0"/>
              <a:t>B1 =  27%  mileage</a:t>
            </a:r>
          </a:p>
          <a:p>
            <a:endParaRPr lang="en-US" sz="1600" dirty="0"/>
          </a:p>
          <a:p>
            <a:r>
              <a:rPr lang="en-US" sz="1600" dirty="0"/>
              <a:t>B2 =  39%  NAHASDA</a:t>
            </a:r>
          </a:p>
          <a:p>
            <a:endParaRPr lang="en-US" sz="1600" dirty="0"/>
          </a:p>
          <a:p>
            <a:r>
              <a:rPr lang="en-US" sz="1600" dirty="0"/>
              <a:t>B3 =  34%  2005-2011</a:t>
            </a:r>
          </a:p>
          <a:p>
            <a:r>
              <a:rPr lang="en-US" sz="1600" dirty="0"/>
              <a:t>                 Tribal share</a:t>
            </a:r>
          </a:p>
          <a:p>
            <a:r>
              <a:rPr lang="en-US" sz="1600" dirty="0"/>
              <a:t>                  average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93854" y="2902825"/>
            <a:ext cx="1537139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350" dirty="0"/>
          </a:p>
          <a:p>
            <a:r>
              <a:rPr lang="en-US" sz="1600" dirty="0"/>
              <a:t>C1 =  1</a:t>
            </a:r>
            <a:r>
              <a:rPr lang="en-US" sz="1600" baseline="30000" dirty="0"/>
              <a:t>st</a:t>
            </a:r>
            <a:r>
              <a:rPr lang="en-US" sz="1600" dirty="0"/>
              <a:t>  round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C2 =  2</a:t>
            </a:r>
            <a:r>
              <a:rPr lang="en-US" sz="1600" baseline="30000" dirty="0"/>
              <a:t>nd</a:t>
            </a:r>
            <a:r>
              <a:rPr lang="en-US" sz="1600" dirty="0"/>
              <a:t>  round</a:t>
            </a:r>
          </a:p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81613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2330</TotalTime>
  <Words>2614</Words>
  <Application>Microsoft Office PowerPoint</Application>
  <PresentationFormat>On-screen Show (4:3)</PresentationFormat>
  <Paragraphs>496</Paragraphs>
  <Slides>31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TTP Formula</vt:lpstr>
      <vt:lpstr>Transportation Program Funding</vt:lpstr>
      <vt:lpstr>TTP Funding Formula </vt:lpstr>
      <vt:lpstr>HOW</vt:lpstr>
      <vt:lpstr>WHY - Funding since 2004 - History</vt:lpstr>
      <vt:lpstr>Formula History Pre-2004-2022</vt:lpstr>
      <vt:lpstr>Formula History Pre-2004-2022 (cont.)</vt:lpstr>
      <vt:lpstr>Formula History Pre-2004-2022 (cont.)</vt:lpstr>
      <vt:lpstr>MAP-21  formula  -  “Untangled” </vt:lpstr>
      <vt:lpstr>FY2022 Funding Plan (example)</vt:lpstr>
      <vt:lpstr>FY2022 Funding Plan (cont.)</vt:lpstr>
      <vt:lpstr>PowerPoint Presentation</vt:lpstr>
      <vt:lpstr>Funding and Set-asides</vt:lpstr>
      <vt:lpstr>Formula amounts </vt:lpstr>
      <vt:lpstr>Detail of “B” (Bi, Bii and Biii)</vt:lpstr>
      <vt:lpstr>Final funding – Lop Off (obligation limitation reduction)</vt:lpstr>
      <vt:lpstr>MAP-21 Formula</vt:lpstr>
      <vt:lpstr>“A”</vt:lpstr>
      <vt:lpstr>Calculating “A”</vt:lpstr>
      <vt:lpstr>“B”</vt:lpstr>
      <vt:lpstr>Data percentages of “B”</vt:lpstr>
      <vt:lpstr>Population:  AIAN for FY2021 Formula</vt:lpstr>
      <vt:lpstr>PowerPoint Presentation</vt:lpstr>
      <vt:lpstr>PowerPoint Presentation</vt:lpstr>
      <vt:lpstr>“C”</vt:lpstr>
      <vt:lpstr>“C”, Tribal Supplemental</vt:lpstr>
      <vt:lpstr>Table of MAP-21 Formula (13-17)</vt:lpstr>
      <vt:lpstr>MAP-21 Formula Parts</vt:lpstr>
      <vt:lpstr>PowerPoint Presentation</vt:lpstr>
      <vt:lpstr>Funding Overview – FY2023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Gishi, LeRoy</dc:creator>
  <cp:lastModifiedBy>Gishi, LeRoy</cp:lastModifiedBy>
  <cp:revision>25</cp:revision>
  <dcterms:created xsi:type="dcterms:W3CDTF">2022-05-11T09:48:16Z</dcterms:created>
  <dcterms:modified xsi:type="dcterms:W3CDTF">2023-12-07T17:12:57Z</dcterms:modified>
</cp:coreProperties>
</file>