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4"/>
  </p:notesMasterIdLst>
  <p:sldIdLst>
    <p:sldId id="259" r:id="rId6"/>
    <p:sldId id="370" r:id="rId7"/>
    <p:sldId id="367" r:id="rId8"/>
    <p:sldId id="369" r:id="rId9"/>
    <p:sldId id="551" r:id="rId10"/>
    <p:sldId id="548" r:id="rId11"/>
    <p:sldId id="555" r:id="rId12"/>
    <p:sldId id="554" r:id="rId13"/>
    <p:sldId id="556" r:id="rId14"/>
    <p:sldId id="557" r:id="rId15"/>
    <p:sldId id="558" r:id="rId16"/>
    <p:sldId id="560" r:id="rId17"/>
    <p:sldId id="561" r:id="rId18"/>
    <p:sldId id="562" r:id="rId19"/>
    <p:sldId id="566" r:id="rId20"/>
    <p:sldId id="563" r:id="rId21"/>
    <p:sldId id="564" r:id="rId22"/>
    <p:sldId id="54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da, Thomas (FHWA)" initials="DT(" lastIdx="37" clrIdx="0">
    <p:extLst>
      <p:ext uri="{19B8F6BF-5375-455C-9EA6-DF929625EA0E}">
        <p15:presenceInfo xmlns:p15="http://schemas.microsoft.com/office/powerpoint/2012/main" userId="Drda, Thomas (FHWA)" providerId="None"/>
      </p:ext>
    </p:extLst>
  </p:cmAuthor>
  <p:cmAuthor id="2" name="Miltner, Ed (FHWA)" initials="M(" lastIdx="61" clrIdx="1">
    <p:extLst>
      <p:ext uri="{19B8F6BF-5375-455C-9EA6-DF929625EA0E}">
        <p15:presenceInfo xmlns:p15="http://schemas.microsoft.com/office/powerpoint/2012/main" userId="S::ed.miltner@ad.dot.gov::7589e3ed-3b73-4fa1-b198-5f99d5e7d78d" providerId="AD"/>
      </p:ext>
    </p:extLst>
  </p:cmAuthor>
  <p:cmAuthor id="3" name="Ahmad, Anwar (FHWA)" initials="A(" lastIdx="71" clrIdx="2">
    <p:extLst>
      <p:ext uri="{19B8F6BF-5375-455C-9EA6-DF929625EA0E}">
        <p15:presenceInfo xmlns:p15="http://schemas.microsoft.com/office/powerpoint/2012/main" userId="S::anwar.ahmad@ad.dot.gov::72fa8462-7f6e-4893-8a7d-cd6b9c84817d" providerId="AD"/>
      </p:ext>
    </p:extLst>
  </p:cmAuthor>
  <p:cmAuthor id="4" name="Stotlemeyer, Scott (FHWA)" initials="SS(" lastIdx="50" clrIdx="3">
    <p:extLst>
      <p:ext uri="{19B8F6BF-5375-455C-9EA6-DF929625EA0E}">
        <p15:presenceInfo xmlns:p15="http://schemas.microsoft.com/office/powerpoint/2012/main" userId="S::scott.stotlemeyer@ad.dot.gov::5c953fdb-97c3-4769-96f7-f4a6278ca56e" providerId="AD"/>
      </p:ext>
    </p:extLst>
  </p:cmAuthor>
  <p:cmAuthor id="5" name="Robinson, Curtiss (FHWA)" initials="RC(" lastIdx="21" clrIdx="4">
    <p:extLst>
      <p:ext uri="{19B8F6BF-5375-455C-9EA6-DF929625EA0E}">
        <p15:presenceInfo xmlns:p15="http://schemas.microsoft.com/office/powerpoint/2012/main" userId="S::curtiss.robinson@ad.dot.gov::621704a9-ee50-451b-a381-86249bfd5e25" providerId="AD"/>
      </p:ext>
    </p:extLst>
  </p:cmAuthor>
  <p:cmAuthor id="6" name="O'Donnell, Larry (FHWA)" initials="LDO" lastIdx="88" clrIdx="5">
    <p:extLst>
      <p:ext uri="{19B8F6BF-5375-455C-9EA6-DF929625EA0E}">
        <p15:presenceInfo xmlns:p15="http://schemas.microsoft.com/office/powerpoint/2012/main" userId="O'Donnell, Larry (FHWA)" providerId="None"/>
      </p:ext>
    </p:extLst>
  </p:cmAuthor>
  <p:cmAuthor id="7" name="Kimball, Tod (FHWA)" initials="K(" lastIdx="1" clrIdx="6">
    <p:extLst>
      <p:ext uri="{19B8F6BF-5375-455C-9EA6-DF929625EA0E}">
        <p15:presenceInfo xmlns:p15="http://schemas.microsoft.com/office/powerpoint/2012/main" userId="S::tod.kimball@ad.dot.gov::1bee9014-5e4d-469d-958f-76311e2fd8ed" providerId="AD"/>
      </p:ext>
    </p:extLst>
  </p:cmAuthor>
  <p:cmAuthor id="8" name="Soden, Derek (FHWA)" initials="S(" lastIdx="11" clrIdx="7">
    <p:extLst>
      <p:ext uri="{19B8F6BF-5375-455C-9EA6-DF929625EA0E}">
        <p15:presenceInfo xmlns:p15="http://schemas.microsoft.com/office/powerpoint/2012/main" userId="S::derek.soden@ad.dot.gov::c8fe63a5-ff54-4bc2-8218-b456921f2e4f" providerId="AD"/>
      </p:ext>
    </p:extLst>
  </p:cmAuthor>
  <p:cmAuthor id="9" name="O'Donnell, Larry (FHWA)" initials="O(" lastIdx="1" clrIdx="8">
    <p:extLst>
      <p:ext uri="{19B8F6BF-5375-455C-9EA6-DF929625EA0E}">
        <p15:presenceInfo xmlns:p15="http://schemas.microsoft.com/office/powerpoint/2012/main" userId="S::larry.o'donnell@ad.dot.gov::3d190be4-c9c8-4958-8b4a-47dce58d806a" providerId="AD"/>
      </p:ext>
    </p:extLst>
  </p:cmAuthor>
  <p:cmAuthor id="10" name="Rigney, Melanie (FHWA)" initials="R(" lastIdx="9" clrIdx="9">
    <p:extLst>
      <p:ext uri="{19B8F6BF-5375-455C-9EA6-DF929625EA0E}">
        <p15:presenceInfo xmlns:p15="http://schemas.microsoft.com/office/powerpoint/2012/main" userId="S::melanie.rigney@ad.dot.gov::272b005e-37e8-4c03-b699-61259527ed44" providerId="AD"/>
      </p:ext>
    </p:extLst>
  </p:cmAuthor>
  <p:cmAuthor id="11" name="Lubkin, Samantha (FHWA)" initials="LS(" lastIdx="11" clrIdx="10">
    <p:extLst>
      <p:ext uri="{19B8F6BF-5375-455C-9EA6-DF929625EA0E}">
        <p15:presenceInfo xmlns:p15="http://schemas.microsoft.com/office/powerpoint/2012/main" userId="S::samantha.lubkin@ad.dot.gov::67215b78-d1dd-42ed-8472-1bcaee98dc58" providerId="AD"/>
      </p:ext>
    </p:extLst>
  </p:cmAuthor>
  <p:cmAuthor id="12" name="Krolak, Joseph (FHWA)" initials="KJ(" lastIdx="4" clrIdx="11">
    <p:extLst>
      <p:ext uri="{19B8F6BF-5375-455C-9EA6-DF929625EA0E}">
        <p15:presenceInfo xmlns:p15="http://schemas.microsoft.com/office/powerpoint/2012/main" userId="S::Joseph.Krolak@ad.dot.gov::5858f5f9-6656-4f16-8c97-929229dc7b50" providerId="AD"/>
      </p:ext>
    </p:extLst>
  </p:cmAuthor>
  <p:cmAuthor id="13" name="Hartmann, Joey (FHWA)" initials="H(" lastIdx="8" clrIdx="12">
    <p:extLst>
      <p:ext uri="{19B8F6BF-5375-455C-9EA6-DF929625EA0E}">
        <p15:presenceInfo xmlns:p15="http://schemas.microsoft.com/office/powerpoint/2012/main" userId="S::joey.hartmann@ad.dot.gov::b440e4a4-e81d-4001-866c-074aaab32c56" providerId="AD"/>
      </p:ext>
    </p:extLst>
  </p:cmAuthor>
  <p:cmAuthor id="14" name="JAO" initials="JAO" lastIdx="14" clrIdx="13">
    <p:extLst>
      <p:ext uri="{19B8F6BF-5375-455C-9EA6-DF929625EA0E}">
        <p15:presenceInfo xmlns:p15="http://schemas.microsoft.com/office/powerpoint/2012/main" userId="J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CC2BC-AB45-4B18-B34D-90DDC23F8982}" v="5" dt="2022-05-04T13:42:12.207"/>
    <p1510:client id="{52B66744-256C-44B3-B95D-083D25B5C379}" v="71" dt="2022-05-04T15:59:22.039"/>
    <p1510:client id="{1C4BB612-C749-49A5-8FA9-D6A1567F1086}" v="8" dt="2022-05-04T13:44:32.022"/>
    <p1510:client id="{24631BBC-0FF6-4016-8779-1B662758F639}" v="23" dt="2022-05-04T16:03:50.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9139" autoAdjust="0"/>
  </p:normalViewPr>
  <p:slideViewPr>
    <p:cSldViewPr snapToGrid="0">
      <p:cViewPr varScale="1">
        <p:scale>
          <a:sx n="80" d="100"/>
          <a:sy n="80" d="100"/>
        </p:scale>
        <p:origin x="6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54BF3-08D5-4FA0-9301-706E18DB1C4F}" type="datetimeFigureOut">
              <a:rPr lang="en-US" smtClean="0"/>
              <a:t>6/29/2022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3CE8D-0168-4CE1-B58C-151B1D461103}" type="slidenum">
              <a:rPr lang="en-US" smtClean="0"/>
              <a:t>‹#›</a:t>
            </a:fld>
            <a:endParaRPr lang="en-US" dirty="0"/>
          </a:p>
        </p:txBody>
      </p:sp>
    </p:spTree>
    <p:extLst>
      <p:ext uri="{BB962C8B-B14F-4D97-AF65-F5344CB8AC3E}">
        <p14:creationId xmlns:p14="http://schemas.microsoft.com/office/powerpoint/2010/main" val="396734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7C3CE8D-0168-4CE1-B58C-151B1D461103}" type="slidenum">
              <a:rPr lang="en-US" smtClean="0"/>
              <a:t>1</a:t>
            </a:fld>
            <a:endParaRPr lang="en-US" dirty="0"/>
          </a:p>
        </p:txBody>
      </p:sp>
    </p:spTree>
    <p:extLst>
      <p:ext uri="{BB962C8B-B14F-4D97-AF65-F5344CB8AC3E}">
        <p14:creationId xmlns:p14="http://schemas.microsoft.com/office/powerpoint/2010/main" val="232388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51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67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86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52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25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62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145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39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7C3CE8D-0168-4CE1-B58C-151B1D461103}" type="slidenum">
              <a:rPr lang="en-US" smtClean="0"/>
              <a:t>18</a:t>
            </a:fld>
            <a:endParaRPr lang="en-US" dirty="0"/>
          </a:p>
        </p:txBody>
      </p:sp>
    </p:spTree>
    <p:extLst>
      <p:ext uri="{BB962C8B-B14F-4D97-AF65-F5344CB8AC3E}">
        <p14:creationId xmlns:p14="http://schemas.microsoft.com/office/powerpoint/2010/main" val="263849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SzPct val="100000"/>
              <a:buFont typeface="Arial" panose="020B0604020202020204" pitchFamily="34" charset="0"/>
              <a:buNone/>
            </a:pPr>
            <a:endParaRPr lang="en-US" dirty="0">
              <a:cs typeface="Calibri"/>
            </a:endParaRPr>
          </a:p>
          <a:p>
            <a:pPr marL="0" indent="0">
              <a:spcAft>
                <a:spcPts val="600"/>
              </a:spcAft>
              <a:buSzPct val="10000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07C3CE8D-0168-4CE1-B58C-151B1D461103}" type="slidenum">
              <a:rPr lang="en-US" smtClean="0"/>
              <a:t>2</a:t>
            </a:fld>
            <a:endParaRPr lang="en-US" dirty="0"/>
          </a:p>
        </p:txBody>
      </p:sp>
    </p:spTree>
    <p:extLst>
      <p:ext uri="{BB962C8B-B14F-4D97-AF65-F5344CB8AC3E}">
        <p14:creationId xmlns:p14="http://schemas.microsoft.com/office/powerpoint/2010/main" val="235002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07C3CE8D-0168-4CE1-B58C-151B1D461103}" type="slidenum">
              <a:rPr lang="en-US" smtClean="0"/>
              <a:t>3</a:t>
            </a:fld>
            <a:endParaRPr lang="en-US" dirty="0"/>
          </a:p>
        </p:txBody>
      </p:sp>
    </p:spTree>
    <p:extLst>
      <p:ext uri="{BB962C8B-B14F-4D97-AF65-F5344CB8AC3E}">
        <p14:creationId xmlns:p14="http://schemas.microsoft.com/office/powerpoint/2010/main" val="37378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C3CE8D-0168-4CE1-B58C-151B1D461103}" type="slidenum">
              <a:rPr lang="en-US" smtClean="0"/>
              <a:t>4</a:t>
            </a:fld>
            <a:endParaRPr lang="en-US" dirty="0"/>
          </a:p>
        </p:txBody>
      </p:sp>
    </p:spTree>
    <p:extLst>
      <p:ext uri="{BB962C8B-B14F-4D97-AF65-F5344CB8AC3E}">
        <p14:creationId xmlns:p14="http://schemas.microsoft.com/office/powerpoint/2010/main" val="2630269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C3CE8D-0168-4CE1-B58C-151B1D461103}" type="slidenum">
              <a:rPr lang="en-US" smtClean="0"/>
              <a:t>5</a:t>
            </a:fld>
            <a:endParaRPr lang="en-US" dirty="0"/>
          </a:p>
        </p:txBody>
      </p:sp>
    </p:spTree>
    <p:extLst>
      <p:ext uri="{BB962C8B-B14F-4D97-AF65-F5344CB8AC3E}">
        <p14:creationId xmlns:p14="http://schemas.microsoft.com/office/powerpoint/2010/main" val="3361142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7C3CE8D-0168-4CE1-B58C-151B1D461103}" type="slidenum">
              <a:rPr lang="en-US" smtClean="0"/>
              <a:t>6</a:t>
            </a:fld>
            <a:endParaRPr lang="en-US" dirty="0"/>
          </a:p>
        </p:txBody>
      </p:sp>
    </p:spTree>
    <p:extLst>
      <p:ext uri="{BB962C8B-B14F-4D97-AF65-F5344CB8AC3E}">
        <p14:creationId xmlns:p14="http://schemas.microsoft.com/office/powerpoint/2010/main" val="362966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668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C3CE8D-0168-4CE1-B58C-151B1D461103}" type="slidenum">
              <a:rPr lang="en-US" smtClean="0"/>
              <a:t>8</a:t>
            </a:fld>
            <a:endParaRPr lang="en-US" dirty="0"/>
          </a:p>
        </p:txBody>
      </p:sp>
    </p:spTree>
    <p:extLst>
      <p:ext uri="{BB962C8B-B14F-4D97-AF65-F5344CB8AC3E}">
        <p14:creationId xmlns:p14="http://schemas.microsoft.com/office/powerpoint/2010/main" val="6752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502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9388" y="1822159"/>
            <a:ext cx="7940351"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099388" y="5113176"/>
            <a:ext cx="7940351" cy="88640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DRAFT FINAL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E6EA7B-E6BE-4274-9609-72749E3A9C02}" type="slidenum">
              <a:rPr lang="en-US" smtClean="0"/>
              <a:pPr/>
              <a:t>‹#›</a:t>
            </a:fld>
            <a:endParaRPr lang="en-US" dirty="0"/>
          </a:p>
        </p:txBody>
      </p:sp>
    </p:spTree>
    <p:extLst>
      <p:ext uri="{BB962C8B-B14F-4D97-AF65-F5344CB8AC3E}">
        <p14:creationId xmlns:p14="http://schemas.microsoft.com/office/powerpoint/2010/main" val="134505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773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07698" y="987425"/>
            <a:ext cx="527179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DRAFT FINAL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366011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DRAFT FINAL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103620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7441" y="689432"/>
            <a:ext cx="4358951" cy="1582572"/>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42596" y="223935"/>
            <a:ext cx="5019869" cy="46107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727441" y="2313992"/>
            <a:ext cx="4358951" cy="3769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DRAFT FINAL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10145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DRAFT FINAL</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1480666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DRAFT FINAL</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57482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ropped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482" y="365125"/>
            <a:ext cx="5449077" cy="1325563"/>
          </a:xfrm>
        </p:spPr>
        <p:txBody>
          <a:bodyPr>
            <a:normAutofit/>
          </a:bodyPr>
          <a:lstStyle>
            <a:lvl1pP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634482" y="1825625"/>
            <a:ext cx="544907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DRAFT FINAL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192744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FCEB-D885-463D-B03C-09969C92CC94}"/>
              </a:ext>
            </a:extLst>
          </p:cNvPr>
          <p:cNvSpPr>
            <a:spLocks noGrp="1"/>
          </p:cNvSpPr>
          <p:nvPr>
            <p:ph type="title"/>
          </p:nvPr>
        </p:nvSpPr>
        <p:spPr>
          <a:xfrm>
            <a:off x="502920" y="548639"/>
            <a:ext cx="9601200" cy="118872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F64C823-C666-4AEB-A0C8-734071F35C4E}"/>
              </a:ext>
            </a:extLst>
          </p:cNvPr>
          <p:cNvSpPr>
            <a:spLocks noGrp="1"/>
          </p:cNvSpPr>
          <p:nvPr>
            <p:ph type="sldNum" sz="quarter" idx="12"/>
          </p:nvPr>
        </p:nvSpPr>
        <p:spPr/>
        <p:txBody>
          <a:bodyPr/>
          <a:lstStyle/>
          <a:p>
            <a:fld id="{17E6EA7B-E6BE-4274-9609-72749E3A9C02}" type="slidenum">
              <a:rPr lang="en-US" smtClean="0"/>
              <a:pPr/>
              <a:t>‹#›</a:t>
            </a:fld>
            <a:endParaRPr lang="en-US" dirty="0"/>
          </a:p>
        </p:txBody>
      </p:sp>
      <p:sp>
        <p:nvSpPr>
          <p:cNvPr id="7" name="Content Placeholder 6">
            <a:extLst>
              <a:ext uri="{FF2B5EF4-FFF2-40B4-BE49-F238E27FC236}">
                <a16:creationId xmlns:a16="http://schemas.microsoft.com/office/drawing/2014/main" id="{EECB1F44-E613-4F4F-A5AD-BC73DC54C272}"/>
              </a:ext>
            </a:extLst>
          </p:cNvPr>
          <p:cNvSpPr>
            <a:spLocks noGrp="1"/>
          </p:cNvSpPr>
          <p:nvPr>
            <p:ph sz="quarter" idx="13"/>
          </p:nvPr>
        </p:nvSpPr>
        <p:spPr>
          <a:xfrm>
            <a:off x="838200" y="1828800"/>
            <a:ext cx="10515600" cy="4343400"/>
          </a:xfrm>
        </p:spPr>
        <p:txBody>
          <a:bodyPr/>
          <a:lstStyle>
            <a:lvl2pPr>
              <a:defRPr>
                <a:solidFill>
                  <a:schemeClr val="accent2">
                    <a:lumMod val="50000"/>
                  </a:schemeClr>
                </a:solidFill>
              </a:defRPr>
            </a:lvl2pPr>
            <a:lvl3pPr>
              <a:defRPr sz="2200">
                <a:solidFill>
                  <a:srgbClr val="002060"/>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47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3017870"/>
            <a:ext cx="10515600" cy="1716638"/>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767943"/>
            <a:ext cx="10515600" cy="132170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DRAFT FINAL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89598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8094" y="209355"/>
            <a:ext cx="8293489" cy="1180905"/>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0" y="1968760"/>
            <a:ext cx="6604648" cy="31971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DRAFT FINAL</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7E6EA7B-E6BE-4274-9609-72749E3A9C02}" type="slidenum">
              <a:rPr lang="en-US" smtClean="0"/>
              <a:t>‹#›</a:t>
            </a:fld>
            <a:endParaRPr lang="en-US" dirty="0"/>
          </a:p>
        </p:txBody>
      </p:sp>
      <p:sp>
        <p:nvSpPr>
          <p:cNvPr id="7" name="Text Placeholder 2"/>
          <p:cNvSpPr>
            <a:spLocks noGrp="1"/>
          </p:cNvSpPr>
          <p:nvPr>
            <p:ph type="body" idx="13"/>
          </p:nvPr>
        </p:nvSpPr>
        <p:spPr>
          <a:xfrm>
            <a:off x="7501813" y="4818418"/>
            <a:ext cx="4021493" cy="1227819"/>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932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548640"/>
            <a:ext cx="9601200" cy="1188720"/>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316517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548640"/>
            <a:ext cx="9601200" cy="118872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298811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104277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220692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1778" y="548640"/>
            <a:ext cx="9601200" cy="11887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DRAFT FINAL</a:t>
            </a:r>
          </a:p>
        </p:txBody>
      </p:sp>
      <p:sp>
        <p:nvSpPr>
          <p:cNvPr id="6" name="Slide Number Placeholder 5"/>
          <p:cNvSpPr>
            <a:spLocks noGrp="1"/>
          </p:cNvSpPr>
          <p:nvPr>
            <p:ph type="sldNum" sz="quarter" idx="4"/>
          </p:nvPr>
        </p:nvSpPr>
        <p:spPr>
          <a:xfrm>
            <a:off x="9105122"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7E6EA7B-E6BE-4274-9609-72749E3A9C02}" type="slidenum">
              <a:rPr lang="en-US" smtClean="0"/>
              <a:pPr/>
              <a:t>‹#›</a:t>
            </a:fld>
            <a:endParaRPr lang="en-US" dirty="0"/>
          </a:p>
        </p:txBody>
      </p:sp>
    </p:spTree>
    <p:extLst>
      <p:ext uri="{BB962C8B-B14F-4D97-AF65-F5344CB8AC3E}">
        <p14:creationId xmlns:p14="http://schemas.microsoft.com/office/powerpoint/2010/main" val="4036294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60" r:id="rId5"/>
    <p:sldLayoutId id="2147483652" r:id="rId6"/>
    <p:sldLayoutId id="2147483653" r:id="rId7"/>
    <p:sldLayoutId id="2147483654" r:id="rId8"/>
    <p:sldLayoutId id="2147483655" r:id="rId9"/>
    <p:sldLayoutId id="2147483656" r:id="rId10"/>
    <p:sldLayoutId id="2147483661" r:id="rId11"/>
    <p:sldLayoutId id="2147483657" r:id="rId12"/>
    <p:sldLayoutId id="2147483662" r:id="rId13"/>
    <p:sldLayoutId id="2147483663" r:id="rId14"/>
    <p:sldLayoutId id="214748366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highways.dot.gov/federal-lands/programs-tribal/bridge/tribal-transportation-program-ttp-bridge-program-questions-answers-qa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72" y="1049866"/>
            <a:ext cx="10656916" cy="4343401"/>
          </a:xfrm>
        </p:spPr>
        <p:txBody>
          <a:bodyPr>
            <a:normAutofit/>
          </a:bodyPr>
          <a:lstStyle/>
          <a:p>
            <a:pPr algn="ctr"/>
            <a:r>
              <a:rPr lang="en-US" b="1" dirty="0">
                <a:solidFill>
                  <a:srgbClr val="002060"/>
                </a:solidFill>
                <a:latin typeface="Century Gothic" panose="020B0502020202020204" pitchFamily="34" charset="0"/>
              </a:rPr>
              <a:t>TTP Bridge Update</a:t>
            </a:r>
            <a:br>
              <a:rPr lang="en-US" sz="5000" b="1" dirty="0">
                <a:solidFill>
                  <a:srgbClr val="002060"/>
                </a:solidFill>
                <a:latin typeface="Century Gothic" panose="020B0502020202020204" pitchFamily="34" charset="0"/>
              </a:rPr>
            </a:br>
            <a:r>
              <a:rPr lang="en-US" sz="2800" b="1" dirty="0">
                <a:solidFill>
                  <a:srgbClr val="002060"/>
                </a:solidFill>
                <a:latin typeface="Century Gothic" panose="020B0502020202020204" pitchFamily="34" charset="0"/>
              </a:rPr>
              <a:t>ITA “Virtual” Mid-Year Meeting</a:t>
            </a:r>
            <a:br>
              <a:rPr lang="en-US" sz="2800" b="1" dirty="0">
                <a:solidFill>
                  <a:srgbClr val="002060"/>
                </a:solidFill>
                <a:latin typeface="Century Gothic" panose="020B0502020202020204" pitchFamily="34" charset="0"/>
              </a:rPr>
            </a:br>
            <a:r>
              <a:rPr lang="en-US" sz="1800" b="1" dirty="0">
                <a:solidFill>
                  <a:srgbClr val="002060"/>
                </a:solidFill>
                <a:latin typeface="Century Gothic" panose="020B0502020202020204" pitchFamily="34" charset="0"/>
              </a:rPr>
              <a:t>June 29, 2022</a:t>
            </a:r>
            <a:br>
              <a:rPr lang="en-US" sz="1400" b="1" dirty="0">
                <a:solidFill>
                  <a:srgbClr val="002060"/>
                </a:solidFill>
                <a:latin typeface="Century Gothic" panose="020B0502020202020204" pitchFamily="34" charset="0"/>
              </a:rPr>
            </a:br>
            <a:br>
              <a:rPr lang="en-US" sz="1400" b="1" dirty="0">
                <a:solidFill>
                  <a:srgbClr val="002060"/>
                </a:solidFill>
                <a:latin typeface="Century Gothic" panose="020B0502020202020204" pitchFamily="34" charset="0"/>
              </a:rPr>
            </a:br>
            <a:br>
              <a:rPr lang="en-US" sz="1400" b="1" dirty="0">
                <a:solidFill>
                  <a:srgbClr val="002060"/>
                </a:solidFill>
                <a:latin typeface="Century Gothic" panose="020B0502020202020204" pitchFamily="34" charset="0"/>
              </a:rPr>
            </a:br>
            <a:endParaRPr lang="en-US" sz="1400" b="1" dirty="0">
              <a:solidFill>
                <a:srgbClr val="002060"/>
              </a:solidFill>
              <a:latin typeface="Century Gothic" panose="020B0502020202020204" pitchFamily="34" charset="0"/>
            </a:endParaRPr>
          </a:p>
        </p:txBody>
      </p:sp>
      <p:sp>
        <p:nvSpPr>
          <p:cNvPr id="5" name="Subtitle 2">
            <a:extLst>
              <a:ext uri="{FF2B5EF4-FFF2-40B4-BE49-F238E27FC236}">
                <a16:creationId xmlns:a16="http://schemas.microsoft.com/office/drawing/2014/main" id="{8DB89693-DEF2-4800-81E7-0E2A058FC66F}"/>
              </a:ext>
            </a:extLst>
          </p:cNvPr>
          <p:cNvSpPr txBox="1">
            <a:spLocks/>
          </p:cNvSpPr>
          <p:nvPr/>
        </p:nvSpPr>
        <p:spPr>
          <a:xfrm>
            <a:off x="8760907" y="5145932"/>
            <a:ext cx="3106838" cy="8762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
              </a:lnSpc>
              <a:buNone/>
            </a:pPr>
            <a:endParaRPr lang="en-US" sz="1600" dirty="0"/>
          </a:p>
          <a:p>
            <a:pPr marL="0" indent="0">
              <a:lnSpc>
                <a:spcPct val="20000"/>
              </a:lnSpc>
              <a:buNone/>
            </a:pPr>
            <a:r>
              <a:rPr lang="en-US" sz="1600" b="1" dirty="0">
                <a:solidFill>
                  <a:srgbClr val="002060"/>
                </a:solidFill>
              </a:rPr>
              <a:t>Russell Garcia, PE</a:t>
            </a:r>
          </a:p>
          <a:p>
            <a:pPr marL="0" indent="0">
              <a:lnSpc>
                <a:spcPct val="20000"/>
              </a:lnSpc>
              <a:buNone/>
            </a:pPr>
            <a:r>
              <a:rPr lang="en-US" sz="1400" dirty="0">
                <a:solidFill>
                  <a:srgbClr val="002060"/>
                </a:solidFill>
              </a:rPr>
              <a:t>Bridge Program Manager</a:t>
            </a:r>
          </a:p>
          <a:p>
            <a:pPr marL="0" indent="0">
              <a:lnSpc>
                <a:spcPct val="20000"/>
              </a:lnSpc>
              <a:buNone/>
            </a:pPr>
            <a:r>
              <a:rPr lang="en-US" sz="1400" dirty="0">
                <a:solidFill>
                  <a:srgbClr val="002060"/>
                </a:solidFill>
              </a:rPr>
              <a:t>Office of Tribal Transportation</a:t>
            </a:r>
          </a:p>
          <a:p>
            <a:pPr marL="0" indent="0">
              <a:lnSpc>
                <a:spcPct val="20000"/>
              </a:lnSpc>
              <a:buNone/>
            </a:pPr>
            <a:r>
              <a:rPr lang="en-US" sz="1400" dirty="0">
                <a:solidFill>
                  <a:srgbClr val="002060"/>
                </a:solidFill>
              </a:rPr>
              <a:t>Federal Highway Administration</a:t>
            </a:r>
          </a:p>
          <a:p>
            <a:pPr marL="0" indent="0">
              <a:lnSpc>
                <a:spcPct val="20000"/>
              </a:lnSpc>
              <a:buNone/>
            </a:pPr>
            <a:endParaRPr lang="en-US" sz="1400" dirty="0">
              <a:solidFill>
                <a:srgbClr val="002060"/>
              </a:solidFill>
            </a:endParaRPr>
          </a:p>
        </p:txBody>
      </p:sp>
    </p:spTree>
    <p:extLst>
      <p:ext uri="{BB962C8B-B14F-4D97-AF65-F5344CB8AC3E}">
        <p14:creationId xmlns:p14="http://schemas.microsoft.com/office/powerpoint/2010/main" val="250216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p:txBody>
          <a:bodyPr vert="horz" lIns="91440" tIns="45720" rIns="91440" bIns="45720" rtlCol="0" anchor="t">
            <a:normAutofit fontScale="85000" lnSpcReduction="20000"/>
          </a:bodyPr>
          <a:lstStyle/>
          <a:p>
            <a:pPr marL="0" marR="0" indent="0">
              <a:spcBef>
                <a:spcPts val="0"/>
              </a:spcBef>
              <a:spcAft>
                <a:spcPts val="0"/>
              </a:spcAft>
              <a:buNone/>
            </a:pPr>
            <a:r>
              <a:rPr lang="en-US" b="1" dirty="0">
                <a:effectLst/>
                <a:ea typeface="Times New Roman" panose="02020603050405020304" pitchFamily="18" charset="0"/>
              </a:rPr>
              <a:t>What are the application processes for submitting a bridge application?</a:t>
            </a:r>
          </a:p>
          <a:p>
            <a:pPr marL="0" marR="0" indent="0">
              <a:spcBef>
                <a:spcPts val="0"/>
              </a:spcBef>
              <a:spcAft>
                <a:spcPts val="0"/>
              </a:spcAft>
              <a:buNone/>
            </a:pPr>
            <a:endParaRPr lang="en-US" dirty="0">
              <a:effectLst/>
              <a:ea typeface="Times New Roman" panose="02020603050405020304" pitchFamily="18" charset="0"/>
            </a:endParaRPr>
          </a:p>
          <a:p>
            <a:pPr marL="0" marR="0" indent="0">
              <a:spcBef>
                <a:spcPts val="0"/>
              </a:spcBef>
              <a:spcAft>
                <a:spcPts val="0"/>
              </a:spcAft>
              <a:buNone/>
            </a:pPr>
            <a:r>
              <a:rPr lang="en-US" sz="2800" dirty="0">
                <a:effectLst/>
                <a:ea typeface="Times New Roman" panose="02020603050405020304" pitchFamily="18" charset="0"/>
              </a:rPr>
              <a:t>Any time during the fiscal year, a Tribe may prepare and submit to the BIA Region or FHWA Tribal Coordinator (TC) an application package to request TTP Bridge Program funding.  The BIA Region or FHWA TC will assist the Tribe in preparing the application package, review the Tribe’s submittal and resolve any issues with the Tribe.  </a:t>
            </a:r>
          </a:p>
          <a:p>
            <a:pPr marL="0" marR="0" indent="0">
              <a:spcBef>
                <a:spcPts val="0"/>
              </a:spcBef>
              <a:spcAft>
                <a:spcPts val="0"/>
              </a:spcAft>
              <a:buNone/>
            </a:pPr>
            <a:r>
              <a:rPr lang="en-US" sz="2800" dirty="0">
                <a:effectLst/>
                <a:ea typeface="Times New Roman" panose="02020603050405020304" pitchFamily="18" charset="0"/>
              </a:rPr>
              <a:t>For Tribes with FHWA Program Agreements, the FHWA TC will submit the completed bridge application package directly to the TTP Bridge Program Manager at the Federal Lands Highway/Office of Tribal Transportation (OTT) for review of the application.</a:t>
            </a:r>
          </a:p>
          <a:p>
            <a:pPr marL="0" marR="0" indent="0">
              <a:spcBef>
                <a:spcPts val="0"/>
              </a:spcBef>
              <a:spcAft>
                <a:spcPts val="0"/>
              </a:spcAft>
              <a:buNone/>
            </a:pPr>
            <a:r>
              <a:rPr lang="en-US" sz="2800" dirty="0">
                <a:effectLst/>
                <a:ea typeface="Times New Roman" panose="02020603050405020304" pitchFamily="18" charset="0"/>
              </a:rPr>
              <a:t>For Tribes working with the BIA, the BIA Region will submit the completed bridge application package to the BIA Bridge Program Manager for review.  Upon review and resolution of any issues with the bridge application, BIA will submit the completed bridge application package directly to the TTP Bridge Program Manager at OTT for further processing and consideration.</a:t>
            </a:r>
            <a:endParaRPr lang="en-US"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06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838199" y="1828800"/>
            <a:ext cx="10822969" cy="4343400"/>
          </a:xfrm>
        </p:spPr>
        <p:txBody>
          <a:bodyPr vert="horz" lIns="91440" tIns="45720" rIns="91440" bIns="45720" rtlCol="0" anchor="t">
            <a:normAutofit fontScale="92500" lnSpcReduction="10000"/>
          </a:bodyPr>
          <a:lstStyle/>
          <a:p>
            <a:pPr marL="0" marR="0" indent="0">
              <a:spcBef>
                <a:spcPts val="0"/>
              </a:spcBef>
              <a:spcAft>
                <a:spcPts val="0"/>
              </a:spcAft>
              <a:buNone/>
            </a:pPr>
            <a:r>
              <a:rPr lang="en-US" sz="3000" b="1" dirty="0">
                <a:effectLst/>
                <a:ea typeface="Times New Roman" panose="02020603050405020304" pitchFamily="18" charset="0"/>
              </a:rPr>
              <a:t>What does a complete application package for preliminary engineering (PE) consist of and how does the proposed project receive funding?</a:t>
            </a: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r>
              <a:rPr lang="en-US" sz="2900" dirty="0">
                <a:effectLst/>
                <a:ea typeface="Times New Roman" panose="02020603050405020304" pitchFamily="18" charset="0"/>
              </a:rPr>
              <a:t>A complete application package for PE consists of:  </a:t>
            </a:r>
          </a:p>
          <a:p>
            <a:pPr marL="0" marR="0" indent="0">
              <a:spcBef>
                <a:spcPts val="0"/>
              </a:spcBef>
              <a:spcAft>
                <a:spcPts val="0"/>
              </a:spcAft>
              <a:buNone/>
            </a:pPr>
            <a:r>
              <a:rPr lang="en-US" sz="2900" dirty="0">
                <a:effectLst/>
                <a:ea typeface="Times New Roman" panose="02020603050405020304" pitchFamily="18" charset="0"/>
              </a:rPr>
              <a:t>(a) the TTP Bridge Program certification checklist;</a:t>
            </a:r>
          </a:p>
          <a:p>
            <a:pPr marL="0" marR="0" indent="0">
              <a:spcBef>
                <a:spcPts val="0"/>
              </a:spcBef>
              <a:spcAft>
                <a:spcPts val="0"/>
              </a:spcAft>
              <a:buNone/>
            </a:pPr>
            <a:r>
              <a:rPr lang="en-US" sz="2900" dirty="0">
                <a:effectLst/>
                <a:ea typeface="Times New Roman" panose="02020603050405020304" pitchFamily="18" charset="0"/>
              </a:rPr>
              <a:t>(b) an FHWA approved TTP Tribal Transportation Improvement Program; </a:t>
            </a:r>
          </a:p>
          <a:p>
            <a:pPr marL="0" marR="0" indent="0">
              <a:spcBef>
                <a:spcPts val="0"/>
              </a:spcBef>
              <a:spcAft>
                <a:spcPts val="0"/>
              </a:spcAft>
              <a:buNone/>
            </a:pPr>
            <a:r>
              <a:rPr lang="en-US" sz="2900" dirty="0">
                <a:effectLst/>
                <a:ea typeface="Times New Roman" panose="02020603050405020304" pitchFamily="18" charset="0"/>
              </a:rPr>
              <a:t>(c) a description of the project scope of work;</a:t>
            </a:r>
          </a:p>
          <a:p>
            <a:pPr marL="0" marR="0" indent="0">
              <a:spcBef>
                <a:spcPts val="0"/>
              </a:spcBef>
              <a:spcAft>
                <a:spcPts val="0"/>
              </a:spcAft>
              <a:buNone/>
            </a:pPr>
            <a:r>
              <a:rPr lang="en-US" sz="2900" dirty="0">
                <a:effectLst/>
                <a:ea typeface="Times New Roman" panose="02020603050405020304" pitchFamily="18" charset="0"/>
              </a:rPr>
              <a:t>(d) detailed cost estimate for PE;</a:t>
            </a:r>
          </a:p>
          <a:p>
            <a:pPr marL="0" marR="0" indent="0">
              <a:spcBef>
                <a:spcPts val="0"/>
              </a:spcBef>
              <a:spcAft>
                <a:spcPts val="0"/>
              </a:spcAft>
              <a:buNone/>
            </a:pPr>
            <a:r>
              <a:rPr lang="en-US" sz="2900" dirty="0">
                <a:effectLst/>
                <a:ea typeface="Times New Roman" panose="02020603050405020304" pitchFamily="18" charset="0"/>
              </a:rPr>
              <a:t>(e) NBI data sheet (n/a for new bridge); and</a:t>
            </a:r>
          </a:p>
          <a:p>
            <a:pPr marL="0" marR="0" indent="0">
              <a:spcBef>
                <a:spcPts val="0"/>
              </a:spcBef>
              <a:spcAft>
                <a:spcPts val="0"/>
              </a:spcAft>
              <a:buNone/>
            </a:pPr>
            <a:r>
              <a:rPr lang="en-US" sz="2900" dirty="0">
                <a:effectLst/>
                <a:ea typeface="Times New Roman" panose="02020603050405020304" pitchFamily="18" charset="0"/>
              </a:rPr>
              <a:t>(f) an acknowledgment by the Tribe of the project specific funding requirements and that any excess funds will be returned to FHWA for further distribution</a:t>
            </a: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437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p:txBody>
          <a:bodyPr vert="horz" lIns="91440" tIns="45720" rIns="91440" bIns="45720" rtlCol="0" anchor="t">
            <a:normAutofit/>
          </a:bodyPr>
          <a:lstStyle/>
          <a:p>
            <a:pPr marL="0" marR="0" indent="0">
              <a:spcBef>
                <a:spcPts val="0"/>
              </a:spcBef>
              <a:spcAft>
                <a:spcPts val="0"/>
              </a:spcAft>
              <a:buNone/>
            </a:pPr>
            <a:r>
              <a:rPr lang="en-US" sz="2700" dirty="0">
                <a:effectLst/>
                <a:ea typeface="Times New Roman" panose="02020603050405020304" pitchFamily="18" charset="0"/>
              </a:rPr>
              <a:t>Funding for the approved eligible projects on the bridge application queues will be made available to the Tribes, under an FHWA/Tribal agreement, or the Secretary of the Interior upon availability of program funding at FHWA.</a:t>
            </a:r>
          </a:p>
          <a:p>
            <a:pPr marL="0" marR="0" indent="0">
              <a:spcBef>
                <a:spcPts val="0"/>
              </a:spcBef>
              <a:spcAft>
                <a:spcPts val="0"/>
              </a:spcAft>
              <a:buNone/>
            </a:pPr>
            <a:endParaRPr lang="en-US" sz="2700" dirty="0">
              <a:effectLst/>
              <a:ea typeface="Times New Roman" panose="02020603050405020304" pitchFamily="18" charset="0"/>
            </a:endParaRPr>
          </a:p>
          <a:p>
            <a:pPr marL="0" marR="0" indent="0">
              <a:spcBef>
                <a:spcPts val="0"/>
              </a:spcBef>
              <a:spcAft>
                <a:spcPts val="0"/>
              </a:spcAft>
              <a:buNone/>
            </a:pPr>
            <a:r>
              <a:rPr lang="en-US" sz="2700" dirty="0">
                <a:effectLst/>
                <a:ea typeface="Times New Roman" panose="02020603050405020304" pitchFamily="18" charset="0"/>
              </a:rPr>
              <a:t>For non-BIA/non-Tribal TTP bridge projects funded under the TTP Bridge Program, the application package must also include a Tribal resolution supporting the project.</a:t>
            </a:r>
          </a:p>
          <a:p>
            <a:pPr marL="0" marR="0" indent="0">
              <a:spcBef>
                <a:spcPts val="0"/>
              </a:spcBef>
              <a:spcAft>
                <a:spcPts val="0"/>
              </a:spcAft>
              <a:buNone/>
            </a:pPr>
            <a:endParaRPr lang="en-US" sz="2700" dirty="0">
              <a:effectLst/>
              <a:ea typeface="Times New Roman" panose="02020603050405020304" pitchFamily="18" charset="0"/>
            </a:endParaRPr>
          </a:p>
          <a:p>
            <a:pPr marL="0" marR="0" indent="0">
              <a:spcBef>
                <a:spcPts val="0"/>
              </a:spcBef>
              <a:spcAft>
                <a:spcPts val="0"/>
              </a:spcAft>
              <a:buNone/>
            </a:pPr>
            <a:r>
              <a:rPr lang="en-US" sz="2700" dirty="0">
                <a:effectLst/>
                <a:ea typeface="Times New Roman" panose="02020603050405020304" pitchFamily="18" charset="0"/>
              </a:rPr>
              <a:t>These requirements are provided for in 23 CFR 661.25.</a:t>
            </a:r>
          </a:p>
          <a:p>
            <a:pPr marL="0" marR="0" indent="0">
              <a:spcBef>
                <a:spcPts val="0"/>
              </a:spcBef>
              <a:spcAft>
                <a:spcPts val="0"/>
              </a:spcAft>
              <a:buNone/>
            </a:pPr>
            <a:endParaRPr lang="en-US" sz="27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115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p:txBody>
          <a:bodyPr vert="horz" lIns="91440" tIns="45720" rIns="91440" bIns="45720" rtlCol="0" anchor="t">
            <a:normAutofit fontScale="70000" lnSpcReduction="20000"/>
          </a:bodyPr>
          <a:lstStyle/>
          <a:p>
            <a:pPr marL="0" marR="0" indent="0">
              <a:spcBef>
                <a:spcPts val="0"/>
              </a:spcBef>
              <a:spcAft>
                <a:spcPts val="0"/>
              </a:spcAft>
              <a:buNone/>
            </a:pPr>
            <a:r>
              <a:rPr lang="en-US" sz="3900" b="1" dirty="0">
                <a:effectLst/>
                <a:ea typeface="Times New Roman" panose="02020603050405020304" pitchFamily="18" charset="0"/>
              </a:rPr>
              <a:t>What does a complete application package for construction consist of and how does the proposed project receive funding?</a:t>
            </a:r>
          </a:p>
          <a:p>
            <a:pPr marL="0" marR="0" indent="0">
              <a:spcBef>
                <a:spcPts val="0"/>
              </a:spcBef>
              <a:spcAft>
                <a:spcPts val="0"/>
              </a:spcAft>
              <a:buNone/>
            </a:pPr>
            <a:endParaRPr lang="en-US" sz="3900" dirty="0">
              <a:effectLst/>
              <a:ea typeface="Times New Roman" panose="02020603050405020304" pitchFamily="18" charset="0"/>
            </a:endParaRPr>
          </a:p>
          <a:p>
            <a:pPr marL="0" marR="0" indent="0">
              <a:spcBef>
                <a:spcPts val="0"/>
              </a:spcBef>
              <a:spcAft>
                <a:spcPts val="0"/>
              </a:spcAft>
              <a:buNone/>
            </a:pPr>
            <a:r>
              <a:rPr lang="en-US" sz="3900" dirty="0">
                <a:effectLst/>
                <a:ea typeface="Times New Roman" panose="02020603050405020304" pitchFamily="18" charset="0"/>
              </a:rPr>
              <a:t>A complete application package for construction consists of:  </a:t>
            </a:r>
          </a:p>
          <a:p>
            <a:pPr marL="0" marR="0" indent="0">
              <a:spcBef>
                <a:spcPts val="0"/>
              </a:spcBef>
              <a:spcAft>
                <a:spcPts val="0"/>
              </a:spcAft>
              <a:buNone/>
            </a:pPr>
            <a:r>
              <a:rPr lang="en-US" sz="3900" dirty="0">
                <a:effectLst/>
                <a:ea typeface="Times New Roman" panose="02020603050405020304" pitchFamily="18" charset="0"/>
              </a:rPr>
              <a:t>(a) a copy of the approved plans, specifications, and estimate (PS&amp;E);</a:t>
            </a:r>
          </a:p>
          <a:p>
            <a:pPr marL="0" marR="0" indent="0">
              <a:spcBef>
                <a:spcPts val="0"/>
              </a:spcBef>
              <a:spcAft>
                <a:spcPts val="0"/>
              </a:spcAft>
              <a:buNone/>
            </a:pPr>
            <a:r>
              <a:rPr lang="en-US" sz="3900" dirty="0">
                <a:effectLst/>
                <a:ea typeface="Times New Roman" panose="02020603050405020304" pitchFamily="18" charset="0"/>
              </a:rPr>
              <a:t>(b) the TTP Bridge Program certification checklist;</a:t>
            </a:r>
          </a:p>
          <a:p>
            <a:pPr marL="0" marR="0" indent="0">
              <a:spcBef>
                <a:spcPts val="0"/>
              </a:spcBef>
              <a:spcAft>
                <a:spcPts val="0"/>
              </a:spcAft>
              <a:buNone/>
            </a:pPr>
            <a:r>
              <a:rPr lang="en-US" sz="3900" dirty="0">
                <a:effectLst/>
                <a:ea typeface="Times New Roman" panose="02020603050405020304" pitchFamily="18" charset="0"/>
              </a:rPr>
              <a:t>(c) NBI data sheet (n/a for new bridge);</a:t>
            </a:r>
          </a:p>
          <a:p>
            <a:pPr marL="0" marR="0" indent="0">
              <a:spcBef>
                <a:spcPts val="0"/>
              </a:spcBef>
              <a:spcAft>
                <a:spcPts val="0"/>
              </a:spcAft>
              <a:buNone/>
            </a:pPr>
            <a:r>
              <a:rPr lang="en-US" sz="3900" dirty="0">
                <a:effectLst/>
                <a:ea typeface="Times New Roman" panose="02020603050405020304" pitchFamily="18" charset="0"/>
              </a:rPr>
              <a:t>(d) an FHWA approved TTP Tribal Transportation Improvement Program;</a:t>
            </a:r>
          </a:p>
          <a:p>
            <a:pPr marL="0" marR="0" indent="0">
              <a:spcBef>
                <a:spcPts val="0"/>
              </a:spcBef>
              <a:spcAft>
                <a:spcPts val="0"/>
              </a:spcAft>
              <a:buNone/>
            </a:pPr>
            <a:r>
              <a:rPr lang="en-US" sz="3900" dirty="0">
                <a:effectLst/>
                <a:ea typeface="Times New Roman" panose="02020603050405020304" pitchFamily="18" charset="0"/>
              </a:rPr>
              <a:t>(e) all environmental and archeological clearances and complete grants of public rights-of-way that must be acquired prior to submittal of the construction application package; and</a:t>
            </a:r>
          </a:p>
          <a:p>
            <a:pPr marL="0" marR="0" indent="0">
              <a:spcBef>
                <a:spcPts val="0"/>
              </a:spcBef>
              <a:spcAft>
                <a:spcPts val="0"/>
              </a:spcAft>
              <a:buNone/>
            </a:pPr>
            <a:r>
              <a:rPr lang="en-US" sz="3900" dirty="0">
                <a:effectLst/>
                <a:ea typeface="Times New Roman" panose="02020603050405020304" pitchFamily="18" charset="0"/>
              </a:rPr>
              <a:t>(f) an acknowledgment by the Tribe of the project specific funding requirements and that any excess funds will be returned to FHWA for further distribution.</a:t>
            </a: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83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p:txBody>
          <a:bodyPr vert="horz" lIns="91440" tIns="45720" rIns="91440" bIns="45720" rtlCol="0" anchor="t">
            <a:normAutofit/>
          </a:bodyPr>
          <a:lstStyle/>
          <a:p>
            <a:pPr marL="0" marR="0" indent="0">
              <a:spcBef>
                <a:spcPts val="0"/>
              </a:spcBef>
              <a:spcAft>
                <a:spcPts val="0"/>
              </a:spcAft>
              <a:buNone/>
            </a:pPr>
            <a:r>
              <a:rPr lang="en-US" sz="2700" dirty="0">
                <a:effectLst/>
                <a:ea typeface="Times New Roman" panose="02020603050405020304" pitchFamily="18" charset="0"/>
              </a:rPr>
              <a:t>Funding for the approved eligible projects on the bridge application queues will be made available to the Tribes, under an FHWA/Tribal agreement, or the Secretary of the Interior upon availability of program funding at FHWA.</a:t>
            </a:r>
          </a:p>
          <a:p>
            <a:pPr marL="0" marR="0" indent="0">
              <a:spcBef>
                <a:spcPts val="0"/>
              </a:spcBef>
              <a:spcAft>
                <a:spcPts val="0"/>
              </a:spcAft>
              <a:buNone/>
            </a:pPr>
            <a:endParaRPr lang="en-US" sz="2700" dirty="0">
              <a:effectLst/>
              <a:ea typeface="Times New Roman" panose="02020603050405020304" pitchFamily="18" charset="0"/>
            </a:endParaRPr>
          </a:p>
          <a:p>
            <a:pPr marL="0" marR="0" indent="0">
              <a:spcBef>
                <a:spcPts val="0"/>
              </a:spcBef>
              <a:spcAft>
                <a:spcPts val="0"/>
              </a:spcAft>
              <a:buNone/>
            </a:pPr>
            <a:r>
              <a:rPr lang="en-US" sz="2700" dirty="0">
                <a:effectLst/>
                <a:ea typeface="Times New Roman" panose="02020603050405020304" pitchFamily="18" charset="0"/>
              </a:rPr>
              <a:t>For non-BIA/non-Tribal TTP bridge projects funded under the TTP Bridge Program, the application package must also include a copy of a letter from the bridge’s owner approving the project and its PS&amp;E, and a Tribal resolution supporting the project.</a:t>
            </a:r>
          </a:p>
          <a:p>
            <a:pPr marL="0" marR="0" indent="0">
              <a:spcBef>
                <a:spcPts val="0"/>
              </a:spcBef>
              <a:spcAft>
                <a:spcPts val="0"/>
              </a:spcAft>
              <a:buNone/>
            </a:pPr>
            <a:endParaRPr lang="en-US" sz="2700" dirty="0">
              <a:effectLst/>
              <a:ea typeface="Times New Roman" panose="02020603050405020304" pitchFamily="18" charset="0"/>
            </a:endParaRPr>
          </a:p>
          <a:p>
            <a:pPr marL="0" marR="0" indent="0">
              <a:spcBef>
                <a:spcPts val="0"/>
              </a:spcBef>
              <a:spcAft>
                <a:spcPts val="0"/>
              </a:spcAft>
              <a:buNone/>
            </a:pPr>
            <a:r>
              <a:rPr lang="en-US" sz="2700" dirty="0">
                <a:effectLst/>
                <a:ea typeface="Times New Roman" panose="02020603050405020304" pitchFamily="18" charset="0"/>
              </a:rPr>
              <a:t>These requirements are provided for in 23 CFR 661.27.</a:t>
            </a: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66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p:txBody>
          <a:bodyPr vert="horz" lIns="91440" tIns="45720" rIns="91440" bIns="45720" rtlCol="0" anchor="t">
            <a:normAutofit fontScale="92500" lnSpcReduction="20000"/>
          </a:bodyPr>
          <a:lstStyle/>
          <a:p>
            <a:pPr marL="0" marR="0" indent="0">
              <a:spcBef>
                <a:spcPts val="0"/>
              </a:spcBef>
              <a:spcAft>
                <a:spcPts val="0"/>
              </a:spcAft>
              <a:buNone/>
            </a:pPr>
            <a:r>
              <a:rPr lang="en-US" sz="2900" b="1" dirty="0">
                <a:effectLst/>
                <a:ea typeface="Times New Roman" panose="02020603050405020304" pitchFamily="18" charset="0"/>
              </a:rPr>
              <a:t>What are the requirements for accommodation for bicyclists and pedestrians?</a:t>
            </a:r>
          </a:p>
          <a:p>
            <a:pPr marL="0" marR="0" indent="0">
              <a:spcBef>
                <a:spcPts val="0"/>
              </a:spcBef>
              <a:spcAft>
                <a:spcPts val="0"/>
              </a:spcAft>
              <a:buNone/>
            </a:pPr>
            <a:endParaRPr lang="en-US" sz="2900" dirty="0"/>
          </a:p>
          <a:p>
            <a:pPr marL="0" marR="0" indent="0">
              <a:spcBef>
                <a:spcPts val="0"/>
              </a:spcBef>
              <a:spcAft>
                <a:spcPts val="0"/>
              </a:spcAft>
              <a:buNone/>
            </a:pPr>
            <a:r>
              <a:rPr lang="en-US" sz="2900" dirty="0"/>
              <a:t>TTP Bridge Program funding is subject to requirements for accommodations for bicycle transportation and pedestrian walkways pursuant to 23 U.S.C. 217(e). Under this provision, all projects with Federal financial participation that replace or rehabilitate a TTP eligible bridge deck are required to provide safe accommodation of bicyclists or pedestrians, as applicable, on the bridge, when both of the following conditions are met: (1) the bridge is located on a highway on which bicyclists or pedestrians are allowed to operate at each end of the bridge, and (2) FHWA determines that safe accommodation can be provided at reasonable cost.</a:t>
            </a:r>
            <a:endParaRPr lang="en-US" sz="2900" b="1"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1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23 CFR 661 NPRM Update</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838200" y="1864003"/>
            <a:ext cx="10515600" cy="4343400"/>
          </a:xfrm>
        </p:spPr>
        <p:txBody>
          <a:bodyPr vert="horz" lIns="91440" tIns="45720" rIns="91440" bIns="45720" rtlCol="0" anchor="t">
            <a:normAutofit/>
          </a:bodyPr>
          <a:lstStyle/>
          <a:p>
            <a:pPr>
              <a:spcBef>
                <a:spcPts val="0"/>
              </a:spcBef>
            </a:pPr>
            <a:r>
              <a:rPr lang="en-US" sz="2800" dirty="0">
                <a:effectLst/>
                <a:ea typeface="Times New Roman" panose="02020603050405020304" pitchFamily="18" charset="0"/>
              </a:rPr>
              <a:t>The draft NPRM was initially approved by FHWA </a:t>
            </a:r>
          </a:p>
          <a:p>
            <a:pPr>
              <a:spcBef>
                <a:spcPts val="0"/>
              </a:spcBef>
            </a:pPr>
            <a:endParaRPr lang="en-US" sz="2800" dirty="0">
              <a:effectLst/>
              <a:ea typeface="Times New Roman" panose="02020603050405020304" pitchFamily="18" charset="0"/>
            </a:endParaRPr>
          </a:p>
          <a:p>
            <a:pPr>
              <a:spcBef>
                <a:spcPts val="0"/>
              </a:spcBef>
            </a:pPr>
            <a:r>
              <a:rPr lang="en-US" sz="2800" dirty="0">
                <a:effectLst/>
                <a:ea typeface="Times New Roman" panose="02020603050405020304" pitchFamily="18" charset="0"/>
              </a:rPr>
              <a:t>The draft NPRM was updated to include the changes from the BIL</a:t>
            </a:r>
          </a:p>
          <a:p>
            <a:pPr marL="0" marR="0" indent="0">
              <a:spcBef>
                <a:spcPts val="0"/>
              </a:spcBef>
              <a:spcAft>
                <a:spcPts val="0"/>
              </a:spcAft>
              <a:buNone/>
            </a:pPr>
            <a:endParaRPr lang="en-US" sz="2800" dirty="0">
              <a:effectLst/>
              <a:ea typeface="Times New Roman" panose="02020603050405020304" pitchFamily="18" charset="0"/>
            </a:endParaRPr>
          </a:p>
          <a:p>
            <a:pPr>
              <a:spcBef>
                <a:spcPts val="0"/>
              </a:spcBef>
            </a:pPr>
            <a:r>
              <a:rPr lang="en-US" sz="2800" dirty="0">
                <a:effectLst/>
                <a:ea typeface="Times New Roman" panose="02020603050405020304" pitchFamily="18" charset="0"/>
              </a:rPr>
              <a:t>The draft NPRM is back for review and approval by FHWA</a:t>
            </a:r>
          </a:p>
          <a:p>
            <a:pPr marL="0" marR="0" indent="0">
              <a:spcBef>
                <a:spcPts val="0"/>
              </a:spcBef>
              <a:spcAft>
                <a:spcPts val="0"/>
              </a:spcAft>
              <a:buNone/>
            </a:pPr>
            <a:endParaRPr lang="en-US" sz="2800" dirty="0">
              <a:effectLst/>
              <a:ea typeface="Times New Roman" panose="02020603050405020304" pitchFamily="18" charset="0"/>
            </a:endParaRPr>
          </a:p>
          <a:p>
            <a:pPr marR="0">
              <a:spcBef>
                <a:spcPts val="0"/>
              </a:spcBef>
              <a:spcAft>
                <a:spcPts val="0"/>
              </a:spcAft>
            </a:pPr>
            <a:r>
              <a:rPr lang="en-US" sz="2800" dirty="0">
                <a:effectLst/>
                <a:ea typeface="Times New Roman" panose="02020603050405020304" pitchFamily="18" charset="0"/>
              </a:rPr>
              <a:t>Planned Publication Date in the Fed. Register: Fall 2022</a:t>
            </a: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56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NBIS Final Rule</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838200" y="1864003"/>
            <a:ext cx="10515600" cy="4343400"/>
          </a:xfrm>
        </p:spPr>
        <p:txBody>
          <a:bodyPr vert="horz" lIns="91440" tIns="45720" rIns="91440" bIns="45720" rtlCol="0" anchor="t">
            <a:normAutofit lnSpcReduction="10000"/>
          </a:bodyPr>
          <a:lstStyle/>
          <a:p>
            <a:pPr>
              <a:spcBef>
                <a:spcPts val="0"/>
              </a:spcBef>
            </a:pPr>
            <a:r>
              <a:rPr lang="en-US" sz="2800" dirty="0">
                <a:effectLst/>
                <a:ea typeface="Times New Roman" panose="02020603050405020304" pitchFamily="18" charset="0"/>
              </a:rPr>
              <a:t>The NBIS Final rule is published in the Federal Register</a:t>
            </a:r>
          </a:p>
          <a:p>
            <a:pPr>
              <a:spcBef>
                <a:spcPts val="0"/>
              </a:spcBef>
            </a:pPr>
            <a:endParaRPr lang="en-US" sz="2800" dirty="0">
              <a:effectLst/>
              <a:ea typeface="Times New Roman" panose="02020603050405020304" pitchFamily="18" charset="0"/>
            </a:endParaRPr>
          </a:p>
          <a:p>
            <a:pPr>
              <a:spcBef>
                <a:spcPts val="0"/>
              </a:spcBef>
            </a:pPr>
            <a:r>
              <a:rPr lang="en-US" sz="2800" dirty="0">
                <a:effectLst/>
                <a:ea typeface="Times New Roman" panose="02020603050405020304" pitchFamily="18" charset="0"/>
              </a:rPr>
              <a:t>The NBIS Final rule </a:t>
            </a:r>
            <a:r>
              <a:rPr lang="en-US" dirty="0">
                <a:ea typeface="Times New Roman" panose="02020603050405020304" pitchFamily="18" charset="0"/>
              </a:rPr>
              <a:t>became </a:t>
            </a:r>
            <a:r>
              <a:rPr lang="en-US" sz="2800" dirty="0">
                <a:effectLst/>
                <a:ea typeface="Times New Roman" panose="02020603050405020304" pitchFamily="18" charset="0"/>
              </a:rPr>
              <a:t>effective on June 6, 2022</a:t>
            </a:r>
          </a:p>
          <a:p>
            <a:pPr marL="0" marR="0" indent="0">
              <a:spcBef>
                <a:spcPts val="0"/>
              </a:spcBef>
              <a:spcAft>
                <a:spcPts val="0"/>
              </a:spcAft>
              <a:buNone/>
            </a:pPr>
            <a:endParaRPr lang="en-US" sz="2800" dirty="0">
              <a:effectLst/>
              <a:ea typeface="Times New Roman" panose="02020603050405020304" pitchFamily="18" charset="0"/>
            </a:endParaRPr>
          </a:p>
          <a:p>
            <a:pPr>
              <a:spcBef>
                <a:spcPts val="0"/>
              </a:spcBef>
            </a:pPr>
            <a:r>
              <a:rPr lang="en-US" sz="2800" dirty="0">
                <a:effectLst/>
                <a:ea typeface="Times New Roman" panose="02020603050405020304" pitchFamily="18" charset="0"/>
              </a:rPr>
              <a:t>Tribal Governments may delegate responsibilities to BIA or FHWA who can serve as Program Manager for those governments</a:t>
            </a:r>
          </a:p>
          <a:p>
            <a:pPr>
              <a:spcBef>
                <a:spcPts val="0"/>
              </a:spcBef>
            </a:pPr>
            <a:endParaRPr lang="en-US" dirty="0">
              <a:ea typeface="Times New Roman" panose="02020603050405020304" pitchFamily="18" charset="0"/>
            </a:endParaRPr>
          </a:p>
          <a:p>
            <a:pPr>
              <a:spcBef>
                <a:spcPts val="0"/>
              </a:spcBef>
            </a:pPr>
            <a:r>
              <a:rPr lang="en-US" sz="2800" dirty="0">
                <a:effectLst/>
                <a:ea typeface="Times New Roman" panose="02020603050405020304" pitchFamily="18" charset="0"/>
              </a:rPr>
              <a:t>FHWA/EFL Bridge </a:t>
            </a:r>
            <a:r>
              <a:rPr lang="en-US" dirty="0">
                <a:ea typeface="Times New Roman" panose="02020603050405020304" pitchFamily="18" charset="0"/>
              </a:rPr>
              <a:t>is the bridge inspection organization for FHWA Tribes’ Tribal bridges</a:t>
            </a:r>
          </a:p>
          <a:p>
            <a:pPr>
              <a:spcBef>
                <a:spcPts val="0"/>
              </a:spcBef>
            </a:pPr>
            <a:endParaRPr lang="en-US" sz="2800" dirty="0">
              <a:effectLst/>
              <a:ea typeface="Times New Roman" panose="02020603050405020304" pitchFamily="18" charset="0"/>
            </a:endParaRPr>
          </a:p>
          <a:p>
            <a:pPr>
              <a:spcBef>
                <a:spcPts val="0"/>
              </a:spcBef>
            </a:pPr>
            <a:r>
              <a:rPr lang="en-US" dirty="0">
                <a:ea typeface="Times New Roman" panose="02020603050405020304" pitchFamily="18" charset="0"/>
              </a:rPr>
              <a:t>BIADOT is the bridge inspection organization for BIA Tribes’ Tribal bridges</a:t>
            </a:r>
            <a:endParaRPr lang="en-US" sz="2800" dirty="0">
              <a:effectLst/>
              <a:ea typeface="Times New Roman" panose="02020603050405020304" pitchFamily="18" charset="0"/>
            </a:endParaRPr>
          </a:p>
          <a:p>
            <a:pPr>
              <a:spcBef>
                <a:spcPts val="0"/>
              </a:spcBef>
            </a:pPr>
            <a:endParaRPr lang="en-US" dirty="0">
              <a:ea typeface="Times New Roman" panose="02020603050405020304" pitchFamily="18" charset="0"/>
            </a:endParaRPr>
          </a:p>
          <a:p>
            <a:pPr>
              <a:spcBef>
                <a:spcPts val="0"/>
              </a:spcBef>
            </a:pPr>
            <a:endParaRPr lang="en-US" sz="2800" dirty="0">
              <a:effectLst/>
              <a:ea typeface="Times New Roman" panose="02020603050405020304" pitchFamily="18" charset="0"/>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383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772" y="1049866"/>
            <a:ext cx="10656916" cy="4343401"/>
          </a:xfrm>
        </p:spPr>
        <p:txBody>
          <a:bodyPr>
            <a:normAutofit/>
          </a:bodyPr>
          <a:lstStyle/>
          <a:p>
            <a:pPr algn="ctr"/>
            <a:r>
              <a:rPr lang="en-US" sz="5000" b="1" dirty="0">
                <a:solidFill>
                  <a:srgbClr val="002060"/>
                </a:solidFill>
                <a:latin typeface="Century Gothic" panose="020B0502020202020204" pitchFamily="34" charset="0"/>
              </a:rPr>
              <a:t>Questions??</a:t>
            </a:r>
            <a:br>
              <a:rPr lang="en-US" sz="5000" b="1" dirty="0">
                <a:solidFill>
                  <a:srgbClr val="002060"/>
                </a:solidFill>
                <a:latin typeface="Century Gothic" panose="020B0502020202020204" pitchFamily="34" charset="0"/>
              </a:rPr>
            </a:br>
            <a:endParaRPr lang="en-US" sz="14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03149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2394-4592-40D8-BAD0-E8BC14A8B98C}"/>
              </a:ext>
            </a:extLst>
          </p:cNvPr>
          <p:cNvSpPr>
            <a:spLocks noGrp="1"/>
          </p:cNvSpPr>
          <p:nvPr>
            <p:ph type="title"/>
          </p:nvPr>
        </p:nvSpPr>
        <p:spPr/>
        <p:txBody>
          <a:bodyPr/>
          <a:lstStyle/>
          <a:p>
            <a:r>
              <a:rPr lang="en-US" dirty="0">
                <a:latin typeface="+mn-lt"/>
              </a:rPr>
              <a:t>Presentation Topics</a:t>
            </a:r>
          </a:p>
        </p:txBody>
      </p:sp>
      <p:sp>
        <p:nvSpPr>
          <p:cNvPr id="3" name="Content Placeholder 2">
            <a:extLst>
              <a:ext uri="{FF2B5EF4-FFF2-40B4-BE49-F238E27FC236}">
                <a16:creationId xmlns:a16="http://schemas.microsoft.com/office/drawing/2014/main" id="{E13EDFDE-E292-48FE-8E9C-65A35CF47BC5}"/>
              </a:ext>
            </a:extLst>
          </p:cNvPr>
          <p:cNvSpPr>
            <a:spLocks noGrp="1"/>
          </p:cNvSpPr>
          <p:nvPr>
            <p:ph sz="quarter" idx="13"/>
          </p:nvPr>
        </p:nvSpPr>
        <p:spPr/>
        <p:txBody>
          <a:bodyPr/>
          <a:lstStyle/>
          <a:p>
            <a:r>
              <a:rPr lang="en-US" dirty="0"/>
              <a:t>TTP Bridge Program Funds under the BIL</a:t>
            </a:r>
          </a:p>
          <a:p>
            <a:r>
              <a:rPr lang="en-US" dirty="0"/>
              <a:t>Eligible Use of Funds under the BIL</a:t>
            </a:r>
          </a:p>
          <a:p>
            <a:r>
              <a:rPr lang="en-US" dirty="0"/>
              <a:t>Bridge Applications Funded to Date</a:t>
            </a:r>
          </a:p>
          <a:p>
            <a:r>
              <a:rPr lang="en-US" dirty="0"/>
              <a:t>2021 Poor Condition TTP Bridges </a:t>
            </a:r>
          </a:p>
          <a:p>
            <a:r>
              <a:rPr lang="en-US" dirty="0"/>
              <a:t>Q&amp;As for the TTP Bridge Program under the BIL</a:t>
            </a:r>
          </a:p>
          <a:p>
            <a:r>
              <a:rPr lang="en-US" dirty="0"/>
              <a:t>23 CFR 661 Notice of Proposed Rulemaking (NPRM) Update</a:t>
            </a:r>
          </a:p>
          <a:p>
            <a:r>
              <a:rPr lang="en-US" dirty="0"/>
              <a:t>National Bridge Inspection Standards (NBIS) Final Rule</a:t>
            </a:r>
          </a:p>
          <a:p>
            <a:endParaRPr lang="en-US" dirty="0"/>
          </a:p>
        </p:txBody>
      </p:sp>
      <p:sp>
        <p:nvSpPr>
          <p:cNvPr id="7" name="Slide Number Placeholder 6">
            <a:extLst>
              <a:ext uri="{FF2B5EF4-FFF2-40B4-BE49-F238E27FC236}">
                <a16:creationId xmlns:a16="http://schemas.microsoft.com/office/drawing/2014/main" id="{CD796A20-FAAE-42B5-82D6-27AF56F19373}"/>
              </a:ext>
            </a:extLst>
          </p:cNvPr>
          <p:cNvSpPr>
            <a:spLocks noGrp="1"/>
          </p:cNvSpPr>
          <p:nvPr>
            <p:ph type="sldNum" sz="quarter" idx="12"/>
          </p:nvPr>
        </p:nvSpPr>
        <p:spPr/>
        <p:txBody>
          <a:bodyPr/>
          <a:lstStyle/>
          <a:p>
            <a:fld id="{17E6EA7B-E6BE-4274-9609-72749E3A9C02}" type="slidenum">
              <a:rPr lang="en-US" smtClean="0"/>
              <a:pPr/>
              <a:t>2</a:t>
            </a:fld>
            <a:endParaRPr lang="en-US" dirty="0"/>
          </a:p>
        </p:txBody>
      </p:sp>
    </p:spTree>
    <p:extLst>
      <p:ext uri="{BB962C8B-B14F-4D97-AF65-F5344CB8AC3E}">
        <p14:creationId xmlns:p14="http://schemas.microsoft.com/office/powerpoint/2010/main" val="2359692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35C3-59EE-49CA-898F-ADC1EC3C3CEC}"/>
              </a:ext>
            </a:extLst>
          </p:cNvPr>
          <p:cNvSpPr>
            <a:spLocks noGrp="1"/>
          </p:cNvSpPr>
          <p:nvPr>
            <p:ph type="title"/>
          </p:nvPr>
        </p:nvSpPr>
        <p:spPr/>
        <p:txBody>
          <a:bodyPr/>
          <a:lstStyle/>
          <a:p>
            <a:r>
              <a:rPr lang="en-US" dirty="0">
                <a:latin typeface="+mn-lt"/>
              </a:rPr>
              <a:t>TTP Bridge Program Funds - BIL </a:t>
            </a:r>
          </a:p>
        </p:txBody>
      </p:sp>
      <p:sp>
        <p:nvSpPr>
          <p:cNvPr id="3" name="Content Placeholder 2">
            <a:extLst>
              <a:ext uri="{FF2B5EF4-FFF2-40B4-BE49-F238E27FC236}">
                <a16:creationId xmlns:a16="http://schemas.microsoft.com/office/drawing/2014/main" id="{F090A0CE-9116-4533-BFFC-45E0F983C7D3}"/>
              </a:ext>
            </a:extLst>
          </p:cNvPr>
          <p:cNvSpPr>
            <a:spLocks noGrp="1"/>
          </p:cNvSpPr>
          <p:nvPr>
            <p:ph sz="quarter" idx="13"/>
          </p:nvPr>
        </p:nvSpPr>
        <p:spPr/>
        <p:txBody>
          <a:bodyPr vert="horz" lIns="91440" tIns="45720" rIns="91440" bIns="45720" rtlCol="0" anchor="t">
            <a:normAutofit fontScale="85000" lnSpcReduction="20000"/>
          </a:body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400" b="1" i="0" u="sng" strike="noStrike" kern="1200" cap="none" spc="0" normalizeH="0" baseline="0" noProof="0" dirty="0">
                <a:ln>
                  <a:noFill/>
                </a:ln>
                <a:solidFill>
                  <a:prstClr val="black"/>
                </a:solidFill>
                <a:effectLst/>
                <a:uLnTx/>
                <a:uFillTx/>
                <a:latin typeface="Arial"/>
                <a:ea typeface="+mn-ea"/>
                <a:cs typeface="+mn-cs"/>
              </a:rPr>
              <a:t>Tribal Transportation Facility Bridges (TTP Bridges)</a:t>
            </a:r>
          </a:p>
          <a:p>
            <a:pPr marL="457200" marR="0" lvl="1" indent="-182880" algn="l" defTabSz="914400" rtl="0" eaLnBrk="1" fontAlgn="auto" latinLnBrk="0" hangingPunct="1">
              <a:lnSpc>
                <a:spcPct val="100000"/>
              </a:lnSpc>
              <a:spcBef>
                <a:spcPct val="20000"/>
              </a:spcBef>
              <a:spcAft>
                <a:spcPts val="0"/>
              </a:spcAft>
              <a:buClr>
                <a:srgbClr val="4F81BD"/>
              </a:buClr>
              <a:buSzPct val="75000"/>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Eliminated 3% Set-aside from TTP</a:t>
            </a:r>
          </a:p>
          <a:p>
            <a:pPr marL="274320" marR="0" lvl="1" indent="0" algn="l" defTabSz="914400" rtl="0" eaLnBrk="1" fontAlgn="auto" latinLnBrk="0" hangingPunct="1">
              <a:lnSpc>
                <a:spcPct val="100000"/>
              </a:lnSpc>
              <a:spcBef>
                <a:spcPct val="20000"/>
              </a:spcBef>
              <a:spcAft>
                <a:spcPts val="0"/>
              </a:spcAft>
              <a:buClr>
                <a:srgbClr val="4F81BD"/>
              </a:buClr>
              <a:buSzPct val="75000"/>
              <a:buFont typeface="Courier New" panose="02070309020205020404" pitchFamily="49" charset="0"/>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			</a:t>
            </a:r>
          </a:p>
          <a:p>
            <a:pPr marL="457200" marR="0" lvl="1" indent="-182880" algn="l" defTabSz="914400" rtl="0" eaLnBrk="1" fontAlgn="auto" latinLnBrk="0" hangingPunct="1">
              <a:lnSpc>
                <a:spcPct val="100000"/>
              </a:lnSpc>
              <a:spcBef>
                <a:spcPct val="20000"/>
              </a:spcBef>
              <a:spcAft>
                <a:spcPts val="0"/>
              </a:spcAft>
              <a:buClr>
                <a:srgbClr val="4F81BD"/>
              </a:buClr>
              <a:buSzPct val="75000"/>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Bridge Formula Program (BFP) – 3% Set-aside</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$165M/year (</a:t>
            </a:r>
            <a:r>
              <a:rPr lang="en-US" sz="1600" dirty="0">
                <a:solidFill>
                  <a:prstClr val="black"/>
                </a:solidFill>
                <a:latin typeface="Arial"/>
              </a:rPr>
              <a:t>General Fund</a:t>
            </a:r>
            <a:r>
              <a:rPr kumimoji="0" lang="en-US" sz="1600" b="0" i="0" u="none" strike="noStrike" kern="1200" cap="none" spc="0" normalizeH="0" baseline="0" noProof="0" dirty="0">
                <a:ln>
                  <a:noFill/>
                </a:ln>
                <a:solidFill>
                  <a:prstClr val="black"/>
                </a:solidFill>
                <a:effectLst/>
                <a:uLnTx/>
                <a:uFillTx/>
                <a:latin typeface="Arial"/>
                <a:ea typeface="+mn-ea"/>
                <a:cs typeface="+mn-cs"/>
              </a:rPr>
              <a:t>) </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457200" marR="0" lvl="1" indent="-182880" algn="l" defTabSz="914400" rtl="0" eaLnBrk="1" fontAlgn="auto" latinLnBrk="0" hangingPunct="1">
              <a:lnSpc>
                <a:spcPct val="100000"/>
              </a:lnSpc>
              <a:spcBef>
                <a:spcPct val="20000"/>
              </a:spcBef>
              <a:spcAft>
                <a:spcPts val="0"/>
              </a:spcAft>
              <a:buClr>
                <a:srgbClr val="4F81BD"/>
              </a:buClr>
              <a:buSzPct val="75000"/>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Bridge Investment Program (BIP) Set-aside</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$20M/year </a:t>
            </a:r>
            <a:r>
              <a:rPr lang="en-US" sz="1600" dirty="0">
                <a:solidFill>
                  <a:prstClr val="black"/>
                </a:solidFill>
                <a:latin typeface="Arial"/>
              </a:rPr>
              <a:t>(General Fund)</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457200" marR="0" lvl="1" indent="-182880" algn="l" defTabSz="914400" rtl="0" eaLnBrk="1" fontAlgn="auto" latinLnBrk="0" hangingPunct="1">
              <a:lnSpc>
                <a:spcPct val="100000"/>
              </a:lnSpc>
              <a:spcBef>
                <a:spcPct val="20000"/>
              </a:spcBef>
              <a:spcAft>
                <a:spcPts val="0"/>
              </a:spcAft>
              <a:buClr>
                <a:srgbClr val="4F81BD"/>
              </a:buClr>
              <a:buSzPct val="75000"/>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Bridge Investment Program (BIP) Set-aside</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FY22	$16M	</a:t>
            </a:r>
            <a:r>
              <a:rPr lang="en-US" sz="1600" dirty="0">
                <a:solidFill>
                  <a:prstClr val="black"/>
                </a:solidFill>
                <a:latin typeface="Arial"/>
              </a:rPr>
              <a:t>(Highway Trust Fund</a:t>
            </a:r>
            <a:r>
              <a:rPr kumimoji="0" lang="en-US" sz="1600" b="0" i="0" u="none" strike="noStrike" kern="1200" cap="none" spc="0" normalizeH="0" baseline="0" noProof="0" dirty="0">
                <a:ln>
                  <a:noFill/>
                </a:ln>
                <a:solidFill>
                  <a:prstClr val="black"/>
                </a:solidFill>
                <a:effectLst/>
                <a:uLnTx/>
                <a:uFillTx/>
                <a:latin typeface="Arial"/>
                <a:ea typeface="+mn-ea"/>
                <a:cs typeface="+mn-cs"/>
              </a:rPr>
              <a:t>)</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FY23	$18M	(Highway Trust Fund)	</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FY24 	$20M	(Highway Trust Fund)</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FY25	$22M	(Highway Trust Fund)</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FY26	$24M	(Highway Trust Fund)</a:t>
            </a:r>
          </a:p>
          <a:p>
            <a:pPr marL="548640" marR="0" lvl="2" indent="0" algn="l" defTabSz="914400" rtl="0" eaLnBrk="1" fontAlgn="auto" latinLnBrk="0" hangingPunct="1">
              <a:lnSpc>
                <a:spcPct val="100000"/>
              </a:lnSpc>
              <a:spcBef>
                <a:spcPct val="20000"/>
              </a:spcBef>
              <a:spcAft>
                <a:spcPts val="0"/>
              </a:spcAft>
              <a:buClr>
                <a:srgbClr val="4F81BD"/>
              </a:buClr>
              <a:buSzPct val="90000"/>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a:p>
            <a:pPr marL="457200" marR="0" lvl="1" indent="-182880" algn="l" defTabSz="914400" rtl="0" eaLnBrk="1" fontAlgn="auto" latinLnBrk="0" hangingPunct="1">
              <a:lnSpc>
                <a:spcPct val="100000"/>
              </a:lnSpc>
              <a:spcBef>
                <a:spcPct val="20000"/>
              </a:spcBef>
              <a:spcAft>
                <a:spcPts val="0"/>
              </a:spcAft>
              <a:buClr>
                <a:srgbClr val="4F81BD"/>
              </a:buClr>
              <a:buSzPct val="75000"/>
              <a:buFont typeface="Courier New" panose="02070309020205020404" pitchFamily="49" charset="0"/>
              <a:buChar char="o"/>
              <a:tabLst/>
              <a:defRPr/>
            </a:pPr>
            <a:r>
              <a:rPr kumimoji="0" lang="en-US" sz="2000" b="1" i="0" u="none" strike="noStrike" kern="1200" cap="none" spc="0" normalizeH="0" baseline="0" noProof="0" dirty="0">
                <a:ln>
                  <a:noFill/>
                </a:ln>
                <a:solidFill>
                  <a:prstClr val="black"/>
                </a:solidFill>
                <a:effectLst/>
                <a:uLnTx/>
                <a:uFillTx/>
                <a:latin typeface="Arial"/>
                <a:ea typeface="+mn-ea"/>
                <a:cs typeface="+mn-cs"/>
              </a:rPr>
              <a:t>Please submit your bridge applications!  Coordinate with the BIA Regions or FHWA TCs!</a:t>
            </a:r>
          </a:p>
          <a:p>
            <a:endParaRPr lang="en-US" dirty="0"/>
          </a:p>
        </p:txBody>
      </p:sp>
      <p:sp>
        <p:nvSpPr>
          <p:cNvPr id="7" name="Slide Number Placeholder 6">
            <a:extLst>
              <a:ext uri="{FF2B5EF4-FFF2-40B4-BE49-F238E27FC236}">
                <a16:creationId xmlns:a16="http://schemas.microsoft.com/office/drawing/2014/main" id="{25B83EC0-281F-431E-83D2-06182DC59454}"/>
              </a:ext>
            </a:extLst>
          </p:cNvPr>
          <p:cNvSpPr>
            <a:spLocks noGrp="1"/>
          </p:cNvSpPr>
          <p:nvPr>
            <p:ph type="sldNum" sz="quarter" idx="12"/>
          </p:nvPr>
        </p:nvSpPr>
        <p:spPr/>
        <p:txBody>
          <a:bodyPr/>
          <a:lstStyle/>
          <a:p>
            <a:fld id="{17E6EA7B-E6BE-4274-9609-72749E3A9C02}" type="slidenum">
              <a:rPr lang="en-US" smtClean="0"/>
              <a:pPr/>
              <a:t>3</a:t>
            </a:fld>
            <a:endParaRPr lang="en-US" dirty="0"/>
          </a:p>
        </p:txBody>
      </p:sp>
    </p:spTree>
    <p:extLst>
      <p:ext uri="{BB962C8B-B14F-4D97-AF65-F5344CB8AC3E}">
        <p14:creationId xmlns:p14="http://schemas.microsoft.com/office/powerpoint/2010/main" val="338629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9E4A-4E29-4A01-A7C6-FC8428D2CF8A}"/>
              </a:ext>
            </a:extLst>
          </p:cNvPr>
          <p:cNvSpPr>
            <a:spLocks noGrp="1"/>
          </p:cNvSpPr>
          <p:nvPr>
            <p:ph type="title"/>
          </p:nvPr>
        </p:nvSpPr>
        <p:spPr/>
        <p:txBody>
          <a:bodyPr/>
          <a:lstStyle/>
          <a:p>
            <a:r>
              <a:rPr lang="en-US" b="1" dirty="0"/>
              <a:t>Eligible Use of Funds – BIL</a:t>
            </a:r>
          </a:p>
        </p:txBody>
      </p:sp>
      <p:sp>
        <p:nvSpPr>
          <p:cNvPr id="3" name="Content Placeholder 2">
            <a:extLst>
              <a:ext uri="{FF2B5EF4-FFF2-40B4-BE49-F238E27FC236}">
                <a16:creationId xmlns:a16="http://schemas.microsoft.com/office/drawing/2014/main" id="{6B07FBBF-6A97-4A0D-B084-BF79525740AE}"/>
              </a:ext>
            </a:extLst>
          </p:cNvPr>
          <p:cNvSpPr>
            <a:spLocks noGrp="1"/>
          </p:cNvSpPr>
          <p:nvPr>
            <p:ph sz="quarter" idx="13"/>
          </p:nvPr>
        </p:nvSpPr>
        <p:spPr/>
        <p:txBody>
          <a:bodyPr>
            <a:normAutofit lnSpcReduction="10000"/>
          </a:bodyPr>
          <a:lstStyle/>
          <a:p>
            <a:r>
              <a:rPr lang="en-US" dirty="0"/>
              <a:t>Funds made available to carry out this subsection shall be used--</a:t>
            </a:r>
          </a:p>
          <a:p>
            <a:r>
              <a:rPr lang="en-US" dirty="0"/>
              <a:t>(A) to carry out any planning, design, engineering, preconstruction, construction, and inspection of </a:t>
            </a:r>
            <a:r>
              <a:rPr lang="en-US" b="1" dirty="0"/>
              <a:t>new</a:t>
            </a:r>
            <a:r>
              <a:rPr lang="en-US" dirty="0"/>
              <a:t> or replacement tribal transportation facility bridges;</a:t>
            </a:r>
          </a:p>
          <a:p>
            <a:r>
              <a:rPr lang="en-US" dirty="0"/>
              <a:t>(B) to replace, rehabilitate, seismically retrofit, paint, apply calcium magnesium acetate, sodium acetate/</a:t>
            </a:r>
            <a:r>
              <a:rPr lang="en-US" dirty="0" err="1"/>
              <a:t>formate</a:t>
            </a:r>
            <a:r>
              <a:rPr lang="en-US" dirty="0"/>
              <a:t>, or other environmentally acceptable, minimally corrosive anti-icing and deicing composition; or</a:t>
            </a:r>
          </a:p>
          <a:p>
            <a:r>
              <a:rPr lang="en-US" dirty="0"/>
              <a:t>(C) to implement any countermeasure for tribal transportation facility bridges classified as in poor condition, having a low load capacity, or needing geometric improvements, including multiple-pipe culverts.</a:t>
            </a:r>
          </a:p>
          <a:p>
            <a:endParaRPr lang="en-US" dirty="0"/>
          </a:p>
          <a:p>
            <a:endParaRPr lang="en-US" dirty="0"/>
          </a:p>
        </p:txBody>
      </p:sp>
      <p:sp>
        <p:nvSpPr>
          <p:cNvPr id="7" name="Slide Number Placeholder 6">
            <a:extLst>
              <a:ext uri="{FF2B5EF4-FFF2-40B4-BE49-F238E27FC236}">
                <a16:creationId xmlns:a16="http://schemas.microsoft.com/office/drawing/2014/main" id="{CB4EB2AF-099F-407B-B38E-0A1EFE65C927}"/>
              </a:ext>
            </a:extLst>
          </p:cNvPr>
          <p:cNvSpPr>
            <a:spLocks noGrp="1"/>
          </p:cNvSpPr>
          <p:nvPr>
            <p:ph type="sldNum" sz="quarter" idx="12"/>
          </p:nvPr>
        </p:nvSpPr>
        <p:spPr/>
        <p:txBody>
          <a:bodyPr/>
          <a:lstStyle/>
          <a:p>
            <a:fld id="{17E6EA7B-E6BE-4274-9609-72749E3A9C02}" type="slidenum">
              <a:rPr lang="en-US" smtClean="0"/>
              <a:pPr/>
              <a:t>4</a:t>
            </a:fld>
            <a:endParaRPr lang="en-US" dirty="0"/>
          </a:p>
        </p:txBody>
      </p:sp>
    </p:spTree>
    <p:extLst>
      <p:ext uri="{BB962C8B-B14F-4D97-AF65-F5344CB8AC3E}">
        <p14:creationId xmlns:p14="http://schemas.microsoft.com/office/powerpoint/2010/main" val="306107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Bridge Applications Funded to Date</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p:txBody>
          <a:bodyPr vert="horz" lIns="91440" tIns="45720" rIns="91440" bIns="45720" rtlCol="0" anchor="t">
            <a:normAutofit/>
          </a:bodyPr>
          <a:lstStyle/>
          <a:p>
            <a:r>
              <a:rPr lang="en-US" dirty="0"/>
              <a:t>BIA owned bridges – 14 applications at $21.9M</a:t>
            </a:r>
          </a:p>
          <a:p>
            <a:r>
              <a:rPr lang="en-US" dirty="0">
                <a:cs typeface="Calibri"/>
              </a:rPr>
              <a:t>Tribally owned bridges – 8 applications at $9.9M</a:t>
            </a:r>
          </a:p>
          <a:p>
            <a:r>
              <a:rPr lang="en-US" dirty="0">
                <a:cs typeface="Calibri"/>
              </a:rPr>
              <a:t>Non-BIA/Non-Tribally owned bridges – 9 applications at $5.2M</a:t>
            </a:r>
          </a:p>
          <a:p>
            <a:r>
              <a:rPr lang="en-US">
                <a:cs typeface="Calibri"/>
              </a:rPr>
              <a:t>Funds awarded </a:t>
            </a:r>
            <a:r>
              <a:rPr lang="en-US" dirty="0">
                <a:cs typeface="Calibri"/>
              </a:rPr>
              <a:t>to date - $37M</a:t>
            </a:r>
          </a:p>
          <a:p>
            <a:r>
              <a:rPr lang="en-US" dirty="0">
                <a:cs typeface="Calibri"/>
              </a:rPr>
              <a:t>Funds available in FY22  - $165M (BFP); $20M (BIP); $14.6M (BIP)</a:t>
            </a:r>
          </a:p>
          <a:p>
            <a:r>
              <a:rPr lang="en-US" dirty="0">
                <a:cs typeface="Calibri"/>
              </a:rPr>
              <a:t>Funds remaining to date - </a:t>
            </a:r>
            <a:r>
              <a:rPr lang="en-US" b="1" dirty="0">
                <a:cs typeface="Calibri"/>
              </a:rPr>
              <a:t>$162.6M</a:t>
            </a:r>
          </a:p>
          <a:p>
            <a:r>
              <a:rPr lang="en-US" b="1" dirty="0">
                <a:cs typeface="Calibri"/>
              </a:rPr>
              <a:t>Please submit your bridge applications!!</a:t>
            </a:r>
          </a:p>
          <a:p>
            <a:pPr marL="0" indent="0">
              <a:buNone/>
            </a:pPr>
            <a:endParaRPr lang="en-US" strike="sngStrike" dirty="0">
              <a:cs typeface="Calibri"/>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fld id="{17E6EA7B-E6BE-4274-9609-72749E3A9C02}" type="slidenum">
              <a:rPr lang="en-US" smtClean="0"/>
              <a:pPr/>
              <a:t>5</a:t>
            </a:fld>
            <a:endParaRPr lang="en-US" dirty="0"/>
          </a:p>
        </p:txBody>
      </p:sp>
    </p:spTree>
    <p:extLst>
      <p:ext uri="{BB962C8B-B14F-4D97-AF65-F5344CB8AC3E}">
        <p14:creationId xmlns:p14="http://schemas.microsoft.com/office/powerpoint/2010/main" val="159603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2021 Poor Condition TTP Bridges </a:t>
            </a:r>
          </a:p>
        </p:txBody>
      </p:sp>
      <p:graphicFrame>
        <p:nvGraphicFramePr>
          <p:cNvPr id="4" name="Content Placeholder 3">
            <a:extLst>
              <a:ext uri="{FF2B5EF4-FFF2-40B4-BE49-F238E27FC236}">
                <a16:creationId xmlns:a16="http://schemas.microsoft.com/office/drawing/2014/main" id="{0A7553A4-1609-4D2E-B01C-9B8465BF806E}"/>
              </a:ext>
            </a:extLst>
          </p:cNvPr>
          <p:cNvGraphicFramePr>
            <a:graphicFrameLocks noGrp="1"/>
          </p:cNvGraphicFramePr>
          <p:nvPr>
            <p:ph sz="quarter" idx="13"/>
            <p:extLst>
              <p:ext uri="{D42A27DB-BD31-4B8C-83A1-F6EECF244321}">
                <p14:modId xmlns:p14="http://schemas.microsoft.com/office/powerpoint/2010/main" val="3116361840"/>
              </p:ext>
            </p:extLst>
          </p:nvPr>
        </p:nvGraphicFramePr>
        <p:xfrm>
          <a:off x="891913" y="1488334"/>
          <a:ext cx="8125660" cy="4445535"/>
        </p:xfrm>
        <a:graphic>
          <a:graphicData uri="http://schemas.openxmlformats.org/drawingml/2006/table">
            <a:tbl>
              <a:tblPr/>
              <a:tblGrid>
                <a:gridCol w="2289032">
                  <a:extLst>
                    <a:ext uri="{9D8B030D-6E8A-4147-A177-3AD203B41FA5}">
                      <a16:colId xmlns:a16="http://schemas.microsoft.com/office/drawing/2014/main" val="3368497641"/>
                    </a:ext>
                  </a:extLst>
                </a:gridCol>
                <a:gridCol w="2149812">
                  <a:extLst>
                    <a:ext uri="{9D8B030D-6E8A-4147-A177-3AD203B41FA5}">
                      <a16:colId xmlns:a16="http://schemas.microsoft.com/office/drawing/2014/main" val="2397821223"/>
                    </a:ext>
                  </a:extLst>
                </a:gridCol>
                <a:gridCol w="1819073">
                  <a:extLst>
                    <a:ext uri="{9D8B030D-6E8A-4147-A177-3AD203B41FA5}">
                      <a16:colId xmlns:a16="http://schemas.microsoft.com/office/drawing/2014/main" val="3943417284"/>
                    </a:ext>
                  </a:extLst>
                </a:gridCol>
                <a:gridCol w="1867743">
                  <a:extLst>
                    <a:ext uri="{9D8B030D-6E8A-4147-A177-3AD203B41FA5}">
                      <a16:colId xmlns:a16="http://schemas.microsoft.com/office/drawing/2014/main" val="2745816082"/>
                    </a:ext>
                  </a:extLst>
                </a:gridCol>
              </a:tblGrid>
              <a:tr h="313066">
                <a:tc>
                  <a:txBody>
                    <a:bodyPr/>
                    <a:lstStyle/>
                    <a:p>
                      <a:pPr algn="l" fontAlgn="b"/>
                      <a:r>
                        <a:rPr lang="en-US" sz="2000" b="1" i="0" u="none" strike="noStrike" dirty="0">
                          <a:solidFill>
                            <a:srgbClr val="000000"/>
                          </a:solidFill>
                          <a:effectLst/>
                          <a:latin typeface="Calibri" panose="020F0502020204030204" pitchFamily="34" charset="0"/>
                        </a:rPr>
                        <a:t>2021 NBI Data</a:t>
                      </a:r>
                    </a:p>
                  </a:txBody>
                  <a:tcPr marL="6286" marR="6286" marT="62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286" marR="6286" marT="62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6286" marR="6286" marT="62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286" marR="6286" marT="628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094931"/>
                  </a:ext>
                </a:extLst>
              </a:tr>
              <a:tr h="558459">
                <a:tc>
                  <a:txBody>
                    <a:bodyPr/>
                    <a:lstStyle/>
                    <a:p>
                      <a:pPr algn="l" fontAlgn="b"/>
                      <a:r>
                        <a:rPr lang="en-US" sz="1800" b="1" i="0" u="none" strike="noStrike">
                          <a:solidFill>
                            <a:srgbClr val="000000"/>
                          </a:solidFill>
                          <a:effectLst/>
                          <a:latin typeface="Calibri" panose="020F0502020204030204" pitchFamily="34" charset="0"/>
                        </a:rPr>
                        <a:t>Owner Agency Code</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800" b="1" i="0" u="none" strike="noStrike" dirty="0">
                          <a:solidFill>
                            <a:srgbClr val="000000"/>
                          </a:solidFill>
                          <a:effectLst/>
                          <a:latin typeface="Calibri" panose="020F0502020204030204" pitchFamily="34" charset="0"/>
                        </a:rPr>
                        <a:t>Total Number of </a:t>
                      </a:r>
                    </a:p>
                    <a:p>
                      <a:pPr algn="ctr" fontAlgn="b"/>
                      <a:r>
                        <a:rPr lang="en-US" sz="1800" b="1" i="0" u="none" strike="noStrike" dirty="0">
                          <a:solidFill>
                            <a:srgbClr val="000000"/>
                          </a:solidFill>
                          <a:effectLst/>
                          <a:latin typeface="Calibri" panose="020F0502020204030204" pitchFamily="34" charset="0"/>
                        </a:rPr>
                        <a:t>TTP Bridges</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800" b="1" i="0" u="none" strike="noStrike" dirty="0">
                          <a:solidFill>
                            <a:srgbClr val="000000"/>
                          </a:solidFill>
                          <a:effectLst/>
                          <a:latin typeface="Calibri" panose="020F0502020204030204" pitchFamily="34" charset="0"/>
                        </a:rPr>
                        <a:t>TTP Bridges in Poor Condition</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1" i="0" u="none" strike="noStrike" dirty="0">
                          <a:solidFill>
                            <a:srgbClr val="000000"/>
                          </a:solidFill>
                          <a:effectLst/>
                          <a:latin typeface="Calibri" panose="020F0502020204030204" pitchFamily="34" charset="0"/>
                        </a:rPr>
                        <a:t>Estimated Improvement Cost</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40444742"/>
                  </a:ext>
                </a:extLst>
              </a:tr>
              <a:tr h="297307">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6455"/>
                  </a:ext>
                </a:extLst>
              </a:tr>
              <a:tr h="297307">
                <a:tc>
                  <a:txBody>
                    <a:bodyPr/>
                    <a:lstStyle/>
                    <a:p>
                      <a:pPr algn="l" fontAlgn="b"/>
                      <a:r>
                        <a:rPr lang="en-US" sz="1800" b="0" i="0" u="none" strike="noStrike">
                          <a:solidFill>
                            <a:srgbClr val="000000"/>
                          </a:solidFill>
                          <a:effectLst/>
                          <a:latin typeface="Calibri" panose="020F0502020204030204" pitchFamily="34" charset="0"/>
                        </a:rPr>
                        <a:t>BIA - 62 </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1,016</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87</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$120,000,000</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851249"/>
                  </a:ext>
                </a:extLst>
              </a:tr>
              <a:tr h="297307">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067076"/>
                  </a:ext>
                </a:extLst>
              </a:tr>
              <a:tr h="297307">
                <a:tc>
                  <a:txBody>
                    <a:bodyPr/>
                    <a:lstStyle/>
                    <a:p>
                      <a:pPr algn="l" fontAlgn="b"/>
                      <a:r>
                        <a:rPr lang="en-US" sz="1800" b="0" i="0" u="none" strike="noStrike">
                          <a:solidFill>
                            <a:srgbClr val="000000"/>
                          </a:solidFill>
                          <a:effectLst/>
                          <a:latin typeface="Calibri" panose="020F0502020204030204" pitchFamily="34" charset="0"/>
                        </a:rPr>
                        <a:t>Tribal - 61</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120</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24</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$45,000,000</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634055"/>
                  </a:ext>
                </a:extLst>
              </a:tr>
              <a:tr h="297307">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703553"/>
                  </a:ext>
                </a:extLst>
              </a:tr>
              <a:tr h="297307">
                <a:tc>
                  <a:txBody>
                    <a:bodyPr/>
                    <a:lstStyle/>
                    <a:p>
                      <a:pPr algn="l" fontAlgn="b"/>
                      <a:r>
                        <a:rPr lang="en-US" sz="1800" b="0" i="0" u="none" strike="noStrike" dirty="0">
                          <a:solidFill>
                            <a:srgbClr val="000000"/>
                          </a:solidFill>
                          <a:effectLst/>
                          <a:latin typeface="Calibri" panose="020F0502020204030204" pitchFamily="34" charset="0"/>
                        </a:rPr>
                        <a:t>County - 2</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4,239</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628</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$290,000,000</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136445"/>
                  </a:ext>
                </a:extLst>
              </a:tr>
              <a:tr h="297307">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282227"/>
                  </a:ext>
                </a:extLst>
              </a:tr>
              <a:tr h="297307">
                <a:tc>
                  <a:txBody>
                    <a:bodyPr/>
                    <a:lstStyle/>
                    <a:p>
                      <a:pPr algn="l" fontAlgn="b"/>
                      <a:r>
                        <a:rPr lang="en-US" sz="1800" b="0" i="0" u="none" strike="noStrike">
                          <a:solidFill>
                            <a:srgbClr val="000000"/>
                          </a:solidFill>
                          <a:effectLst/>
                          <a:latin typeface="Calibri" panose="020F0502020204030204" pitchFamily="34" charset="0"/>
                        </a:rPr>
                        <a:t>State - 1</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1,886</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77</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$120,000,000</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175638"/>
                  </a:ext>
                </a:extLst>
              </a:tr>
              <a:tr h="297307">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487647"/>
                  </a:ext>
                </a:extLst>
              </a:tr>
              <a:tr h="297307">
                <a:tc>
                  <a:txBody>
                    <a:bodyPr/>
                    <a:lstStyle/>
                    <a:p>
                      <a:pPr algn="l" fontAlgn="b"/>
                      <a:r>
                        <a:rPr lang="en-US" sz="1800" b="0" i="0" u="none" strike="noStrike">
                          <a:solidFill>
                            <a:srgbClr val="000000"/>
                          </a:solidFill>
                          <a:effectLst/>
                          <a:latin typeface="Calibri" panose="020F0502020204030204" pitchFamily="34" charset="0"/>
                        </a:rPr>
                        <a:t>City or Municipal - 4</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350</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38</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pitchFamily="34" charset="0"/>
                        </a:rPr>
                        <a:t>$55,000,000</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740742"/>
                  </a:ext>
                </a:extLst>
              </a:tr>
              <a:tr h="297307">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159016"/>
                  </a:ext>
                </a:extLst>
              </a:tr>
              <a:tr h="303633">
                <a:tc>
                  <a:txBody>
                    <a:bodyPr/>
                    <a:lstStyle/>
                    <a:p>
                      <a:pPr algn="l" fontAlgn="b"/>
                      <a:r>
                        <a:rPr lang="en-US" sz="1800" b="1" i="0" u="none" strike="noStrike">
                          <a:solidFill>
                            <a:srgbClr val="000000"/>
                          </a:solidFill>
                          <a:effectLst/>
                          <a:latin typeface="Calibri" panose="020F0502020204030204" pitchFamily="34" charset="0"/>
                        </a:rPr>
                        <a:t>TOTAL</a:t>
                      </a:r>
                    </a:p>
                  </a:txBody>
                  <a:tcPr marL="6286" marR="6286" marT="628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7,611</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854</a:t>
                      </a:r>
                    </a:p>
                  </a:txBody>
                  <a:tcPr marL="6286" marR="6286" marT="62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pitchFamily="34" charset="0"/>
                        </a:rPr>
                        <a:t>$630,000,000</a:t>
                      </a:r>
                    </a:p>
                  </a:txBody>
                  <a:tcPr marL="6286" marR="6286" marT="628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019110"/>
                  </a:ext>
                </a:extLst>
              </a:tr>
            </a:tbl>
          </a:graphicData>
        </a:graphic>
      </p:graphicFrame>
      <p:sp>
        <p:nvSpPr>
          <p:cNvPr id="9" name="Slide Number Placeholder 8">
            <a:extLst>
              <a:ext uri="{FF2B5EF4-FFF2-40B4-BE49-F238E27FC236}">
                <a16:creationId xmlns:a16="http://schemas.microsoft.com/office/drawing/2014/main" id="{F628BFF0-6A67-4D42-ABAA-89DB692A9514}"/>
              </a:ext>
            </a:extLst>
          </p:cNvPr>
          <p:cNvSpPr>
            <a:spLocks noGrp="1"/>
          </p:cNvSpPr>
          <p:nvPr>
            <p:ph type="sldNum" sz="quarter" idx="12"/>
          </p:nvPr>
        </p:nvSpPr>
        <p:spPr/>
        <p:txBody>
          <a:bodyPr/>
          <a:lstStyle/>
          <a:p>
            <a:fld id="{17E6EA7B-E6BE-4274-9609-72749E3A9C02}" type="slidenum">
              <a:rPr lang="en-US" smtClean="0"/>
              <a:pPr/>
              <a:t>6</a:t>
            </a:fld>
            <a:endParaRPr lang="en-US" dirty="0"/>
          </a:p>
        </p:txBody>
      </p:sp>
    </p:spTree>
    <p:extLst>
      <p:ext uri="{BB962C8B-B14F-4D97-AF65-F5344CB8AC3E}">
        <p14:creationId xmlns:p14="http://schemas.microsoft.com/office/powerpoint/2010/main" val="178358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p:txBody>
          <a:bodyPr vert="horz" lIns="91440" tIns="45720" rIns="91440" bIns="45720" rtlCol="0" anchor="t">
            <a:normAutofit/>
          </a:bodyPr>
          <a:lstStyle/>
          <a:p>
            <a:pPr marL="0" marR="0" indent="0">
              <a:spcBef>
                <a:spcPts val="0"/>
              </a:spcBef>
              <a:spcAft>
                <a:spcPts val="0"/>
              </a:spcAft>
              <a:buNone/>
            </a:pPr>
            <a:r>
              <a:rPr lang="en-US" sz="2800" b="1" dirty="0">
                <a:effectLst/>
                <a:ea typeface="Times New Roman" panose="02020603050405020304" pitchFamily="18" charset="0"/>
              </a:rPr>
              <a:t>Did BIL make any changes to the TTP Bridge Program?</a:t>
            </a:r>
            <a:endParaRPr lang="en-US" sz="2800" dirty="0">
              <a:effectLst/>
              <a:ea typeface="Times New Roman" panose="02020603050405020304" pitchFamily="18" charset="0"/>
            </a:endParaRPr>
          </a:p>
          <a:p>
            <a:pPr marL="0" marR="0" indent="0">
              <a:spcBef>
                <a:spcPts val="0"/>
              </a:spcBef>
              <a:spcAft>
                <a:spcPts val="0"/>
              </a:spcAft>
              <a:buNone/>
            </a:pPr>
            <a:endParaRPr lang="en-US" b="1" dirty="0">
              <a:ea typeface="Times New Roman" panose="02020603050405020304" pitchFamily="18" charset="0"/>
            </a:endParaRPr>
          </a:p>
          <a:p>
            <a:pPr marL="0" marR="0" indent="0">
              <a:spcBef>
                <a:spcPts val="0"/>
              </a:spcBef>
              <a:spcAft>
                <a:spcPts val="0"/>
              </a:spcAft>
              <a:buNone/>
            </a:pPr>
            <a:r>
              <a:rPr lang="en-US" sz="2800" dirty="0">
                <a:effectLst/>
                <a:ea typeface="Times New Roman" panose="02020603050405020304" pitchFamily="18" charset="0"/>
              </a:rPr>
              <a:t>Yes.  BIL modified 23 U.S.C. 202(d) to update outdated terminology and broaden eligibility with respect to </a:t>
            </a:r>
            <a:r>
              <a:rPr lang="en-US" sz="2800" b="1" dirty="0">
                <a:effectLst/>
                <a:ea typeface="Times New Roman" panose="02020603050405020304" pitchFamily="18" charset="0"/>
              </a:rPr>
              <a:t>new</a:t>
            </a:r>
            <a:r>
              <a:rPr lang="en-US" sz="2800" dirty="0">
                <a:effectLst/>
                <a:ea typeface="Times New Roman" panose="02020603050405020304" pitchFamily="18" charset="0"/>
              </a:rPr>
              <a:t> bridges.  Also, BIL eliminated the 3 percent set aside from the TTP (23 U.S.C. 202) and, instead, sets aside funding for the TTP Bridge Program from other authorized or appropriated programs.</a:t>
            </a:r>
          </a:p>
          <a:p>
            <a:endParaRPr lang="en-US" dirty="0"/>
          </a:p>
          <a:p>
            <a:r>
              <a:rPr lang="en-US" sz="1600" dirty="0">
                <a:hlinkClick r:id="rId3"/>
              </a:rPr>
              <a:t>Tribal Transportation Program (TTP) - Bridge Program Questions and Answers (Q&amp;As) | FHWA (dot.gov)</a:t>
            </a:r>
            <a:endParaRPr lang="en-US" sz="1600"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69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838200" y="1828800"/>
            <a:ext cx="10515600" cy="4343400"/>
          </a:xfrm>
        </p:spPr>
        <p:txBody>
          <a:bodyPr vert="horz" lIns="91440" tIns="45720" rIns="91440" bIns="45720" rtlCol="0" anchor="t">
            <a:normAutofit/>
          </a:bodyPr>
          <a:lstStyle/>
          <a:p>
            <a:pPr marL="0" marR="0" indent="0">
              <a:spcBef>
                <a:spcPts val="0"/>
              </a:spcBef>
              <a:spcAft>
                <a:spcPts val="0"/>
              </a:spcAft>
              <a:buNone/>
            </a:pPr>
            <a:r>
              <a:rPr lang="en-US" sz="2800" b="1" dirty="0">
                <a:effectLst/>
                <a:ea typeface="Times New Roman" panose="02020603050405020304" pitchFamily="18" charset="0"/>
              </a:rPr>
              <a:t>What are the periods of availability for the obligation and expenditure of the available funds? </a:t>
            </a: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r>
              <a:rPr lang="en-US" sz="2800" dirty="0">
                <a:effectLst/>
                <a:ea typeface="Times New Roman" panose="02020603050405020304" pitchFamily="18" charset="0"/>
              </a:rPr>
              <a:t>For BFP Funds ($165M) and BIP Funds ($20M):</a:t>
            </a:r>
            <a:endParaRPr lang="en-US" sz="2800" b="1"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r>
              <a:rPr lang="en-US" sz="2800" dirty="0">
                <a:effectLst/>
                <a:ea typeface="Times New Roman" panose="02020603050405020304" pitchFamily="18" charset="0"/>
              </a:rPr>
              <a:t>	</a:t>
            </a: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fld id="{17E6EA7B-E6BE-4274-9609-72749E3A9C02}" type="slidenum">
              <a:rPr lang="en-US" smtClean="0"/>
              <a:pPr/>
              <a:t>8</a:t>
            </a:fld>
            <a:endParaRPr lang="en-US" dirty="0"/>
          </a:p>
        </p:txBody>
      </p:sp>
      <p:pic>
        <p:nvPicPr>
          <p:cNvPr id="7" name="Picture 6">
            <a:extLst>
              <a:ext uri="{FF2B5EF4-FFF2-40B4-BE49-F238E27FC236}">
                <a16:creationId xmlns:a16="http://schemas.microsoft.com/office/drawing/2014/main" id="{C5D91A56-57B7-41A1-B64F-7E591DCE2F06}"/>
              </a:ext>
            </a:extLst>
          </p:cNvPr>
          <p:cNvPicPr>
            <a:picLocks noChangeAspect="1"/>
          </p:cNvPicPr>
          <p:nvPr/>
        </p:nvPicPr>
        <p:blipFill>
          <a:blip r:embed="rId3"/>
          <a:stretch>
            <a:fillRect/>
          </a:stretch>
        </p:blipFill>
        <p:spPr>
          <a:xfrm>
            <a:off x="502920" y="3429000"/>
            <a:ext cx="11010355" cy="2883665"/>
          </a:xfrm>
          <a:prstGeom prst="rect">
            <a:avLst/>
          </a:prstGeom>
        </p:spPr>
      </p:pic>
    </p:spTree>
    <p:extLst>
      <p:ext uri="{BB962C8B-B14F-4D97-AF65-F5344CB8AC3E}">
        <p14:creationId xmlns:p14="http://schemas.microsoft.com/office/powerpoint/2010/main" val="110083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p:txBody>
          <a:bodyPr>
            <a:normAutofit/>
          </a:bodyPr>
          <a:lstStyle/>
          <a:p>
            <a:r>
              <a:rPr lang="en-US" b="1" dirty="0"/>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p:txBody>
          <a:bodyPr vert="horz" lIns="91440" tIns="45720" rIns="91440" bIns="45720" rtlCol="0" anchor="t">
            <a:normAutofit fontScale="25000" lnSpcReduction="20000"/>
          </a:bodyPr>
          <a:lstStyle/>
          <a:p>
            <a:pPr marL="0" marR="0" indent="0">
              <a:spcBef>
                <a:spcPts val="0"/>
              </a:spcBef>
              <a:spcAft>
                <a:spcPts val="0"/>
              </a:spcAft>
              <a:buNone/>
            </a:pPr>
            <a:r>
              <a:rPr lang="en-US" sz="10400" b="1" dirty="0">
                <a:effectLst/>
                <a:ea typeface="Times New Roman" panose="02020603050405020304" pitchFamily="18" charset="0"/>
              </a:rPr>
              <a:t>What kinds of bridges are eligible for this funding?</a:t>
            </a:r>
          </a:p>
          <a:p>
            <a:pPr marL="0" marR="0" indent="0">
              <a:spcBef>
                <a:spcPts val="0"/>
              </a:spcBef>
              <a:spcAft>
                <a:spcPts val="0"/>
              </a:spcAft>
              <a:buNone/>
            </a:pPr>
            <a:endParaRPr lang="en-US" sz="8000" dirty="0">
              <a:effectLst/>
              <a:ea typeface="Times New Roman" panose="02020603050405020304" pitchFamily="18" charset="0"/>
            </a:endParaRPr>
          </a:p>
          <a:p>
            <a:pPr marL="0" marR="0" indent="0">
              <a:spcBef>
                <a:spcPts val="0"/>
              </a:spcBef>
              <a:spcAft>
                <a:spcPts val="0"/>
              </a:spcAft>
              <a:buNone/>
            </a:pPr>
            <a:r>
              <a:rPr lang="en-US" sz="10400" i="1" dirty="0">
                <a:effectLst/>
                <a:ea typeface="Times New Roman" panose="02020603050405020304" pitchFamily="18" charset="0"/>
              </a:rPr>
              <a:t>For bridge replacement or rehabilitation:	</a:t>
            </a:r>
          </a:p>
          <a:p>
            <a:pPr marL="0" marR="0" indent="0">
              <a:spcBef>
                <a:spcPts val="0"/>
              </a:spcBef>
              <a:spcAft>
                <a:spcPts val="0"/>
              </a:spcAft>
              <a:buNone/>
            </a:pPr>
            <a:endParaRPr lang="en-US" sz="10400" dirty="0">
              <a:effectLst/>
              <a:ea typeface="Times New Roman" panose="02020603050405020304" pitchFamily="18" charset="0"/>
            </a:endParaRPr>
          </a:p>
          <a:p>
            <a:pPr marL="0" marR="0" indent="0">
              <a:spcBef>
                <a:spcPts val="0"/>
              </a:spcBef>
              <a:spcAft>
                <a:spcPts val="0"/>
              </a:spcAft>
              <a:buNone/>
            </a:pPr>
            <a:r>
              <a:rPr lang="en-US" sz="10400" dirty="0">
                <a:effectLst/>
                <a:ea typeface="Times New Roman" panose="02020603050405020304" pitchFamily="18" charset="0"/>
              </a:rPr>
              <a:t>(a) have an opening of 20 feet or more; </a:t>
            </a:r>
          </a:p>
          <a:p>
            <a:pPr marL="0" marR="0" indent="0">
              <a:spcBef>
                <a:spcPts val="0"/>
              </a:spcBef>
              <a:spcAft>
                <a:spcPts val="0"/>
              </a:spcAft>
              <a:buNone/>
            </a:pPr>
            <a:r>
              <a:rPr lang="en-US" sz="10400" dirty="0">
                <a:effectLst/>
                <a:ea typeface="Times New Roman" panose="02020603050405020304" pitchFamily="18" charset="0"/>
              </a:rPr>
              <a:t>(b) be classified as a Tribal transportation facility; </a:t>
            </a:r>
          </a:p>
          <a:p>
            <a:pPr marL="0" marR="0" indent="0">
              <a:spcBef>
                <a:spcPts val="0"/>
              </a:spcBef>
              <a:spcAft>
                <a:spcPts val="0"/>
              </a:spcAft>
              <a:buNone/>
            </a:pPr>
            <a:r>
              <a:rPr lang="en-US" sz="10400" dirty="0">
                <a:effectLst/>
                <a:ea typeface="Times New Roman" panose="02020603050405020304" pitchFamily="18" charset="0"/>
              </a:rPr>
              <a:t>(c) be classified as in poor condition, have low load capacity, or need geometric improvements; and</a:t>
            </a:r>
          </a:p>
          <a:p>
            <a:pPr marL="0" marR="0" indent="0">
              <a:spcBef>
                <a:spcPts val="0"/>
              </a:spcBef>
              <a:spcAft>
                <a:spcPts val="0"/>
              </a:spcAft>
              <a:buNone/>
            </a:pPr>
            <a:r>
              <a:rPr lang="en-US" sz="10400" dirty="0">
                <a:effectLst/>
                <a:ea typeface="Times New Roman" panose="02020603050405020304" pitchFamily="18" charset="0"/>
              </a:rPr>
              <a:t>(d) be recorded in the National Bridge Inventory (NBI) maintained by the FHWA.</a:t>
            </a:r>
          </a:p>
          <a:p>
            <a:pPr marL="0" marR="0" indent="0">
              <a:spcBef>
                <a:spcPts val="0"/>
              </a:spcBef>
              <a:spcAft>
                <a:spcPts val="0"/>
              </a:spcAft>
              <a:buNone/>
            </a:pPr>
            <a:endParaRPr lang="en-US" sz="10400" dirty="0">
              <a:effectLst/>
              <a:ea typeface="Times New Roman" panose="02020603050405020304" pitchFamily="18" charset="0"/>
            </a:endParaRPr>
          </a:p>
          <a:p>
            <a:pPr marL="0" marR="0" indent="0">
              <a:spcBef>
                <a:spcPts val="0"/>
              </a:spcBef>
              <a:spcAft>
                <a:spcPts val="0"/>
              </a:spcAft>
              <a:buNone/>
            </a:pPr>
            <a:r>
              <a:rPr lang="en-US" sz="10400" i="1" dirty="0">
                <a:effectLst/>
                <a:ea typeface="Times New Roman" panose="02020603050405020304" pitchFamily="18" charset="0"/>
              </a:rPr>
              <a:t>For new bridge construction:</a:t>
            </a:r>
          </a:p>
          <a:p>
            <a:pPr marL="0" marR="0" indent="0">
              <a:spcBef>
                <a:spcPts val="0"/>
              </a:spcBef>
              <a:spcAft>
                <a:spcPts val="0"/>
              </a:spcAft>
              <a:buNone/>
            </a:pPr>
            <a:endParaRPr lang="en-US" sz="10400" dirty="0">
              <a:effectLst/>
              <a:ea typeface="Times New Roman" panose="02020603050405020304" pitchFamily="18" charset="0"/>
            </a:endParaRPr>
          </a:p>
          <a:p>
            <a:pPr marL="0" marR="0" indent="0">
              <a:spcBef>
                <a:spcPts val="0"/>
              </a:spcBef>
              <a:spcAft>
                <a:spcPts val="0"/>
              </a:spcAft>
              <a:buNone/>
            </a:pPr>
            <a:r>
              <a:rPr lang="en-US" sz="10400" dirty="0">
                <a:effectLst/>
                <a:ea typeface="Times New Roman" panose="02020603050405020304" pitchFamily="18" charset="0"/>
              </a:rPr>
              <a:t>(a) classified as a Tribal transportation facility; </a:t>
            </a:r>
          </a:p>
          <a:p>
            <a:pPr marL="0" marR="0" indent="0">
              <a:spcBef>
                <a:spcPts val="0"/>
              </a:spcBef>
              <a:spcAft>
                <a:spcPts val="0"/>
              </a:spcAft>
              <a:buNone/>
            </a:pPr>
            <a:r>
              <a:rPr lang="en-US" sz="10400" dirty="0">
                <a:effectLst/>
                <a:ea typeface="Times New Roman" panose="02020603050405020304" pitchFamily="18" charset="0"/>
              </a:rPr>
              <a:t>(b) a public bridge with opening of 20 feet or more; and</a:t>
            </a:r>
          </a:p>
          <a:p>
            <a:pPr marL="0" marR="0" indent="0">
              <a:spcBef>
                <a:spcPts val="0"/>
              </a:spcBef>
              <a:spcAft>
                <a:spcPts val="0"/>
              </a:spcAft>
              <a:buNone/>
            </a:pPr>
            <a:r>
              <a:rPr lang="en-US" sz="10400" dirty="0">
                <a:effectLst/>
                <a:ea typeface="Times New Roman" panose="02020603050405020304" pitchFamily="18" charset="0"/>
              </a:rPr>
              <a:t>(c) recorded in the NBI after project completion.</a:t>
            </a:r>
          </a:p>
          <a:p>
            <a:pPr marL="0" marR="0" indent="0">
              <a:spcBef>
                <a:spcPts val="0"/>
              </a:spcBef>
              <a:spcAft>
                <a:spcPts val="0"/>
              </a:spcAft>
              <a:buNone/>
            </a:pPr>
            <a:endParaRPr lang="en-US" sz="2800" dirty="0">
              <a:effectLst/>
              <a:ea typeface="Times New Roman" panose="02020603050405020304" pitchFamily="18" charset="0"/>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6EA7B-E6BE-4274-9609-72749E3A9C02}"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926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458F4C-6B56-453C-9960-7C1066D0D866}" vid="{B009A520-2A3F-4B87-8D5E-02966D6628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3ce6949-99fe-4549-b75a-2322037c47c1">E2XKUDNYHY2E-745947769-1082</_dlc_DocId>
    <_dlc_DocIdUrl xmlns="b3ce6949-99fe-4549-b75a-2322037c47c1">
      <Url>https://usdot.sharepoint.com/teams/fhwa-HIBS30/_layouts/15/DocIdRedir.aspx?ID=E2XKUDNYHY2E-745947769-1082</Url>
      <Description>E2XKUDNYHY2E-745947769-1082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9" ma:contentTypeDescription="Create a new document." ma:contentTypeScope="" ma:versionID="01f725f92883445a96a648ac9a705f7f">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7dc749bd532c91065cb311f60ef63b70"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402E099-D367-4761-9B31-A21ED7DAC8D5}">
  <ds:schemaRefs>
    <ds:schemaRef ds:uri="http://schemas.microsoft.com/sharepoint/v3/contenttype/forms"/>
  </ds:schemaRefs>
</ds:datastoreItem>
</file>

<file path=customXml/itemProps2.xml><?xml version="1.0" encoding="utf-8"?>
<ds:datastoreItem xmlns:ds="http://schemas.openxmlformats.org/officeDocument/2006/customXml" ds:itemID="{D247FC9F-ECFA-412C-916F-1062B41E0135}">
  <ds:schemaRefs>
    <ds:schemaRef ds:uri="63ed583d-7590-47b9-98bc-2af72f9646ac"/>
    <ds:schemaRef ds:uri="b3ce6949-99fe-4549-b75a-2322037c47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644102-20CF-4619-9D24-11D41FF81B67}">
  <ds:schemaRefs>
    <ds:schemaRef ds:uri="63ed583d-7590-47b9-98bc-2af72f9646ac"/>
    <ds:schemaRef ds:uri="b3ce6949-99fe-4549-b75a-2322037c47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B29E495-7589-47C9-B2EC-FB07E91357D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2021-FHWA-Rectangle-Bridge-03</Template>
  <TotalTime>2283</TotalTime>
  <Words>1709</Words>
  <Application>Microsoft Office PowerPoint</Application>
  <PresentationFormat>Widescreen</PresentationFormat>
  <Paragraphs>242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Courier New</vt:lpstr>
      <vt:lpstr>Times New Roman</vt:lpstr>
      <vt:lpstr>Office Theme</vt:lpstr>
      <vt:lpstr>TTP Bridge Update ITA “Virtual” Mid-Year Meeting June 29, 2022   </vt:lpstr>
      <vt:lpstr>Presentation Topics</vt:lpstr>
      <vt:lpstr>TTP Bridge Program Funds - BIL </vt:lpstr>
      <vt:lpstr>Eligible Use of Funds – BIL</vt:lpstr>
      <vt:lpstr>Bridge Applications Funded to Date</vt:lpstr>
      <vt:lpstr>2021 Poor Condition TTP Bridges </vt:lpstr>
      <vt:lpstr>Q&amp;As TTP Bridge Program - BIL</vt:lpstr>
      <vt:lpstr>Q&amp;As TTP Bridge Program - BIL</vt:lpstr>
      <vt:lpstr>Q&amp;As TTP Bridge Program - BIL</vt:lpstr>
      <vt:lpstr>Q&amp;As TTP Bridge Program - BIL</vt:lpstr>
      <vt:lpstr>Q&amp;As TTP Bridge Program - BIL</vt:lpstr>
      <vt:lpstr>Q&amp;As TTP Bridge Program - BIL</vt:lpstr>
      <vt:lpstr>Q&amp;As TTP Bridge Program - BIL</vt:lpstr>
      <vt:lpstr>Q&amp;As TTP Bridge Program - BIL</vt:lpstr>
      <vt:lpstr>Q&amp;As TTP Bridge Program - BIL</vt:lpstr>
      <vt:lpstr>23 CFR 661 NPRM Update</vt:lpstr>
      <vt:lpstr>NBIS Final Rule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National Bridge Inspection Standards (NBIS) Final Rule</dc:title>
  <dc:creator>Ahmad, Anwar (FHWA)</dc:creator>
  <cp:lastModifiedBy>MaryBeth Frank-Clark</cp:lastModifiedBy>
  <cp:revision>97</cp:revision>
  <dcterms:created xsi:type="dcterms:W3CDTF">2022-02-16T16:21:10Z</dcterms:created>
  <dcterms:modified xsi:type="dcterms:W3CDTF">2022-06-29T19:25:21Z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y fmtid="{D5CDD505-2E9C-101B-9397-08002B2CF9AE}" pid="3" name="_dlc_DocIdItemGuid">
    <vt:lpwstr>078e3537-ffd0-471a-b38e-8eb8b9a28a20</vt:lpwstr>
  </property>
</Properties>
</file>