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47"/>
  </p:notesMasterIdLst>
  <p:handoutMasterIdLst>
    <p:handoutMasterId r:id="rId48"/>
  </p:handoutMasterIdLst>
  <p:sldIdLst>
    <p:sldId id="256" r:id="rId2"/>
    <p:sldId id="415" r:id="rId3"/>
    <p:sldId id="325" r:id="rId4"/>
    <p:sldId id="332" r:id="rId5"/>
    <p:sldId id="326" r:id="rId6"/>
    <p:sldId id="381" r:id="rId7"/>
    <p:sldId id="327" r:id="rId8"/>
    <p:sldId id="333" r:id="rId9"/>
    <p:sldId id="417" r:id="rId10"/>
    <p:sldId id="382" r:id="rId11"/>
    <p:sldId id="383" r:id="rId12"/>
    <p:sldId id="379" r:id="rId13"/>
    <p:sldId id="380" r:id="rId14"/>
    <p:sldId id="385" r:id="rId15"/>
    <p:sldId id="328" r:id="rId16"/>
    <p:sldId id="399" r:id="rId17"/>
    <p:sldId id="384" r:id="rId18"/>
    <p:sldId id="329" r:id="rId19"/>
    <p:sldId id="400" r:id="rId20"/>
    <p:sldId id="330" r:id="rId21"/>
    <p:sldId id="418" r:id="rId22"/>
    <p:sldId id="419" r:id="rId23"/>
    <p:sldId id="421" r:id="rId24"/>
    <p:sldId id="422" r:id="rId25"/>
    <p:sldId id="423" r:id="rId26"/>
    <p:sldId id="424" r:id="rId27"/>
    <p:sldId id="425" r:id="rId28"/>
    <p:sldId id="426" r:id="rId29"/>
    <p:sldId id="427" r:id="rId30"/>
    <p:sldId id="428" r:id="rId31"/>
    <p:sldId id="429" r:id="rId32"/>
    <p:sldId id="416" r:id="rId33"/>
    <p:sldId id="334" r:id="rId34"/>
    <p:sldId id="275" r:id="rId35"/>
    <p:sldId id="335" r:id="rId36"/>
    <p:sldId id="412" r:id="rId37"/>
    <p:sldId id="414" r:id="rId38"/>
    <p:sldId id="410" r:id="rId39"/>
    <p:sldId id="411" r:id="rId40"/>
    <p:sldId id="434" r:id="rId41"/>
    <p:sldId id="413" r:id="rId42"/>
    <p:sldId id="375" r:id="rId43"/>
    <p:sldId id="374" r:id="rId44"/>
    <p:sldId id="433" r:id="rId45"/>
    <p:sldId id="432" r:id="rId46"/>
  </p:sldIdLst>
  <p:sldSz cx="9601200" cy="7315200"/>
  <p:notesSz cx="7010400" cy="9372600"/>
  <p:defaultTextStyle>
    <a:defPPr>
      <a:defRPr lang="en-US"/>
    </a:defPPr>
    <a:lvl1pPr algn="l" rtl="0" fontAlgn="base">
      <a:spcBef>
        <a:spcPct val="0"/>
      </a:spcBef>
      <a:spcAft>
        <a:spcPct val="0"/>
      </a:spcAft>
      <a:defRPr sz="4700" kern="1200">
        <a:solidFill>
          <a:schemeClr val="tx1"/>
        </a:solidFill>
        <a:effectLst>
          <a:outerShdw blurRad="38100" dist="38100" dir="2700000" algn="tl">
            <a:srgbClr val="000000">
              <a:alpha val="43137"/>
            </a:srgbClr>
          </a:outerShdw>
        </a:effectLst>
        <a:latin typeface="Impact" pitchFamily="34" charset="0"/>
        <a:ea typeface="+mn-ea"/>
        <a:cs typeface="+mn-cs"/>
      </a:defRPr>
    </a:lvl1pPr>
    <a:lvl2pPr marL="457200" algn="l" rtl="0" fontAlgn="base">
      <a:spcBef>
        <a:spcPct val="0"/>
      </a:spcBef>
      <a:spcAft>
        <a:spcPct val="0"/>
      </a:spcAft>
      <a:defRPr sz="4700" kern="1200">
        <a:solidFill>
          <a:schemeClr val="tx1"/>
        </a:solidFill>
        <a:effectLst>
          <a:outerShdw blurRad="38100" dist="38100" dir="2700000" algn="tl">
            <a:srgbClr val="000000">
              <a:alpha val="43137"/>
            </a:srgbClr>
          </a:outerShdw>
        </a:effectLst>
        <a:latin typeface="Impact" pitchFamily="34" charset="0"/>
        <a:ea typeface="+mn-ea"/>
        <a:cs typeface="+mn-cs"/>
      </a:defRPr>
    </a:lvl2pPr>
    <a:lvl3pPr marL="914400" algn="l" rtl="0" fontAlgn="base">
      <a:spcBef>
        <a:spcPct val="0"/>
      </a:spcBef>
      <a:spcAft>
        <a:spcPct val="0"/>
      </a:spcAft>
      <a:defRPr sz="4700" kern="1200">
        <a:solidFill>
          <a:schemeClr val="tx1"/>
        </a:solidFill>
        <a:effectLst>
          <a:outerShdw blurRad="38100" dist="38100" dir="2700000" algn="tl">
            <a:srgbClr val="000000">
              <a:alpha val="43137"/>
            </a:srgbClr>
          </a:outerShdw>
        </a:effectLst>
        <a:latin typeface="Impact" pitchFamily="34" charset="0"/>
        <a:ea typeface="+mn-ea"/>
        <a:cs typeface="+mn-cs"/>
      </a:defRPr>
    </a:lvl3pPr>
    <a:lvl4pPr marL="1371600" algn="l" rtl="0" fontAlgn="base">
      <a:spcBef>
        <a:spcPct val="0"/>
      </a:spcBef>
      <a:spcAft>
        <a:spcPct val="0"/>
      </a:spcAft>
      <a:defRPr sz="4700" kern="1200">
        <a:solidFill>
          <a:schemeClr val="tx1"/>
        </a:solidFill>
        <a:effectLst>
          <a:outerShdw blurRad="38100" dist="38100" dir="2700000" algn="tl">
            <a:srgbClr val="000000">
              <a:alpha val="43137"/>
            </a:srgbClr>
          </a:outerShdw>
        </a:effectLst>
        <a:latin typeface="Impact" pitchFamily="34" charset="0"/>
        <a:ea typeface="+mn-ea"/>
        <a:cs typeface="+mn-cs"/>
      </a:defRPr>
    </a:lvl4pPr>
    <a:lvl5pPr marL="1828800" algn="l" rtl="0" fontAlgn="base">
      <a:spcBef>
        <a:spcPct val="0"/>
      </a:spcBef>
      <a:spcAft>
        <a:spcPct val="0"/>
      </a:spcAft>
      <a:defRPr sz="4700" kern="1200">
        <a:solidFill>
          <a:schemeClr val="tx1"/>
        </a:solidFill>
        <a:effectLst>
          <a:outerShdw blurRad="38100" dist="38100" dir="2700000" algn="tl">
            <a:srgbClr val="000000">
              <a:alpha val="43137"/>
            </a:srgbClr>
          </a:outerShdw>
        </a:effectLst>
        <a:latin typeface="Impact" pitchFamily="34" charset="0"/>
        <a:ea typeface="+mn-ea"/>
        <a:cs typeface="+mn-cs"/>
      </a:defRPr>
    </a:lvl5pPr>
    <a:lvl6pPr marL="2286000" algn="l" defTabSz="914400" rtl="0" eaLnBrk="1" latinLnBrk="0" hangingPunct="1">
      <a:defRPr sz="4700" kern="1200">
        <a:solidFill>
          <a:schemeClr val="tx1"/>
        </a:solidFill>
        <a:effectLst>
          <a:outerShdw blurRad="38100" dist="38100" dir="2700000" algn="tl">
            <a:srgbClr val="000000">
              <a:alpha val="43137"/>
            </a:srgbClr>
          </a:outerShdw>
        </a:effectLst>
        <a:latin typeface="Impact" pitchFamily="34" charset="0"/>
        <a:ea typeface="+mn-ea"/>
        <a:cs typeface="+mn-cs"/>
      </a:defRPr>
    </a:lvl6pPr>
    <a:lvl7pPr marL="2743200" algn="l" defTabSz="914400" rtl="0" eaLnBrk="1" latinLnBrk="0" hangingPunct="1">
      <a:defRPr sz="4700" kern="1200">
        <a:solidFill>
          <a:schemeClr val="tx1"/>
        </a:solidFill>
        <a:effectLst>
          <a:outerShdw blurRad="38100" dist="38100" dir="2700000" algn="tl">
            <a:srgbClr val="000000">
              <a:alpha val="43137"/>
            </a:srgbClr>
          </a:outerShdw>
        </a:effectLst>
        <a:latin typeface="Impact" pitchFamily="34" charset="0"/>
        <a:ea typeface="+mn-ea"/>
        <a:cs typeface="+mn-cs"/>
      </a:defRPr>
    </a:lvl7pPr>
    <a:lvl8pPr marL="3200400" algn="l" defTabSz="914400" rtl="0" eaLnBrk="1" latinLnBrk="0" hangingPunct="1">
      <a:defRPr sz="4700" kern="1200">
        <a:solidFill>
          <a:schemeClr val="tx1"/>
        </a:solidFill>
        <a:effectLst>
          <a:outerShdw blurRad="38100" dist="38100" dir="2700000" algn="tl">
            <a:srgbClr val="000000">
              <a:alpha val="43137"/>
            </a:srgbClr>
          </a:outerShdw>
        </a:effectLst>
        <a:latin typeface="Impact" pitchFamily="34" charset="0"/>
        <a:ea typeface="+mn-ea"/>
        <a:cs typeface="+mn-cs"/>
      </a:defRPr>
    </a:lvl8pPr>
    <a:lvl9pPr marL="3657600" algn="l" defTabSz="914400" rtl="0" eaLnBrk="1" latinLnBrk="0" hangingPunct="1">
      <a:defRPr sz="4700" kern="1200">
        <a:solidFill>
          <a:schemeClr val="tx1"/>
        </a:solidFill>
        <a:effectLst>
          <a:outerShdw blurRad="38100" dist="38100" dir="2700000" algn="tl">
            <a:srgbClr val="000000">
              <a:alpha val="43137"/>
            </a:srgbClr>
          </a:outerShdw>
        </a:effectLst>
        <a:latin typeface="Impact"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1C1C1C"/>
    <a:srgbClr val="55DBE9"/>
    <a:srgbClr val="CC6600"/>
    <a:srgbClr val="CC3300"/>
    <a:srgbClr val="FFCC00"/>
    <a:srgbClr val="24486C"/>
    <a:srgbClr val="292929"/>
    <a:srgbClr val="91F3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82" autoAdjust="0"/>
    <p:restoredTop sz="92959" autoAdjust="0"/>
  </p:normalViewPr>
  <p:slideViewPr>
    <p:cSldViewPr>
      <p:cViewPr>
        <p:scale>
          <a:sx n="66" d="100"/>
          <a:sy n="66" d="100"/>
        </p:scale>
        <p:origin x="-1032" y="-48"/>
      </p:cViewPr>
      <p:guideLst>
        <p:guide orient="horz" pos="2304"/>
        <p:guide pos="3024"/>
      </p:guideLst>
    </p:cSldViewPr>
  </p:slideViewPr>
  <p:notesTextViewPr>
    <p:cViewPr>
      <p:scale>
        <a:sx n="66" d="100"/>
        <a:sy n="66" d="100"/>
      </p:scale>
      <p:origin x="0" y="0"/>
    </p:cViewPr>
  </p:notesTextViewPr>
  <p:sorterViewPr>
    <p:cViewPr>
      <p:scale>
        <a:sx n="66" d="100"/>
        <a:sy n="66" d="100"/>
      </p:scale>
      <p:origin x="0" y="89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29C94-540E-4C6E-8F12-C8DB9FF5EF0B}" type="doc">
      <dgm:prSet loTypeId="urn:microsoft.com/office/officeart/2005/8/layout/venn1" loCatId="relationship" qsTypeId="urn:microsoft.com/office/officeart/2005/8/quickstyle/3d3" qsCatId="3D" csTypeId="urn:microsoft.com/office/officeart/2005/8/colors/accent0_3" csCatId="mainScheme" phldr="1"/>
      <dgm:spPr/>
    </dgm:pt>
    <dgm:pt modelId="{6BB9BCA5-E9B2-4A41-BA7F-E0B81260185E}">
      <dgm:prSet phldrT="[Text]"/>
      <dgm:spPr/>
      <dgm:t>
        <a:bodyPr/>
        <a:lstStyle/>
        <a:p>
          <a:r>
            <a:rPr lang="en-US" dirty="0" smtClean="0"/>
            <a:t>Individual Tribal Land Owner’s Use</a:t>
          </a:r>
          <a:endParaRPr lang="en-US" dirty="0"/>
        </a:p>
      </dgm:t>
    </dgm:pt>
    <dgm:pt modelId="{0AFD74D4-F5AB-450F-B8AD-0FBD6D08B24E}" type="parTrans" cxnId="{239ADADA-CFD2-4A1D-A157-E297A8CE7C87}">
      <dgm:prSet/>
      <dgm:spPr/>
      <dgm:t>
        <a:bodyPr/>
        <a:lstStyle/>
        <a:p>
          <a:endParaRPr lang="en-US"/>
        </a:p>
      </dgm:t>
    </dgm:pt>
    <dgm:pt modelId="{0525C4D8-B69D-4581-BEA6-A1C171A45AFF}" type="sibTrans" cxnId="{239ADADA-CFD2-4A1D-A157-E297A8CE7C87}">
      <dgm:prSet/>
      <dgm:spPr/>
      <dgm:t>
        <a:bodyPr/>
        <a:lstStyle/>
        <a:p>
          <a:endParaRPr lang="en-US"/>
        </a:p>
      </dgm:t>
    </dgm:pt>
    <dgm:pt modelId="{135BF4A9-0EB4-4D43-8948-9180B0F89981}">
      <dgm:prSet phldrT="[Text]"/>
      <dgm:spPr/>
      <dgm:t>
        <a:bodyPr/>
        <a:lstStyle/>
        <a:p>
          <a:r>
            <a:rPr lang="en-US" dirty="0" smtClean="0"/>
            <a:t>Tribal Trust Land</a:t>
          </a:r>
          <a:endParaRPr lang="en-US" dirty="0"/>
        </a:p>
      </dgm:t>
    </dgm:pt>
    <dgm:pt modelId="{75703B7D-2170-4CDD-8094-2B60F3AE4C6F}" type="parTrans" cxnId="{834FBD02-D548-4E29-8D4B-5BB813F7AAD4}">
      <dgm:prSet/>
      <dgm:spPr/>
      <dgm:t>
        <a:bodyPr/>
        <a:lstStyle/>
        <a:p>
          <a:endParaRPr lang="en-US"/>
        </a:p>
      </dgm:t>
    </dgm:pt>
    <dgm:pt modelId="{E6D5DA36-A0EF-466B-8F04-B5B38EB05E61}" type="sibTrans" cxnId="{834FBD02-D548-4E29-8D4B-5BB813F7AAD4}">
      <dgm:prSet/>
      <dgm:spPr/>
      <dgm:t>
        <a:bodyPr/>
        <a:lstStyle/>
        <a:p>
          <a:endParaRPr lang="en-US"/>
        </a:p>
      </dgm:t>
    </dgm:pt>
    <dgm:pt modelId="{AF3BDDA1-DF16-4B5A-8B10-B13892F260CE}">
      <dgm:prSet phldrT="[Text]"/>
      <dgm:spPr/>
      <dgm:t>
        <a:bodyPr/>
        <a:lstStyle/>
        <a:p>
          <a:r>
            <a:rPr lang="en-US" dirty="0" smtClean="0"/>
            <a:t>Tribal Government Civil and Criminal Jurisdiction</a:t>
          </a:r>
          <a:endParaRPr lang="en-US" dirty="0"/>
        </a:p>
      </dgm:t>
    </dgm:pt>
    <dgm:pt modelId="{2ED3978B-5FA8-4F40-8685-B2E8A0D1D927}" type="parTrans" cxnId="{7AD6BE06-3203-477E-932B-EFBE19C82023}">
      <dgm:prSet/>
      <dgm:spPr/>
      <dgm:t>
        <a:bodyPr/>
        <a:lstStyle/>
        <a:p>
          <a:endParaRPr lang="en-US"/>
        </a:p>
      </dgm:t>
    </dgm:pt>
    <dgm:pt modelId="{7F148008-6CDC-4036-9D2D-6F6C7DB20D5B}" type="sibTrans" cxnId="{7AD6BE06-3203-477E-932B-EFBE19C82023}">
      <dgm:prSet/>
      <dgm:spPr/>
      <dgm:t>
        <a:bodyPr/>
        <a:lstStyle/>
        <a:p>
          <a:endParaRPr lang="en-US"/>
        </a:p>
      </dgm:t>
    </dgm:pt>
    <dgm:pt modelId="{7B460CE7-86FA-475D-9287-5BB0D9B6470F}" type="pres">
      <dgm:prSet presAssocID="{11729C94-540E-4C6E-8F12-C8DB9FF5EF0B}" presName="compositeShape" presStyleCnt="0">
        <dgm:presLayoutVars>
          <dgm:chMax val="7"/>
          <dgm:dir/>
          <dgm:resizeHandles val="exact"/>
        </dgm:presLayoutVars>
      </dgm:prSet>
      <dgm:spPr/>
    </dgm:pt>
    <dgm:pt modelId="{4FD32ACB-225D-471F-BBBA-D8831D23FA17}" type="pres">
      <dgm:prSet presAssocID="{6BB9BCA5-E9B2-4A41-BA7F-E0B81260185E}" presName="circ1" presStyleLbl="vennNode1" presStyleIdx="0" presStyleCnt="3" custLinFactNeighborY="-5485"/>
      <dgm:spPr/>
      <dgm:t>
        <a:bodyPr/>
        <a:lstStyle/>
        <a:p>
          <a:endParaRPr lang="en-US"/>
        </a:p>
      </dgm:t>
    </dgm:pt>
    <dgm:pt modelId="{BF98AC0B-0EE4-4BAF-B1FF-6308D3A1A0FE}" type="pres">
      <dgm:prSet presAssocID="{6BB9BCA5-E9B2-4A41-BA7F-E0B81260185E}" presName="circ1Tx" presStyleLbl="revTx" presStyleIdx="0" presStyleCnt="0">
        <dgm:presLayoutVars>
          <dgm:chMax val="0"/>
          <dgm:chPref val="0"/>
          <dgm:bulletEnabled val="1"/>
        </dgm:presLayoutVars>
      </dgm:prSet>
      <dgm:spPr/>
      <dgm:t>
        <a:bodyPr/>
        <a:lstStyle/>
        <a:p>
          <a:endParaRPr lang="en-US"/>
        </a:p>
      </dgm:t>
    </dgm:pt>
    <dgm:pt modelId="{388A06DA-9980-43AE-BDE7-EC2FE24FB5C9}" type="pres">
      <dgm:prSet presAssocID="{135BF4A9-0EB4-4D43-8948-9180B0F89981}" presName="circ2" presStyleLbl="vennNode1" presStyleIdx="1" presStyleCnt="3" custLinFactNeighborY="-8886"/>
      <dgm:spPr/>
      <dgm:t>
        <a:bodyPr/>
        <a:lstStyle/>
        <a:p>
          <a:endParaRPr lang="en-US"/>
        </a:p>
      </dgm:t>
    </dgm:pt>
    <dgm:pt modelId="{37AA8A01-9312-48C3-846D-F49DE5FEE675}" type="pres">
      <dgm:prSet presAssocID="{135BF4A9-0EB4-4D43-8948-9180B0F89981}" presName="circ2Tx" presStyleLbl="revTx" presStyleIdx="0" presStyleCnt="0">
        <dgm:presLayoutVars>
          <dgm:chMax val="0"/>
          <dgm:chPref val="0"/>
          <dgm:bulletEnabled val="1"/>
        </dgm:presLayoutVars>
      </dgm:prSet>
      <dgm:spPr/>
      <dgm:t>
        <a:bodyPr/>
        <a:lstStyle/>
        <a:p>
          <a:endParaRPr lang="en-US"/>
        </a:p>
      </dgm:t>
    </dgm:pt>
    <dgm:pt modelId="{5D703671-ECDC-400A-9C90-7D890884B6B7}" type="pres">
      <dgm:prSet presAssocID="{AF3BDDA1-DF16-4B5A-8B10-B13892F260CE}" presName="circ3" presStyleLbl="vennNode1" presStyleIdx="2" presStyleCnt="3" custLinFactNeighborY="-8886"/>
      <dgm:spPr/>
      <dgm:t>
        <a:bodyPr/>
        <a:lstStyle/>
        <a:p>
          <a:endParaRPr lang="en-US"/>
        </a:p>
      </dgm:t>
    </dgm:pt>
    <dgm:pt modelId="{88340ECA-E0CF-46A3-9F92-6C07E3DE03E6}" type="pres">
      <dgm:prSet presAssocID="{AF3BDDA1-DF16-4B5A-8B10-B13892F260CE}" presName="circ3Tx" presStyleLbl="revTx" presStyleIdx="0" presStyleCnt="0">
        <dgm:presLayoutVars>
          <dgm:chMax val="0"/>
          <dgm:chPref val="0"/>
          <dgm:bulletEnabled val="1"/>
        </dgm:presLayoutVars>
      </dgm:prSet>
      <dgm:spPr/>
      <dgm:t>
        <a:bodyPr/>
        <a:lstStyle/>
        <a:p>
          <a:endParaRPr lang="en-US"/>
        </a:p>
      </dgm:t>
    </dgm:pt>
  </dgm:ptLst>
  <dgm:cxnLst>
    <dgm:cxn modelId="{179322BB-68A0-4E3E-A826-C4B8A584D136}" type="presOf" srcId="{6BB9BCA5-E9B2-4A41-BA7F-E0B81260185E}" destId="{BF98AC0B-0EE4-4BAF-B1FF-6308D3A1A0FE}" srcOrd="1" destOrd="0" presId="urn:microsoft.com/office/officeart/2005/8/layout/venn1"/>
    <dgm:cxn modelId="{834FBD02-D548-4E29-8D4B-5BB813F7AAD4}" srcId="{11729C94-540E-4C6E-8F12-C8DB9FF5EF0B}" destId="{135BF4A9-0EB4-4D43-8948-9180B0F89981}" srcOrd="1" destOrd="0" parTransId="{75703B7D-2170-4CDD-8094-2B60F3AE4C6F}" sibTransId="{E6D5DA36-A0EF-466B-8F04-B5B38EB05E61}"/>
    <dgm:cxn modelId="{72A6A29D-CBA8-4B00-BDCF-FA76A4B15665}" type="presOf" srcId="{6BB9BCA5-E9B2-4A41-BA7F-E0B81260185E}" destId="{4FD32ACB-225D-471F-BBBA-D8831D23FA17}" srcOrd="0" destOrd="0" presId="urn:microsoft.com/office/officeart/2005/8/layout/venn1"/>
    <dgm:cxn modelId="{7AD6BE06-3203-477E-932B-EFBE19C82023}" srcId="{11729C94-540E-4C6E-8F12-C8DB9FF5EF0B}" destId="{AF3BDDA1-DF16-4B5A-8B10-B13892F260CE}" srcOrd="2" destOrd="0" parTransId="{2ED3978B-5FA8-4F40-8685-B2E8A0D1D927}" sibTransId="{7F148008-6CDC-4036-9D2D-6F6C7DB20D5B}"/>
    <dgm:cxn modelId="{3ADF819D-A907-421E-B9B5-EE65AF1C8FBE}" type="presOf" srcId="{135BF4A9-0EB4-4D43-8948-9180B0F89981}" destId="{388A06DA-9980-43AE-BDE7-EC2FE24FB5C9}" srcOrd="0" destOrd="0" presId="urn:microsoft.com/office/officeart/2005/8/layout/venn1"/>
    <dgm:cxn modelId="{92F9D978-CD5F-426B-B5C9-44FAFDE43087}" type="presOf" srcId="{135BF4A9-0EB4-4D43-8948-9180B0F89981}" destId="{37AA8A01-9312-48C3-846D-F49DE5FEE675}" srcOrd="1" destOrd="0" presId="urn:microsoft.com/office/officeart/2005/8/layout/venn1"/>
    <dgm:cxn modelId="{486605A6-791D-421A-B0F2-5C482F95ED67}" type="presOf" srcId="{11729C94-540E-4C6E-8F12-C8DB9FF5EF0B}" destId="{7B460CE7-86FA-475D-9287-5BB0D9B6470F}" srcOrd="0" destOrd="0" presId="urn:microsoft.com/office/officeart/2005/8/layout/venn1"/>
    <dgm:cxn modelId="{239ADADA-CFD2-4A1D-A157-E297A8CE7C87}" srcId="{11729C94-540E-4C6E-8F12-C8DB9FF5EF0B}" destId="{6BB9BCA5-E9B2-4A41-BA7F-E0B81260185E}" srcOrd="0" destOrd="0" parTransId="{0AFD74D4-F5AB-450F-B8AD-0FBD6D08B24E}" sibTransId="{0525C4D8-B69D-4581-BEA6-A1C171A45AFF}"/>
    <dgm:cxn modelId="{53F8850F-BC7A-4A8E-B30B-280966A6BC0C}" type="presOf" srcId="{AF3BDDA1-DF16-4B5A-8B10-B13892F260CE}" destId="{5D703671-ECDC-400A-9C90-7D890884B6B7}" srcOrd="0" destOrd="0" presId="urn:microsoft.com/office/officeart/2005/8/layout/venn1"/>
    <dgm:cxn modelId="{5B1619FF-B4E1-49F2-95BE-36C79E0BE76B}" type="presOf" srcId="{AF3BDDA1-DF16-4B5A-8B10-B13892F260CE}" destId="{88340ECA-E0CF-46A3-9F92-6C07E3DE03E6}" srcOrd="1" destOrd="0" presId="urn:microsoft.com/office/officeart/2005/8/layout/venn1"/>
    <dgm:cxn modelId="{2029C88D-BEFF-4247-AC6F-128393DA96A7}" type="presParOf" srcId="{7B460CE7-86FA-475D-9287-5BB0D9B6470F}" destId="{4FD32ACB-225D-471F-BBBA-D8831D23FA17}" srcOrd="0" destOrd="0" presId="urn:microsoft.com/office/officeart/2005/8/layout/venn1"/>
    <dgm:cxn modelId="{1C8DA7E1-D4A3-4CEA-93A2-6C0ED124B576}" type="presParOf" srcId="{7B460CE7-86FA-475D-9287-5BB0D9B6470F}" destId="{BF98AC0B-0EE4-4BAF-B1FF-6308D3A1A0FE}" srcOrd="1" destOrd="0" presId="urn:microsoft.com/office/officeart/2005/8/layout/venn1"/>
    <dgm:cxn modelId="{81509BB1-8EA0-446B-A896-6515F874D297}" type="presParOf" srcId="{7B460CE7-86FA-475D-9287-5BB0D9B6470F}" destId="{388A06DA-9980-43AE-BDE7-EC2FE24FB5C9}" srcOrd="2" destOrd="0" presId="urn:microsoft.com/office/officeart/2005/8/layout/venn1"/>
    <dgm:cxn modelId="{8353B4E1-8932-490C-8FD1-55CDAD2BA06E}" type="presParOf" srcId="{7B460CE7-86FA-475D-9287-5BB0D9B6470F}" destId="{37AA8A01-9312-48C3-846D-F49DE5FEE675}" srcOrd="3" destOrd="0" presId="urn:microsoft.com/office/officeart/2005/8/layout/venn1"/>
    <dgm:cxn modelId="{44720C51-2EBD-484C-87F2-760C64DC82A6}" type="presParOf" srcId="{7B460CE7-86FA-475D-9287-5BB0D9B6470F}" destId="{5D703671-ECDC-400A-9C90-7D890884B6B7}" srcOrd="4" destOrd="0" presId="urn:microsoft.com/office/officeart/2005/8/layout/venn1"/>
    <dgm:cxn modelId="{2DBD1198-EE6B-4BCB-B079-3B9A8C09196F}" type="presParOf" srcId="{7B460CE7-86FA-475D-9287-5BB0D9B6470F}" destId="{88340ECA-E0CF-46A3-9F92-6C07E3DE03E6}"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95AC0E-434B-424D-B370-0063EA15BBFD}" type="doc">
      <dgm:prSet loTypeId="urn:microsoft.com/office/officeart/2005/8/layout/venn2" loCatId="relationship" qsTypeId="urn:microsoft.com/office/officeart/2005/8/quickstyle/3d3" qsCatId="3D" csTypeId="urn:microsoft.com/office/officeart/2005/8/colors/colorful2" csCatId="colorful" phldr="1"/>
      <dgm:spPr/>
      <dgm:t>
        <a:bodyPr/>
        <a:lstStyle/>
        <a:p>
          <a:endParaRPr lang="en-US"/>
        </a:p>
      </dgm:t>
    </dgm:pt>
    <dgm:pt modelId="{9CA0174D-2CDB-4D75-8B90-1B6CEFF3BB8A}">
      <dgm:prSet phldrT="[Text]" custT="1"/>
      <dgm:spPr/>
      <dgm:t>
        <a:bodyPr/>
        <a:lstStyle/>
        <a:p>
          <a:r>
            <a:rPr lang="en-US" sz="1400" b="1" dirty="0" smtClean="0">
              <a:solidFill>
                <a:srgbClr val="1C1C1C"/>
              </a:solidFill>
            </a:rPr>
            <a:t>Criminal Jx </a:t>
          </a:r>
        </a:p>
        <a:p>
          <a:r>
            <a:rPr lang="en-US" sz="1400" b="1" dirty="0" smtClean="0">
              <a:solidFill>
                <a:srgbClr val="1C1C1C"/>
              </a:solidFill>
            </a:rPr>
            <a:t>(Veh. Mansltr.)</a:t>
          </a:r>
          <a:endParaRPr lang="en-US" sz="1400" b="1" dirty="0">
            <a:solidFill>
              <a:srgbClr val="1C1C1C"/>
            </a:solidFill>
          </a:endParaRPr>
        </a:p>
      </dgm:t>
    </dgm:pt>
    <dgm:pt modelId="{B87C4183-0803-463A-A8EF-D7177159C27B}" type="parTrans" cxnId="{EA3E37F0-76A4-486B-BA17-69FEDBB4177F}">
      <dgm:prSet/>
      <dgm:spPr/>
      <dgm:t>
        <a:bodyPr/>
        <a:lstStyle/>
        <a:p>
          <a:endParaRPr lang="en-US"/>
        </a:p>
      </dgm:t>
    </dgm:pt>
    <dgm:pt modelId="{16E10AC5-DC20-4FA5-881A-1046E65D2ABA}" type="sibTrans" cxnId="{EA3E37F0-76A4-486B-BA17-69FEDBB4177F}">
      <dgm:prSet/>
      <dgm:spPr/>
      <dgm:t>
        <a:bodyPr/>
        <a:lstStyle/>
        <a:p>
          <a:endParaRPr lang="en-US"/>
        </a:p>
      </dgm:t>
    </dgm:pt>
    <dgm:pt modelId="{1A615E12-BEB8-47A3-8F34-2F4655E814FB}">
      <dgm:prSet phldrT="[Text]" custT="1"/>
      <dgm:spPr/>
      <dgm:t>
        <a:bodyPr/>
        <a:lstStyle/>
        <a:p>
          <a:r>
            <a:rPr lang="en-US" sz="1400" b="1" dirty="0" smtClean="0">
              <a:solidFill>
                <a:srgbClr val="1C1C1C"/>
              </a:solidFill>
            </a:rPr>
            <a:t>Non-Owner Users</a:t>
          </a:r>
          <a:endParaRPr lang="en-US" sz="1400" b="1" dirty="0">
            <a:solidFill>
              <a:srgbClr val="1C1C1C"/>
            </a:solidFill>
          </a:endParaRPr>
        </a:p>
      </dgm:t>
    </dgm:pt>
    <dgm:pt modelId="{2DDAB8E8-7763-4EBA-9CD2-59A63417E165}" type="parTrans" cxnId="{A1317167-04E1-4F2F-B282-B6A7DDD70ADE}">
      <dgm:prSet/>
      <dgm:spPr/>
      <dgm:t>
        <a:bodyPr/>
        <a:lstStyle/>
        <a:p>
          <a:endParaRPr lang="en-US"/>
        </a:p>
      </dgm:t>
    </dgm:pt>
    <dgm:pt modelId="{02C278D3-98AD-4755-A014-8C70EBB3C31F}" type="sibTrans" cxnId="{A1317167-04E1-4F2F-B282-B6A7DDD70ADE}">
      <dgm:prSet/>
      <dgm:spPr/>
      <dgm:t>
        <a:bodyPr/>
        <a:lstStyle/>
        <a:p>
          <a:endParaRPr lang="en-US"/>
        </a:p>
      </dgm:t>
    </dgm:pt>
    <dgm:pt modelId="{6BDCD061-1D63-4BB2-A064-1074A2A5791D}">
      <dgm:prSet phldrT="[Text]" custT="1"/>
      <dgm:spPr/>
      <dgm:t>
        <a:bodyPr/>
        <a:lstStyle/>
        <a:p>
          <a:r>
            <a:rPr lang="en-US" sz="1200" b="1" dirty="0" smtClean="0">
              <a:solidFill>
                <a:srgbClr val="1C1C1C"/>
              </a:solidFill>
            </a:rPr>
            <a:t>Owners, Rights &amp; Docs.</a:t>
          </a:r>
          <a:endParaRPr lang="en-US" sz="1200" b="1" dirty="0">
            <a:solidFill>
              <a:srgbClr val="1C1C1C"/>
            </a:solidFill>
          </a:endParaRPr>
        </a:p>
      </dgm:t>
    </dgm:pt>
    <dgm:pt modelId="{3EB3C878-74F7-4139-888D-B8A47944F6EA}" type="parTrans" cxnId="{E99C2AB2-CD56-4425-A2EB-7BAA6478D923}">
      <dgm:prSet/>
      <dgm:spPr/>
      <dgm:t>
        <a:bodyPr/>
        <a:lstStyle/>
        <a:p>
          <a:endParaRPr lang="en-US"/>
        </a:p>
      </dgm:t>
    </dgm:pt>
    <dgm:pt modelId="{C2CCB927-4272-4581-A45D-6786AC51C15A}" type="sibTrans" cxnId="{E99C2AB2-CD56-4425-A2EB-7BAA6478D923}">
      <dgm:prSet/>
      <dgm:spPr/>
      <dgm:t>
        <a:bodyPr/>
        <a:lstStyle/>
        <a:p>
          <a:endParaRPr lang="en-US"/>
        </a:p>
      </dgm:t>
    </dgm:pt>
    <dgm:pt modelId="{41C50A11-8CE1-47BE-A5BC-F08920F6D341}">
      <dgm:prSet phldrT="[Text]" custT="1"/>
      <dgm:spPr/>
      <dgm:t>
        <a:bodyPr/>
        <a:lstStyle/>
        <a:p>
          <a:endParaRPr lang="en-US" dirty="0"/>
        </a:p>
      </dgm:t>
    </dgm:pt>
    <dgm:pt modelId="{F76C8A51-29F9-4D61-B033-3F118D4A970C}" type="parTrans" cxnId="{5ABCD441-DA62-4D94-9A44-7279B0A51541}">
      <dgm:prSet/>
      <dgm:spPr/>
      <dgm:t>
        <a:bodyPr/>
        <a:lstStyle/>
        <a:p>
          <a:endParaRPr lang="en-US"/>
        </a:p>
      </dgm:t>
    </dgm:pt>
    <dgm:pt modelId="{9C7258AA-FFA6-43EA-8081-3812D463B352}" type="sibTrans" cxnId="{5ABCD441-DA62-4D94-9A44-7279B0A51541}">
      <dgm:prSet/>
      <dgm:spPr/>
      <dgm:t>
        <a:bodyPr/>
        <a:lstStyle/>
        <a:p>
          <a:endParaRPr lang="en-US"/>
        </a:p>
      </dgm:t>
    </dgm:pt>
    <dgm:pt modelId="{E186BD2E-45BB-4369-A2C9-16FB4351372F}">
      <dgm:prSet custT="1"/>
      <dgm:spPr/>
      <dgm:t>
        <a:bodyPr/>
        <a:lstStyle/>
        <a:p>
          <a:r>
            <a:rPr lang="en-US" sz="1200" b="1" dirty="0" smtClean="0">
              <a:solidFill>
                <a:srgbClr val="1C1C1C"/>
              </a:solidFill>
            </a:rPr>
            <a:t>Civil Regulatory Jx</a:t>
          </a:r>
        </a:p>
        <a:p>
          <a:r>
            <a:rPr lang="en-US" sz="1200" b="1" dirty="0" smtClean="0">
              <a:solidFill>
                <a:srgbClr val="1C1C1C"/>
              </a:solidFill>
            </a:rPr>
            <a:t>(TERO, Taxation, Permits)</a:t>
          </a:r>
          <a:endParaRPr lang="en-US" sz="1200" b="1" dirty="0">
            <a:solidFill>
              <a:srgbClr val="1C1C1C"/>
            </a:solidFill>
          </a:endParaRPr>
        </a:p>
      </dgm:t>
    </dgm:pt>
    <dgm:pt modelId="{FE456B25-DCB3-4B15-B450-1ED7FBC26338}" type="parTrans" cxnId="{3D8355E3-7B5D-45B2-9E96-923588952439}">
      <dgm:prSet/>
      <dgm:spPr/>
      <dgm:t>
        <a:bodyPr/>
        <a:lstStyle/>
        <a:p>
          <a:endParaRPr lang="en-US"/>
        </a:p>
      </dgm:t>
    </dgm:pt>
    <dgm:pt modelId="{E64721FA-7B41-4C91-8B61-66289E0F4883}" type="sibTrans" cxnId="{3D8355E3-7B5D-45B2-9E96-923588952439}">
      <dgm:prSet/>
      <dgm:spPr/>
      <dgm:t>
        <a:bodyPr/>
        <a:lstStyle/>
        <a:p>
          <a:endParaRPr lang="en-US"/>
        </a:p>
      </dgm:t>
    </dgm:pt>
    <dgm:pt modelId="{784E4233-035B-46F9-9BE4-65ADF32FEA47}">
      <dgm:prSet custT="1"/>
      <dgm:spPr/>
      <dgm:t>
        <a:bodyPr/>
        <a:lstStyle/>
        <a:p>
          <a:r>
            <a:rPr lang="en-US" sz="1400" b="1" dirty="0" smtClean="0">
              <a:solidFill>
                <a:srgbClr val="1C1C1C"/>
              </a:solidFill>
            </a:rPr>
            <a:t>Civil Adj. Jx </a:t>
          </a:r>
        </a:p>
        <a:p>
          <a:r>
            <a:rPr lang="en-US" sz="1400" b="1" dirty="0" smtClean="0">
              <a:solidFill>
                <a:srgbClr val="1C1C1C"/>
              </a:solidFill>
            </a:rPr>
            <a:t>(Car Accident</a:t>
          </a:r>
          <a:r>
            <a:rPr lang="en-US" sz="1000" b="1" dirty="0" smtClean="0">
              <a:solidFill>
                <a:srgbClr val="1C1C1C"/>
              </a:solidFill>
            </a:rPr>
            <a:t>)</a:t>
          </a:r>
          <a:endParaRPr lang="en-US" sz="1000" b="1" dirty="0">
            <a:solidFill>
              <a:srgbClr val="1C1C1C"/>
            </a:solidFill>
          </a:endParaRPr>
        </a:p>
      </dgm:t>
    </dgm:pt>
    <dgm:pt modelId="{2497F4AC-BB31-45A8-98CE-709AC6D46455}" type="parTrans" cxnId="{8C97239C-ECE3-4D1A-AEF7-9D5CA41760BA}">
      <dgm:prSet/>
      <dgm:spPr/>
      <dgm:t>
        <a:bodyPr/>
        <a:lstStyle/>
        <a:p>
          <a:endParaRPr lang="en-US"/>
        </a:p>
      </dgm:t>
    </dgm:pt>
    <dgm:pt modelId="{59D0724A-A4B5-4F76-9241-97B2D2EB9685}" type="sibTrans" cxnId="{8C97239C-ECE3-4D1A-AEF7-9D5CA41760BA}">
      <dgm:prSet/>
      <dgm:spPr/>
      <dgm:t>
        <a:bodyPr/>
        <a:lstStyle/>
        <a:p>
          <a:endParaRPr lang="en-US"/>
        </a:p>
      </dgm:t>
    </dgm:pt>
    <dgm:pt modelId="{9FA6B896-4915-4E3F-8780-B976E9F630CE}">
      <dgm:prSet custT="1"/>
      <dgm:spPr/>
      <dgm:t>
        <a:bodyPr/>
        <a:lstStyle/>
        <a:p>
          <a:r>
            <a:rPr lang="en-US" sz="1600" b="1" dirty="0" smtClean="0">
              <a:solidFill>
                <a:srgbClr val="1C1C1C"/>
              </a:solidFill>
            </a:rPr>
            <a:t>Liability</a:t>
          </a:r>
          <a:endParaRPr lang="en-US" sz="1600" b="1" dirty="0">
            <a:solidFill>
              <a:srgbClr val="1C1C1C"/>
            </a:solidFill>
          </a:endParaRPr>
        </a:p>
      </dgm:t>
    </dgm:pt>
    <dgm:pt modelId="{CC66310F-CD94-4C95-B6DF-F127BE79F5A6}" type="parTrans" cxnId="{83CAA91C-310C-4C40-B1AF-50007CB3C22B}">
      <dgm:prSet/>
      <dgm:spPr/>
      <dgm:t>
        <a:bodyPr/>
        <a:lstStyle/>
        <a:p>
          <a:endParaRPr lang="en-US"/>
        </a:p>
      </dgm:t>
    </dgm:pt>
    <dgm:pt modelId="{05E238F5-2806-460E-AE07-57DB5BF7A7FD}" type="sibTrans" cxnId="{83CAA91C-310C-4C40-B1AF-50007CB3C22B}">
      <dgm:prSet/>
      <dgm:spPr/>
      <dgm:t>
        <a:bodyPr/>
        <a:lstStyle/>
        <a:p>
          <a:endParaRPr lang="en-US"/>
        </a:p>
      </dgm:t>
    </dgm:pt>
    <dgm:pt modelId="{8E2E9998-2EB3-46B0-A454-D807F9C59875}">
      <dgm:prSet phldrT="[Text]" custT="1"/>
      <dgm:spPr/>
      <dgm:t>
        <a:bodyPr/>
        <a:lstStyle/>
        <a:p>
          <a:r>
            <a:rPr lang="en-US" sz="1100" b="1" dirty="0" smtClean="0">
              <a:solidFill>
                <a:srgbClr val="1C1C1C"/>
              </a:solidFill>
            </a:rPr>
            <a:t>Land Type</a:t>
          </a:r>
          <a:endParaRPr lang="en-US" sz="1100" b="1" dirty="0">
            <a:solidFill>
              <a:srgbClr val="1C1C1C"/>
            </a:solidFill>
          </a:endParaRPr>
        </a:p>
      </dgm:t>
    </dgm:pt>
    <dgm:pt modelId="{AE6B1E9F-C4A6-49EB-85B2-EE2DE82C8222}" type="parTrans" cxnId="{92DB3C63-519F-4BBB-854F-1110B2882A83}">
      <dgm:prSet/>
      <dgm:spPr/>
      <dgm:t>
        <a:bodyPr/>
        <a:lstStyle/>
        <a:p>
          <a:endParaRPr lang="en-US"/>
        </a:p>
      </dgm:t>
    </dgm:pt>
    <dgm:pt modelId="{C829DD60-BB10-48F8-BF9B-C3BE1FAF4B11}" type="sibTrans" cxnId="{92DB3C63-519F-4BBB-854F-1110B2882A83}">
      <dgm:prSet/>
      <dgm:spPr/>
      <dgm:t>
        <a:bodyPr/>
        <a:lstStyle/>
        <a:p>
          <a:endParaRPr lang="en-US"/>
        </a:p>
      </dgm:t>
    </dgm:pt>
    <dgm:pt modelId="{6F52A2A5-3B4C-4BD8-95F1-ADA1CCF3B8A7}" type="pres">
      <dgm:prSet presAssocID="{5B95AC0E-434B-424D-B370-0063EA15BBFD}" presName="Name0" presStyleCnt="0">
        <dgm:presLayoutVars>
          <dgm:chMax val="7"/>
          <dgm:resizeHandles val="exact"/>
        </dgm:presLayoutVars>
      </dgm:prSet>
      <dgm:spPr/>
      <dgm:t>
        <a:bodyPr/>
        <a:lstStyle/>
        <a:p>
          <a:endParaRPr lang="en-US"/>
        </a:p>
      </dgm:t>
    </dgm:pt>
    <dgm:pt modelId="{21AF1573-F822-40D7-A116-0189926A1F72}" type="pres">
      <dgm:prSet presAssocID="{5B95AC0E-434B-424D-B370-0063EA15BBFD}" presName="comp1" presStyleCnt="0"/>
      <dgm:spPr/>
      <dgm:t>
        <a:bodyPr/>
        <a:lstStyle/>
        <a:p>
          <a:endParaRPr lang="en-US"/>
        </a:p>
      </dgm:t>
    </dgm:pt>
    <dgm:pt modelId="{0CB23672-8D12-4073-9423-0948C9A8F796}" type="pres">
      <dgm:prSet presAssocID="{5B95AC0E-434B-424D-B370-0063EA15BBFD}" presName="circle1" presStyleLbl="node1" presStyleIdx="0" presStyleCnt="7"/>
      <dgm:spPr/>
      <dgm:t>
        <a:bodyPr/>
        <a:lstStyle/>
        <a:p>
          <a:endParaRPr lang="en-US"/>
        </a:p>
      </dgm:t>
    </dgm:pt>
    <dgm:pt modelId="{B577E842-DD55-450E-AD1D-A64C92EBD657}" type="pres">
      <dgm:prSet presAssocID="{5B95AC0E-434B-424D-B370-0063EA15BBFD}" presName="c1text" presStyleLbl="node1" presStyleIdx="0" presStyleCnt="7">
        <dgm:presLayoutVars>
          <dgm:bulletEnabled val="1"/>
        </dgm:presLayoutVars>
      </dgm:prSet>
      <dgm:spPr/>
      <dgm:t>
        <a:bodyPr/>
        <a:lstStyle/>
        <a:p>
          <a:endParaRPr lang="en-US"/>
        </a:p>
      </dgm:t>
    </dgm:pt>
    <dgm:pt modelId="{CF0D68DC-0D50-4F0C-965C-C75C1C2DBC21}" type="pres">
      <dgm:prSet presAssocID="{5B95AC0E-434B-424D-B370-0063EA15BBFD}" presName="comp2" presStyleCnt="0"/>
      <dgm:spPr/>
      <dgm:t>
        <a:bodyPr/>
        <a:lstStyle/>
        <a:p>
          <a:endParaRPr lang="en-US"/>
        </a:p>
      </dgm:t>
    </dgm:pt>
    <dgm:pt modelId="{13C3A291-39ED-43DF-84D0-3485578B243B}" type="pres">
      <dgm:prSet presAssocID="{5B95AC0E-434B-424D-B370-0063EA15BBFD}" presName="circle2" presStyleLbl="node1" presStyleIdx="1" presStyleCnt="7"/>
      <dgm:spPr/>
      <dgm:t>
        <a:bodyPr/>
        <a:lstStyle/>
        <a:p>
          <a:endParaRPr lang="en-US"/>
        </a:p>
      </dgm:t>
    </dgm:pt>
    <dgm:pt modelId="{E67E77B7-AD3D-46F7-A026-0711BD3EFEB0}" type="pres">
      <dgm:prSet presAssocID="{5B95AC0E-434B-424D-B370-0063EA15BBFD}" presName="c2text" presStyleLbl="node1" presStyleIdx="1" presStyleCnt="7">
        <dgm:presLayoutVars>
          <dgm:bulletEnabled val="1"/>
        </dgm:presLayoutVars>
      </dgm:prSet>
      <dgm:spPr/>
      <dgm:t>
        <a:bodyPr/>
        <a:lstStyle/>
        <a:p>
          <a:endParaRPr lang="en-US"/>
        </a:p>
      </dgm:t>
    </dgm:pt>
    <dgm:pt modelId="{C1204DDC-DC90-443C-BF59-92AD9B2E62C7}" type="pres">
      <dgm:prSet presAssocID="{5B95AC0E-434B-424D-B370-0063EA15BBFD}" presName="comp3" presStyleCnt="0"/>
      <dgm:spPr/>
      <dgm:t>
        <a:bodyPr/>
        <a:lstStyle/>
        <a:p>
          <a:endParaRPr lang="en-US"/>
        </a:p>
      </dgm:t>
    </dgm:pt>
    <dgm:pt modelId="{75E5245C-DA41-43EA-B854-8CD47965A58C}" type="pres">
      <dgm:prSet presAssocID="{5B95AC0E-434B-424D-B370-0063EA15BBFD}" presName="circle3" presStyleLbl="node1" presStyleIdx="2" presStyleCnt="7"/>
      <dgm:spPr/>
      <dgm:t>
        <a:bodyPr/>
        <a:lstStyle/>
        <a:p>
          <a:endParaRPr lang="en-US"/>
        </a:p>
      </dgm:t>
    </dgm:pt>
    <dgm:pt modelId="{4B8017BF-DFBA-4898-9935-D48D8EDC07A7}" type="pres">
      <dgm:prSet presAssocID="{5B95AC0E-434B-424D-B370-0063EA15BBFD}" presName="c3text" presStyleLbl="node1" presStyleIdx="2" presStyleCnt="7">
        <dgm:presLayoutVars>
          <dgm:bulletEnabled val="1"/>
        </dgm:presLayoutVars>
      </dgm:prSet>
      <dgm:spPr/>
      <dgm:t>
        <a:bodyPr/>
        <a:lstStyle/>
        <a:p>
          <a:endParaRPr lang="en-US"/>
        </a:p>
      </dgm:t>
    </dgm:pt>
    <dgm:pt modelId="{8F2EB297-8498-46A2-9E9E-C0A9A98175CE}" type="pres">
      <dgm:prSet presAssocID="{5B95AC0E-434B-424D-B370-0063EA15BBFD}" presName="comp4" presStyleCnt="0"/>
      <dgm:spPr/>
      <dgm:t>
        <a:bodyPr/>
        <a:lstStyle/>
        <a:p>
          <a:endParaRPr lang="en-US"/>
        </a:p>
      </dgm:t>
    </dgm:pt>
    <dgm:pt modelId="{6F5F7752-F9EE-4FBC-A02F-D924184170A1}" type="pres">
      <dgm:prSet presAssocID="{5B95AC0E-434B-424D-B370-0063EA15BBFD}" presName="circle4" presStyleLbl="node1" presStyleIdx="3" presStyleCnt="7"/>
      <dgm:spPr/>
      <dgm:t>
        <a:bodyPr/>
        <a:lstStyle/>
        <a:p>
          <a:endParaRPr lang="en-US"/>
        </a:p>
      </dgm:t>
    </dgm:pt>
    <dgm:pt modelId="{F8189B33-BC0B-4DB1-96AA-381913B47AFC}" type="pres">
      <dgm:prSet presAssocID="{5B95AC0E-434B-424D-B370-0063EA15BBFD}" presName="c4text" presStyleLbl="node1" presStyleIdx="3" presStyleCnt="7">
        <dgm:presLayoutVars>
          <dgm:bulletEnabled val="1"/>
        </dgm:presLayoutVars>
      </dgm:prSet>
      <dgm:spPr/>
      <dgm:t>
        <a:bodyPr/>
        <a:lstStyle/>
        <a:p>
          <a:endParaRPr lang="en-US"/>
        </a:p>
      </dgm:t>
    </dgm:pt>
    <dgm:pt modelId="{28899FBF-9A7B-4735-8511-AC2A1776C157}" type="pres">
      <dgm:prSet presAssocID="{5B95AC0E-434B-424D-B370-0063EA15BBFD}" presName="comp5" presStyleCnt="0"/>
      <dgm:spPr/>
      <dgm:t>
        <a:bodyPr/>
        <a:lstStyle/>
        <a:p>
          <a:endParaRPr lang="en-US"/>
        </a:p>
      </dgm:t>
    </dgm:pt>
    <dgm:pt modelId="{528B71B2-8420-4FE5-9E97-4936B311E907}" type="pres">
      <dgm:prSet presAssocID="{5B95AC0E-434B-424D-B370-0063EA15BBFD}" presName="circle5" presStyleLbl="node1" presStyleIdx="4" presStyleCnt="7"/>
      <dgm:spPr/>
      <dgm:t>
        <a:bodyPr/>
        <a:lstStyle/>
        <a:p>
          <a:endParaRPr lang="en-US"/>
        </a:p>
      </dgm:t>
    </dgm:pt>
    <dgm:pt modelId="{97FBF7C4-C479-4D51-8893-2E8F15A3AE74}" type="pres">
      <dgm:prSet presAssocID="{5B95AC0E-434B-424D-B370-0063EA15BBFD}" presName="c5text" presStyleLbl="node1" presStyleIdx="4" presStyleCnt="7">
        <dgm:presLayoutVars>
          <dgm:bulletEnabled val="1"/>
        </dgm:presLayoutVars>
      </dgm:prSet>
      <dgm:spPr/>
      <dgm:t>
        <a:bodyPr/>
        <a:lstStyle/>
        <a:p>
          <a:endParaRPr lang="en-US"/>
        </a:p>
      </dgm:t>
    </dgm:pt>
    <dgm:pt modelId="{3110ADF4-CAEC-4BCB-B684-8791F33F8692}" type="pres">
      <dgm:prSet presAssocID="{5B95AC0E-434B-424D-B370-0063EA15BBFD}" presName="comp6" presStyleCnt="0"/>
      <dgm:spPr/>
      <dgm:t>
        <a:bodyPr/>
        <a:lstStyle/>
        <a:p>
          <a:endParaRPr lang="en-US"/>
        </a:p>
      </dgm:t>
    </dgm:pt>
    <dgm:pt modelId="{68B3C8B9-8247-43CB-AF03-1653B650DA0C}" type="pres">
      <dgm:prSet presAssocID="{5B95AC0E-434B-424D-B370-0063EA15BBFD}" presName="circle6" presStyleLbl="node1" presStyleIdx="5" presStyleCnt="7" custScaleY="88525"/>
      <dgm:spPr/>
      <dgm:t>
        <a:bodyPr/>
        <a:lstStyle/>
        <a:p>
          <a:endParaRPr lang="en-US"/>
        </a:p>
      </dgm:t>
    </dgm:pt>
    <dgm:pt modelId="{8EE61B18-0211-4C58-9910-DA6D9A0DDBC8}" type="pres">
      <dgm:prSet presAssocID="{5B95AC0E-434B-424D-B370-0063EA15BBFD}" presName="c6text" presStyleLbl="node1" presStyleIdx="5" presStyleCnt="7">
        <dgm:presLayoutVars>
          <dgm:bulletEnabled val="1"/>
        </dgm:presLayoutVars>
      </dgm:prSet>
      <dgm:spPr/>
      <dgm:t>
        <a:bodyPr/>
        <a:lstStyle/>
        <a:p>
          <a:endParaRPr lang="en-US"/>
        </a:p>
      </dgm:t>
    </dgm:pt>
    <dgm:pt modelId="{D4CD7E28-B619-4B69-A1FC-D64011231D00}" type="pres">
      <dgm:prSet presAssocID="{5B95AC0E-434B-424D-B370-0063EA15BBFD}" presName="comp7" presStyleCnt="0"/>
      <dgm:spPr/>
      <dgm:t>
        <a:bodyPr/>
        <a:lstStyle/>
        <a:p>
          <a:endParaRPr lang="en-US"/>
        </a:p>
      </dgm:t>
    </dgm:pt>
    <dgm:pt modelId="{8FF7BC1C-6389-4832-B256-0106A735468E}" type="pres">
      <dgm:prSet presAssocID="{5B95AC0E-434B-424D-B370-0063EA15BBFD}" presName="circle7" presStyleLbl="node1" presStyleIdx="6" presStyleCnt="7" custScaleY="50274"/>
      <dgm:spPr/>
      <dgm:t>
        <a:bodyPr/>
        <a:lstStyle/>
        <a:p>
          <a:endParaRPr lang="en-US"/>
        </a:p>
      </dgm:t>
    </dgm:pt>
    <dgm:pt modelId="{A3CB7D57-D91D-4159-972D-6C7020306838}" type="pres">
      <dgm:prSet presAssocID="{5B95AC0E-434B-424D-B370-0063EA15BBFD}" presName="c7text" presStyleLbl="node1" presStyleIdx="6" presStyleCnt="7">
        <dgm:presLayoutVars>
          <dgm:bulletEnabled val="1"/>
        </dgm:presLayoutVars>
      </dgm:prSet>
      <dgm:spPr/>
      <dgm:t>
        <a:bodyPr/>
        <a:lstStyle/>
        <a:p>
          <a:endParaRPr lang="en-US"/>
        </a:p>
      </dgm:t>
    </dgm:pt>
  </dgm:ptLst>
  <dgm:cxnLst>
    <dgm:cxn modelId="{3D8355E3-7B5D-45B2-9E96-923588952439}" srcId="{5B95AC0E-434B-424D-B370-0063EA15BBFD}" destId="{E186BD2E-45BB-4369-A2C9-16FB4351372F}" srcOrd="2" destOrd="0" parTransId="{FE456B25-DCB3-4B15-B450-1ED7FBC26338}" sibTransId="{E64721FA-7B41-4C91-8B61-66289E0F4883}"/>
    <dgm:cxn modelId="{CF3751B7-EE32-4324-85E3-6322CC06F64D}" type="presOf" srcId="{8E2E9998-2EB3-46B0-A454-D807F9C59875}" destId="{A3CB7D57-D91D-4159-972D-6C7020306838}" srcOrd="1" destOrd="0" presId="urn:microsoft.com/office/officeart/2005/8/layout/venn2"/>
    <dgm:cxn modelId="{78F9CE35-A676-4661-8F2A-2F7614933A2D}" type="presOf" srcId="{1A615E12-BEB8-47A3-8F34-2F4655E814FB}" destId="{97FBF7C4-C479-4D51-8893-2E8F15A3AE74}" srcOrd="1" destOrd="0" presId="urn:microsoft.com/office/officeart/2005/8/layout/venn2"/>
    <dgm:cxn modelId="{90797E4C-EE0C-4236-B923-4C4E5B7310CA}" type="presOf" srcId="{6BDCD061-1D63-4BB2-A064-1074A2A5791D}" destId="{8EE61B18-0211-4C58-9910-DA6D9A0DDBC8}" srcOrd="1" destOrd="0" presId="urn:microsoft.com/office/officeart/2005/8/layout/venn2"/>
    <dgm:cxn modelId="{8C97239C-ECE3-4D1A-AEF7-9D5CA41760BA}" srcId="{5B95AC0E-434B-424D-B370-0063EA15BBFD}" destId="{784E4233-035B-46F9-9BE4-65ADF32FEA47}" srcOrd="1" destOrd="0" parTransId="{2497F4AC-BB31-45A8-98CE-709AC6D46455}" sibTransId="{59D0724A-A4B5-4F76-9241-97B2D2EB9685}"/>
    <dgm:cxn modelId="{28F4F69E-E44F-47E6-B3F3-8CF8AF1F8645}" type="presOf" srcId="{5B95AC0E-434B-424D-B370-0063EA15BBFD}" destId="{6F52A2A5-3B4C-4BD8-95F1-ADA1CCF3B8A7}" srcOrd="0" destOrd="0" presId="urn:microsoft.com/office/officeart/2005/8/layout/venn2"/>
    <dgm:cxn modelId="{9610B7E3-F09E-4592-8C2D-7FF62E6FA97C}" type="presOf" srcId="{784E4233-035B-46F9-9BE4-65ADF32FEA47}" destId="{13C3A291-39ED-43DF-84D0-3485578B243B}" srcOrd="0" destOrd="0" presId="urn:microsoft.com/office/officeart/2005/8/layout/venn2"/>
    <dgm:cxn modelId="{92DB3C63-519F-4BBB-854F-1110B2882A83}" srcId="{5B95AC0E-434B-424D-B370-0063EA15BBFD}" destId="{8E2E9998-2EB3-46B0-A454-D807F9C59875}" srcOrd="6" destOrd="0" parTransId="{AE6B1E9F-C4A6-49EB-85B2-EE2DE82C8222}" sibTransId="{C829DD60-BB10-48F8-BF9B-C3BE1FAF4B11}"/>
    <dgm:cxn modelId="{8FBBB3E0-8737-420F-B8C9-FC96A8870DF0}" type="presOf" srcId="{9FA6B896-4915-4E3F-8780-B976E9F630CE}" destId="{6F5F7752-F9EE-4FBC-A02F-D924184170A1}" srcOrd="0" destOrd="0" presId="urn:microsoft.com/office/officeart/2005/8/layout/venn2"/>
    <dgm:cxn modelId="{83CAA91C-310C-4C40-B1AF-50007CB3C22B}" srcId="{5B95AC0E-434B-424D-B370-0063EA15BBFD}" destId="{9FA6B896-4915-4E3F-8780-B976E9F630CE}" srcOrd="3" destOrd="0" parTransId="{CC66310F-CD94-4C95-B6DF-F127BE79F5A6}" sibTransId="{05E238F5-2806-460E-AE07-57DB5BF7A7FD}"/>
    <dgm:cxn modelId="{EE8D4A0D-7254-41C3-AAB3-6AA6654E6394}" type="presOf" srcId="{6BDCD061-1D63-4BB2-A064-1074A2A5791D}" destId="{68B3C8B9-8247-43CB-AF03-1653B650DA0C}" srcOrd="0" destOrd="0" presId="urn:microsoft.com/office/officeart/2005/8/layout/venn2"/>
    <dgm:cxn modelId="{EA3E37F0-76A4-486B-BA17-69FEDBB4177F}" srcId="{5B95AC0E-434B-424D-B370-0063EA15BBFD}" destId="{9CA0174D-2CDB-4D75-8B90-1B6CEFF3BB8A}" srcOrd="0" destOrd="0" parTransId="{B87C4183-0803-463A-A8EF-D7177159C27B}" sibTransId="{16E10AC5-DC20-4FA5-881A-1046E65D2ABA}"/>
    <dgm:cxn modelId="{A1317167-04E1-4F2F-B282-B6A7DDD70ADE}" srcId="{5B95AC0E-434B-424D-B370-0063EA15BBFD}" destId="{1A615E12-BEB8-47A3-8F34-2F4655E814FB}" srcOrd="4" destOrd="0" parTransId="{2DDAB8E8-7763-4EBA-9CD2-59A63417E165}" sibTransId="{02C278D3-98AD-4755-A014-8C70EBB3C31F}"/>
    <dgm:cxn modelId="{D84C372A-3DD1-4F45-A928-202EBAF582BB}" type="presOf" srcId="{1A615E12-BEB8-47A3-8F34-2F4655E814FB}" destId="{528B71B2-8420-4FE5-9E97-4936B311E907}" srcOrd="0" destOrd="0" presId="urn:microsoft.com/office/officeart/2005/8/layout/venn2"/>
    <dgm:cxn modelId="{E043173F-6023-4EF0-B0BD-7086A65A4AE8}" type="presOf" srcId="{9CA0174D-2CDB-4D75-8B90-1B6CEFF3BB8A}" destId="{B577E842-DD55-450E-AD1D-A64C92EBD657}" srcOrd="1" destOrd="0" presId="urn:microsoft.com/office/officeart/2005/8/layout/venn2"/>
    <dgm:cxn modelId="{66E9E731-2C5F-48FA-B0E3-ABF43C22A06E}" type="presOf" srcId="{E186BD2E-45BB-4369-A2C9-16FB4351372F}" destId="{75E5245C-DA41-43EA-B854-8CD47965A58C}" srcOrd="0" destOrd="0" presId="urn:microsoft.com/office/officeart/2005/8/layout/venn2"/>
    <dgm:cxn modelId="{EAB91859-AEFB-4855-A6E2-F8B8342A8585}" type="presOf" srcId="{9CA0174D-2CDB-4D75-8B90-1B6CEFF3BB8A}" destId="{0CB23672-8D12-4073-9423-0948C9A8F796}" srcOrd="0" destOrd="0" presId="urn:microsoft.com/office/officeart/2005/8/layout/venn2"/>
    <dgm:cxn modelId="{FAA0CE02-881D-46DA-93F2-04DB26FBE57B}" type="presOf" srcId="{784E4233-035B-46F9-9BE4-65ADF32FEA47}" destId="{E67E77B7-AD3D-46F7-A026-0711BD3EFEB0}" srcOrd="1" destOrd="0" presId="urn:microsoft.com/office/officeart/2005/8/layout/venn2"/>
    <dgm:cxn modelId="{5ABCD441-DA62-4D94-9A44-7279B0A51541}" srcId="{5B95AC0E-434B-424D-B370-0063EA15BBFD}" destId="{41C50A11-8CE1-47BE-A5BC-F08920F6D341}" srcOrd="7" destOrd="0" parTransId="{F76C8A51-29F9-4D61-B033-3F118D4A970C}" sibTransId="{9C7258AA-FFA6-43EA-8081-3812D463B352}"/>
    <dgm:cxn modelId="{E99C2AB2-CD56-4425-A2EB-7BAA6478D923}" srcId="{5B95AC0E-434B-424D-B370-0063EA15BBFD}" destId="{6BDCD061-1D63-4BB2-A064-1074A2A5791D}" srcOrd="5" destOrd="0" parTransId="{3EB3C878-74F7-4139-888D-B8A47944F6EA}" sibTransId="{C2CCB927-4272-4581-A45D-6786AC51C15A}"/>
    <dgm:cxn modelId="{A3364C1F-15B8-414D-A84E-CF4CF739934B}" type="presOf" srcId="{8E2E9998-2EB3-46B0-A454-D807F9C59875}" destId="{8FF7BC1C-6389-4832-B256-0106A735468E}" srcOrd="0" destOrd="0" presId="urn:microsoft.com/office/officeart/2005/8/layout/venn2"/>
    <dgm:cxn modelId="{707ED934-665C-43EF-8227-762DDC99ABC0}" type="presOf" srcId="{9FA6B896-4915-4E3F-8780-B976E9F630CE}" destId="{F8189B33-BC0B-4DB1-96AA-381913B47AFC}" srcOrd="1" destOrd="0" presId="urn:microsoft.com/office/officeart/2005/8/layout/venn2"/>
    <dgm:cxn modelId="{50B08957-6068-41A9-B2AA-28A5A4C1DED8}" type="presOf" srcId="{E186BD2E-45BB-4369-A2C9-16FB4351372F}" destId="{4B8017BF-DFBA-4898-9935-D48D8EDC07A7}" srcOrd="1" destOrd="0" presId="urn:microsoft.com/office/officeart/2005/8/layout/venn2"/>
    <dgm:cxn modelId="{11AE19AF-17EF-46E5-8DCC-586A584750A1}" type="presParOf" srcId="{6F52A2A5-3B4C-4BD8-95F1-ADA1CCF3B8A7}" destId="{21AF1573-F822-40D7-A116-0189926A1F72}" srcOrd="0" destOrd="0" presId="urn:microsoft.com/office/officeart/2005/8/layout/venn2"/>
    <dgm:cxn modelId="{C05C80AA-466B-4215-BDE7-D6F1C2FAF1F1}" type="presParOf" srcId="{21AF1573-F822-40D7-A116-0189926A1F72}" destId="{0CB23672-8D12-4073-9423-0948C9A8F796}" srcOrd="0" destOrd="0" presId="urn:microsoft.com/office/officeart/2005/8/layout/venn2"/>
    <dgm:cxn modelId="{13C6D466-A6E2-4563-A6CE-BBA0032B36C5}" type="presParOf" srcId="{21AF1573-F822-40D7-A116-0189926A1F72}" destId="{B577E842-DD55-450E-AD1D-A64C92EBD657}" srcOrd="1" destOrd="0" presId="urn:microsoft.com/office/officeart/2005/8/layout/venn2"/>
    <dgm:cxn modelId="{2CD70F5A-B89A-46E7-A327-93AE043F4935}" type="presParOf" srcId="{6F52A2A5-3B4C-4BD8-95F1-ADA1CCF3B8A7}" destId="{CF0D68DC-0D50-4F0C-965C-C75C1C2DBC21}" srcOrd="1" destOrd="0" presId="urn:microsoft.com/office/officeart/2005/8/layout/venn2"/>
    <dgm:cxn modelId="{C94C326B-16AE-4B0D-B1C0-54B9C73AB9B3}" type="presParOf" srcId="{CF0D68DC-0D50-4F0C-965C-C75C1C2DBC21}" destId="{13C3A291-39ED-43DF-84D0-3485578B243B}" srcOrd="0" destOrd="0" presId="urn:microsoft.com/office/officeart/2005/8/layout/venn2"/>
    <dgm:cxn modelId="{E95EBF62-52EC-438F-A303-91C79BBDC3D8}" type="presParOf" srcId="{CF0D68DC-0D50-4F0C-965C-C75C1C2DBC21}" destId="{E67E77B7-AD3D-46F7-A026-0711BD3EFEB0}" srcOrd="1" destOrd="0" presId="urn:microsoft.com/office/officeart/2005/8/layout/venn2"/>
    <dgm:cxn modelId="{8CC78084-4893-4148-86F5-7EE5FFA0A2C3}" type="presParOf" srcId="{6F52A2A5-3B4C-4BD8-95F1-ADA1CCF3B8A7}" destId="{C1204DDC-DC90-443C-BF59-92AD9B2E62C7}" srcOrd="2" destOrd="0" presId="urn:microsoft.com/office/officeart/2005/8/layout/venn2"/>
    <dgm:cxn modelId="{2B384188-84DF-45D6-9BE9-5F40012DA68B}" type="presParOf" srcId="{C1204DDC-DC90-443C-BF59-92AD9B2E62C7}" destId="{75E5245C-DA41-43EA-B854-8CD47965A58C}" srcOrd="0" destOrd="0" presId="urn:microsoft.com/office/officeart/2005/8/layout/venn2"/>
    <dgm:cxn modelId="{880EF3AD-4721-43B1-9562-005320CE8E58}" type="presParOf" srcId="{C1204DDC-DC90-443C-BF59-92AD9B2E62C7}" destId="{4B8017BF-DFBA-4898-9935-D48D8EDC07A7}" srcOrd="1" destOrd="0" presId="urn:microsoft.com/office/officeart/2005/8/layout/venn2"/>
    <dgm:cxn modelId="{2F04F7FC-546A-4C56-87AE-40DAFA06E21E}" type="presParOf" srcId="{6F52A2A5-3B4C-4BD8-95F1-ADA1CCF3B8A7}" destId="{8F2EB297-8498-46A2-9E9E-C0A9A98175CE}" srcOrd="3" destOrd="0" presId="urn:microsoft.com/office/officeart/2005/8/layout/venn2"/>
    <dgm:cxn modelId="{B34D6EB2-DE28-454C-9341-A32F1AB45891}" type="presParOf" srcId="{8F2EB297-8498-46A2-9E9E-C0A9A98175CE}" destId="{6F5F7752-F9EE-4FBC-A02F-D924184170A1}" srcOrd="0" destOrd="0" presId="urn:microsoft.com/office/officeart/2005/8/layout/venn2"/>
    <dgm:cxn modelId="{DA9619A2-77CB-4EA6-BC21-B6511F53248E}" type="presParOf" srcId="{8F2EB297-8498-46A2-9E9E-C0A9A98175CE}" destId="{F8189B33-BC0B-4DB1-96AA-381913B47AFC}" srcOrd="1" destOrd="0" presId="urn:microsoft.com/office/officeart/2005/8/layout/venn2"/>
    <dgm:cxn modelId="{4A1A38AD-6956-4A2C-93D4-D6D43BDC7F43}" type="presParOf" srcId="{6F52A2A5-3B4C-4BD8-95F1-ADA1CCF3B8A7}" destId="{28899FBF-9A7B-4735-8511-AC2A1776C157}" srcOrd="4" destOrd="0" presId="urn:microsoft.com/office/officeart/2005/8/layout/venn2"/>
    <dgm:cxn modelId="{9F29A828-6A46-40EE-83B6-67ACA2A382C0}" type="presParOf" srcId="{28899FBF-9A7B-4735-8511-AC2A1776C157}" destId="{528B71B2-8420-4FE5-9E97-4936B311E907}" srcOrd="0" destOrd="0" presId="urn:microsoft.com/office/officeart/2005/8/layout/venn2"/>
    <dgm:cxn modelId="{5C0044F2-43BE-42B3-9DB9-8BD71A039CBC}" type="presParOf" srcId="{28899FBF-9A7B-4735-8511-AC2A1776C157}" destId="{97FBF7C4-C479-4D51-8893-2E8F15A3AE74}" srcOrd="1" destOrd="0" presId="urn:microsoft.com/office/officeart/2005/8/layout/venn2"/>
    <dgm:cxn modelId="{17550D34-1B1E-4738-B7C5-64DFB7C8DEC1}" type="presParOf" srcId="{6F52A2A5-3B4C-4BD8-95F1-ADA1CCF3B8A7}" destId="{3110ADF4-CAEC-4BCB-B684-8791F33F8692}" srcOrd="5" destOrd="0" presId="urn:microsoft.com/office/officeart/2005/8/layout/venn2"/>
    <dgm:cxn modelId="{D26D054A-0166-405E-A82F-1175764041AC}" type="presParOf" srcId="{3110ADF4-CAEC-4BCB-B684-8791F33F8692}" destId="{68B3C8B9-8247-43CB-AF03-1653B650DA0C}" srcOrd="0" destOrd="0" presId="urn:microsoft.com/office/officeart/2005/8/layout/venn2"/>
    <dgm:cxn modelId="{50BBEAE4-6AAB-4AA2-87D6-9C02F25A797E}" type="presParOf" srcId="{3110ADF4-CAEC-4BCB-B684-8791F33F8692}" destId="{8EE61B18-0211-4C58-9910-DA6D9A0DDBC8}" srcOrd="1" destOrd="0" presId="urn:microsoft.com/office/officeart/2005/8/layout/venn2"/>
    <dgm:cxn modelId="{EF327906-DA77-49D0-9880-D591ADF3FDCE}" type="presParOf" srcId="{6F52A2A5-3B4C-4BD8-95F1-ADA1CCF3B8A7}" destId="{D4CD7E28-B619-4B69-A1FC-D64011231D00}" srcOrd="6" destOrd="0" presId="urn:microsoft.com/office/officeart/2005/8/layout/venn2"/>
    <dgm:cxn modelId="{8B0A9B99-1C5C-4006-95AB-DD7EEB67AAD1}" type="presParOf" srcId="{D4CD7E28-B619-4B69-A1FC-D64011231D00}" destId="{8FF7BC1C-6389-4832-B256-0106A735468E}" srcOrd="0" destOrd="0" presId="urn:microsoft.com/office/officeart/2005/8/layout/venn2"/>
    <dgm:cxn modelId="{2AB3ABE0-F0B6-406D-9359-EED7637AE018}" type="presParOf" srcId="{D4CD7E28-B619-4B69-A1FC-D64011231D00}" destId="{A3CB7D57-D91D-4159-972D-6C7020306838}" srcOrd="1" destOrd="0" presId="urn:microsoft.com/office/officeart/2005/8/layout/ven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C3720B-EDBD-427A-AACE-19C9CE2566E5}" type="doc">
      <dgm:prSet loTypeId="urn:microsoft.com/office/officeart/2005/8/layout/target1" loCatId="relationship" qsTypeId="urn:microsoft.com/office/officeart/2005/8/quickstyle/simple1" qsCatId="simple" csTypeId="urn:microsoft.com/office/officeart/2005/8/colors/accent1_2" csCatId="accent1"/>
      <dgm:spPr/>
    </dgm:pt>
    <dgm:pt modelId="{8C67C853-9F6E-4BF8-8683-2ED24C9B9441}">
      <dgm:prSet/>
      <dgm:spPr/>
      <dgm:t>
        <a:bodyPr/>
        <a:lstStyle/>
        <a:p>
          <a:pPr marL="0" marR="0" lvl="0" indent="0" algn="l" defTabSz="966788"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C0C0C0"/>
                </a:outerShdw>
              </a:effectLst>
              <a:latin typeface="Impact" pitchFamily="34" charset="0"/>
              <a:cs typeface="Arial" charset="0"/>
            </a:rPr>
            <a:t>Tribal </a:t>
          </a:r>
          <a:r>
            <a:rPr kumimoji="0" lang="en-US" b="0" i="0" u="none" strike="noStrike" cap="none" normalizeH="0" baseline="0" dirty="0" smtClean="0">
              <a:ln>
                <a:noFill/>
              </a:ln>
              <a:solidFill>
                <a:srgbClr val="990033"/>
              </a:solidFill>
              <a:effectLst>
                <a:outerShdw blurRad="38100" dist="38100" dir="2700000" algn="tl">
                  <a:srgbClr val="C0C0C0"/>
                </a:outerShdw>
              </a:effectLst>
              <a:latin typeface="Impact" pitchFamily="34" charset="0"/>
              <a:cs typeface="Arial" charset="0"/>
            </a:rPr>
            <a:t>Adjudicative</a:t>
          </a:r>
          <a:r>
            <a:rPr kumimoji="0" lang="en-US" b="0" i="0" u="none" strike="noStrike" cap="none" normalizeH="0" baseline="0" dirty="0" smtClean="0">
              <a:ln>
                <a:noFill/>
              </a:ln>
              <a:solidFill>
                <a:schemeClr val="tx1"/>
              </a:solidFill>
              <a:effectLst>
                <a:outerShdw blurRad="38100" dist="38100" dir="2700000" algn="tl">
                  <a:srgbClr val="C0C0C0"/>
                </a:outerShdw>
              </a:effectLst>
              <a:latin typeface="Impact" pitchFamily="34" charset="0"/>
              <a:cs typeface="Arial" charset="0"/>
            </a:rPr>
            <a:t> Jurisdiction</a:t>
          </a:r>
        </a:p>
      </dgm:t>
    </dgm:pt>
    <dgm:pt modelId="{9A0F235B-9E8A-4ECF-8DD6-DE30D681ED9A}" type="parTrans" cxnId="{D0A839DA-1AF8-4D47-AD94-DF441EF67266}">
      <dgm:prSet/>
      <dgm:spPr/>
      <dgm:t>
        <a:bodyPr/>
        <a:lstStyle/>
        <a:p>
          <a:endParaRPr lang="en-US"/>
        </a:p>
      </dgm:t>
    </dgm:pt>
    <dgm:pt modelId="{1911C54B-6EC2-4E43-9258-6D812C78A350}" type="sibTrans" cxnId="{D0A839DA-1AF8-4D47-AD94-DF441EF67266}">
      <dgm:prSet/>
      <dgm:spPr/>
      <dgm:t>
        <a:bodyPr/>
        <a:lstStyle/>
        <a:p>
          <a:endParaRPr lang="en-US"/>
        </a:p>
      </dgm:t>
    </dgm:pt>
    <dgm:pt modelId="{EC2EDCC7-DC50-4028-99FF-BDAAEAC533B9}">
      <dgm:prSet/>
      <dgm:spPr/>
      <dgm:t>
        <a:bodyPr/>
        <a:lstStyle/>
        <a:p>
          <a:pPr marL="0" marR="0" lvl="0" indent="0" algn="l" defTabSz="966788"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C0C0C0"/>
                </a:outerShdw>
              </a:effectLst>
              <a:latin typeface="Impact" pitchFamily="34" charset="0"/>
              <a:cs typeface="Arial" charset="0"/>
            </a:rPr>
            <a:t>Tribal </a:t>
          </a:r>
          <a:r>
            <a:rPr kumimoji="0" lang="en-US" b="0" i="0" u="none" strike="noStrike" cap="none" normalizeH="0" baseline="0" dirty="0" smtClean="0">
              <a:ln>
                <a:noFill/>
              </a:ln>
              <a:solidFill>
                <a:schemeClr val="folHlink"/>
              </a:solidFill>
              <a:effectLst>
                <a:outerShdw blurRad="38100" dist="38100" dir="2700000" algn="tl">
                  <a:srgbClr val="C0C0C0"/>
                </a:outerShdw>
              </a:effectLst>
              <a:latin typeface="Impact" pitchFamily="34" charset="0"/>
              <a:cs typeface="Arial" charset="0"/>
            </a:rPr>
            <a:t>Legislative</a:t>
          </a:r>
          <a:r>
            <a:rPr kumimoji="0" lang="en-US" b="0" i="0" u="none" strike="noStrike" cap="none" normalizeH="0" baseline="0" dirty="0" smtClean="0">
              <a:ln>
                <a:noFill/>
              </a:ln>
              <a:solidFill>
                <a:schemeClr val="tx1"/>
              </a:solidFill>
              <a:effectLst>
                <a:outerShdw blurRad="38100" dist="38100" dir="2700000" algn="tl">
                  <a:srgbClr val="C0C0C0"/>
                </a:outerShdw>
              </a:effectLst>
              <a:latin typeface="Impact" pitchFamily="34" charset="0"/>
              <a:cs typeface="Arial" charset="0"/>
            </a:rPr>
            <a:t> Jurisdiction</a:t>
          </a:r>
        </a:p>
      </dgm:t>
    </dgm:pt>
    <dgm:pt modelId="{7E8D839B-8E17-4CD2-8889-68FBE21E6BC1}" type="parTrans" cxnId="{28A2AC82-D6B4-4770-ABDB-7F2BB7CC22ED}">
      <dgm:prSet/>
      <dgm:spPr/>
      <dgm:t>
        <a:bodyPr/>
        <a:lstStyle/>
        <a:p>
          <a:endParaRPr lang="en-US"/>
        </a:p>
      </dgm:t>
    </dgm:pt>
    <dgm:pt modelId="{2DBE57D0-67B7-4891-8C75-60F0BF9E06A8}" type="sibTrans" cxnId="{28A2AC82-D6B4-4770-ABDB-7F2BB7CC22ED}">
      <dgm:prSet/>
      <dgm:spPr/>
      <dgm:t>
        <a:bodyPr/>
        <a:lstStyle/>
        <a:p>
          <a:endParaRPr lang="en-US"/>
        </a:p>
      </dgm:t>
    </dgm:pt>
    <dgm:pt modelId="{F5ADB722-BD15-4108-B9D8-AD623F16F165}" type="pres">
      <dgm:prSet presAssocID="{95C3720B-EDBD-427A-AACE-19C9CE2566E5}" presName="composite" presStyleCnt="0">
        <dgm:presLayoutVars>
          <dgm:chMax val="5"/>
          <dgm:dir/>
          <dgm:resizeHandles val="exact"/>
        </dgm:presLayoutVars>
      </dgm:prSet>
      <dgm:spPr/>
    </dgm:pt>
    <dgm:pt modelId="{1218EE68-F09C-447B-BF16-FE75591A0FAE}" type="pres">
      <dgm:prSet presAssocID="{8C67C853-9F6E-4BF8-8683-2ED24C9B9441}" presName="circle1" presStyleLbl="lnNode1" presStyleIdx="0" presStyleCnt="2"/>
      <dgm:spPr/>
    </dgm:pt>
    <dgm:pt modelId="{CE7D3D84-FAC4-4BB1-8275-D31108BEACCF}" type="pres">
      <dgm:prSet presAssocID="{8C67C853-9F6E-4BF8-8683-2ED24C9B9441}" presName="text1" presStyleLbl="revTx" presStyleIdx="0" presStyleCnt="2">
        <dgm:presLayoutVars>
          <dgm:bulletEnabled val="1"/>
        </dgm:presLayoutVars>
      </dgm:prSet>
      <dgm:spPr/>
      <dgm:t>
        <a:bodyPr/>
        <a:lstStyle/>
        <a:p>
          <a:endParaRPr lang="en-US"/>
        </a:p>
      </dgm:t>
    </dgm:pt>
    <dgm:pt modelId="{32BA9971-C27F-455A-BC1F-ACB916334C72}" type="pres">
      <dgm:prSet presAssocID="{8C67C853-9F6E-4BF8-8683-2ED24C9B9441}" presName="line1" presStyleLbl="callout" presStyleIdx="0" presStyleCnt="4"/>
      <dgm:spPr/>
    </dgm:pt>
    <dgm:pt modelId="{5719D69A-4FA7-44A3-BD8A-3F10F76B4345}" type="pres">
      <dgm:prSet presAssocID="{8C67C853-9F6E-4BF8-8683-2ED24C9B9441}" presName="d1" presStyleLbl="callout" presStyleIdx="1" presStyleCnt="4"/>
      <dgm:spPr/>
    </dgm:pt>
    <dgm:pt modelId="{D13A9CDB-9640-4D9F-9AA6-660DEE633756}" type="pres">
      <dgm:prSet presAssocID="{EC2EDCC7-DC50-4028-99FF-BDAAEAC533B9}" presName="circle2" presStyleLbl="lnNode1" presStyleIdx="1" presStyleCnt="2"/>
      <dgm:spPr/>
    </dgm:pt>
    <dgm:pt modelId="{630C22A6-91D9-490F-A31E-0E3691C22CB8}" type="pres">
      <dgm:prSet presAssocID="{EC2EDCC7-DC50-4028-99FF-BDAAEAC533B9}" presName="text2" presStyleLbl="revTx" presStyleIdx="1" presStyleCnt="2">
        <dgm:presLayoutVars>
          <dgm:bulletEnabled val="1"/>
        </dgm:presLayoutVars>
      </dgm:prSet>
      <dgm:spPr/>
      <dgm:t>
        <a:bodyPr/>
        <a:lstStyle/>
        <a:p>
          <a:endParaRPr lang="en-US"/>
        </a:p>
      </dgm:t>
    </dgm:pt>
    <dgm:pt modelId="{6BF2157F-DEC3-4D18-B867-41588841B9F9}" type="pres">
      <dgm:prSet presAssocID="{EC2EDCC7-DC50-4028-99FF-BDAAEAC533B9}" presName="line2" presStyleLbl="callout" presStyleIdx="2" presStyleCnt="4"/>
      <dgm:spPr/>
    </dgm:pt>
    <dgm:pt modelId="{B68F88A1-4969-4480-8E69-F3A70261F924}" type="pres">
      <dgm:prSet presAssocID="{EC2EDCC7-DC50-4028-99FF-BDAAEAC533B9}" presName="d2" presStyleLbl="callout" presStyleIdx="3" presStyleCnt="4"/>
      <dgm:spPr/>
    </dgm:pt>
  </dgm:ptLst>
  <dgm:cxnLst>
    <dgm:cxn modelId="{28A2AC82-D6B4-4770-ABDB-7F2BB7CC22ED}" srcId="{95C3720B-EDBD-427A-AACE-19C9CE2566E5}" destId="{EC2EDCC7-DC50-4028-99FF-BDAAEAC533B9}" srcOrd="1" destOrd="0" parTransId="{7E8D839B-8E17-4CD2-8889-68FBE21E6BC1}" sibTransId="{2DBE57D0-67B7-4891-8C75-60F0BF9E06A8}"/>
    <dgm:cxn modelId="{83090D86-EFDB-4870-88AF-E6A21CCE4D54}" type="presOf" srcId="{EC2EDCC7-DC50-4028-99FF-BDAAEAC533B9}" destId="{630C22A6-91D9-490F-A31E-0E3691C22CB8}" srcOrd="0" destOrd="0" presId="urn:microsoft.com/office/officeart/2005/8/layout/target1"/>
    <dgm:cxn modelId="{0F498E55-5F63-4F0E-AF54-60FF62A7C94C}" type="presOf" srcId="{8C67C853-9F6E-4BF8-8683-2ED24C9B9441}" destId="{CE7D3D84-FAC4-4BB1-8275-D31108BEACCF}" srcOrd="0" destOrd="0" presId="urn:microsoft.com/office/officeart/2005/8/layout/target1"/>
    <dgm:cxn modelId="{47717E42-238C-4433-8DA4-E948ABCB6EDF}" type="presOf" srcId="{95C3720B-EDBD-427A-AACE-19C9CE2566E5}" destId="{F5ADB722-BD15-4108-B9D8-AD623F16F165}" srcOrd="0" destOrd="0" presId="urn:microsoft.com/office/officeart/2005/8/layout/target1"/>
    <dgm:cxn modelId="{D0A839DA-1AF8-4D47-AD94-DF441EF67266}" srcId="{95C3720B-EDBD-427A-AACE-19C9CE2566E5}" destId="{8C67C853-9F6E-4BF8-8683-2ED24C9B9441}" srcOrd="0" destOrd="0" parTransId="{9A0F235B-9E8A-4ECF-8DD6-DE30D681ED9A}" sibTransId="{1911C54B-6EC2-4E43-9258-6D812C78A350}"/>
    <dgm:cxn modelId="{653A8D6A-0491-410B-BE59-C93A6B0BED6D}" type="presParOf" srcId="{F5ADB722-BD15-4108-B9D8-AD623F16F165}" destId="{1218EE68-F09C-447B-BF16-FE75591A0FAE}" srcOrd="0" destOrd="0" presId="urn:microsoft.com/office/officeart/2005/8/layout/target1"/>
    <dgm:cxn modelId="{D1B0DD58-9357-4265-92CE-3FE722406732}" type="presParOf" srcId="{F5ADB722-BD15-4108-B9D8-AD623F16F165}" destId="{CE7D3D84-FAC4-4BB1-8275-D31108BEACCF}" srcOrd="1" destOrd="0" presId="urn:microsoft.com/office/officeart/2005/8/layout/target1"/>
    <dgm:cxn modelId="{6F2FA847-FC06-445F-A2C1-42BDA5D8C14A}" type="presParOf" srcId="{F5ADB722-BD15-4108-B9D8-AD623F16F165}" destId="{32BA9971-C27F-455A-BC1F-ACB916334C72}" srcOrd="2" destOrd="0" presId="urn:microsoft.com/office/officeart/2005/8/layout/target1"/>
    <dgm:cxn modelId="{A818BD96-53C9-4EFB-82E6-1D33E63B0E24}" type="presParOf" srcId="{F5ADB722-BD15-4108-B9D8-AD623F16F165}" destId="{5719D69A-4FA7-44A3-BD8A-3F10F76B4345}" srcOrd="3" destOrd="0" presId="urn:microsoft.com/office/officeart/2005/8/layout/target1"/>
    <dgm:cxn modelId="{E0280B8A-FB85-40AF-B052-F7DFBD35DFF2}" type="presParOf" srcId="{F5ADB722-BD15-4108-B9D8-AD623F16F165}" destId="{D13A9CDB-9640-4D9F-9AA6-660DEE633756}" srcOrd="4" destOrd="0" presId="urn:microsoft.com/office/officeart/2005/8/layout/target1"/>
    <dgm:cxn modelId="{66D5711B-9B52-48E4-B5E6-B17C7ADF3642}" type="presParOf" srcId="{F5ADB722-BD15-4108-B9D8-AD623F16F165}" destId="{630C22A6-91D9-490F-A31E-0E3691C22CB8}" srcOrd="5" destOrd="0" presId="urn:microsoft.com/office/officeart/2005/8/layout/target1"/>
    <dgm:cxn modelId="{F20ABFF9-BB72-4174-96EF-A45637E6FBD5}" type="presParOf" srcId="{F5ADB722-BD15-4108-B9D8-AD623F16F165}" destId="{6BF2157F-DEC3-4D18-B867-41588841B9F9}" srcOrd="6" destOrd="0" presId="urn:microsoft.com/office/officeart/2005/8/layout/target1"/>
    <dgm:cxn modelId="{EF73AFD2-8476-4BC2-B6BF-0BD5C20128DB}" type="presParOf" srcId="{F5ADB722-BD15-4108-B9D8-AD623F16F165}" destId="{B68F88A1-4969-4480-8E69-F3A70261F924}" srcOrd="7"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EBF7DE-3EEE-4834-B04C-79029881F22B}" type="doc">
      <dgm:prSet loTypeId="urn:microsoft.com/office/officeart/2005/8/layout/cycle1" loCatId="cycle" qsTypeId="urn:microsoft.com/office/officeart/2005/8/quickstyle/simple1" qsCatId="simple" csTypeId="urn:microsoft.com/office/officeart/2005/8/colors/accent1_2" csCatId="accent1"/>
      <dgm:spPr/>
    </dgm:pt>
    <dgm:pt modelId="{FD3DFF20-BD54-4C7B-9CBF-4C50EF3AED38}">
      <dgm:prSet/>
      <dgm:spPr/>
      <dgm:t>
        <a:bodyPr/>
        <a:lstStyle/>
        <a:p>
          <a:pPr marL="0" marR="0" lvl="0" indent="0" algn="ctr" defTabSz="966788"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folHlink"/>
              </a:solidFill>
              <a:effectLst>
                <a:outerShdw blurRad="38100" dist="38100" dir="2700000" algn="tl">
                  <a:srgbClr val="C0C0C0"/>
                </a:outerShdw>
              </a:effectLst>
              <a:latin typeface="Impact" pitchFamily="34" charset="0"/>
              <a:cs typeface="Arial" charset="0"/>
            </a:rPr>
            <a:t>Legislative</a:t>
          </a:r>
        </a:p>
      </dgm:t>
    </dgm:pt>
    <dgm:pt modelId="{C67A54F6-88A5-4C58-9FB7-17891596865B}" type="parTrans" cxnId="{A69D51E2-DC88-4243-865B-7989C0E58A51}">
      <dgm:prSet/>
      <dgm:spPr/>
      <dgm:t>
        <a:bodyPr/>
        <a:lstStyle/>
        <a:p>
          <a:endParaRPr lang="en-US"/>
        </a:p>
      </dgm:t>
    </dgm:pt>
    <dgm:pt modelId="{753B2582-0244-4BA3-A79B-2DFC2B5C0E1E}" type="sibTrans" cxnId="{A69D51E2-DC88-4243-865B-7989C0E58A51}">
      <dgm:prSet/>
      <dgm:spPr/>
      <dgm:t>
        <a:bodyPr/>
        <a:lstStyle/>
        <a:p>
          <a:endParaRPr lang="en-US"/>
        </a:p>
      </dgm:t>
    </dgm:pt>
    <dgm:pt modelId="{81B8060C-68B1-4362-8932-90B2DC94D25E}">
      <dgm:prSet/>
      <dgm:spPr/>
      <dgm:t>
        <a:bodyPr/>
        <a:lstStyle/>
        <a:p>
          <a:pPr marL="0" marR="0" lvl="0" indent="0" algn="ctr" defTabSz="966788"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C0C0C0"/>
                </a:outerShdw>
              </a:effectLst>
              <a:latin typeface="Impact" pitchFamily="34" charset="0"/>
              <a:cs typeface="Arial" charset="0"/>
            </a:rPr>
            <a:t>Executive</a:t>
          </a:r>
        </a:p>
      </dgm:t>
    </dgm:pt>
    <dgm:pt modelId="{69E1BBCF-EE1F-40F4-A6E2-29284914AC6A}" type="parTrans" cxnId="{63D64A06-83A2-4A9E-A5F2-92CE01F00DE9}">
      <dgm:prSet/>
      <dgm:spPr/>
      <dgm:t>
        <a:bodyPr/>
        <a:lstStyle/>
        <a:p>
          <a:endParaRPr lang="en-US"/>
        </a:p>
      </dgm:t>
    </dgm:pt>
    <dgm:pt modelId="{0C329ED4-3B87-47D6-955B-1E4212C75703}" type="sibTrans" cxnId="{63D64A06-83A2-4A9E-A5F2-92CE01F00DE9}">
      <dgm:prSet/>
      <dgm:spPr/>
      <dgm:t>
        <a:bodyPr/>
        <a:lstStyle/>
        <a:p>
          <a:endParaRPr lang="en-US"/>
        </a:p>
      </dgm:t>
    </dgm:pt>
    <dgm:pt modelId="{86080667-91FB-41DB-B556-C9A3820A260F}">
      <dgm:prSet custT="1"/>
      <dgm:spPr/>
      <dgm:t>
        <a:bodyPr/>
        <a:lstStyle/>
        <a:p>
          <a:pPr marL="0" marR="0" lvl="0" indent="0" algn="ctr" defTabSz="966788"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990033"/>
              </a:solidFill>
              <a:effectLst>
                <a:outerShdw blurRad="38100" dist="38100" dir="2700000" algn="tl">
                  <a:srgbClr val="C0C0C0"/>
                </a:outerShdw>
              </a:effectLst>
              <a:latin typeface="Impact" pitchFamily="34" charset="0"/>
              <a:cs typeface="Arial" charset="0"/>
            </a:rPr>
            <a:t>Judicial</a:t>
          </a:r>
          <a:r>
            <a:rPr kumimoji="0" lang="en-US" sz="1000" b="0" i="0" u="none" strike="noStrike" cap="none" normalizeH="0" baseline="0" dirty="0" smtClean="0">
              <a:ln>
                <a:noFill/>
              </a:ln>
              <a:solidFill>
                <a:srgbClr val="990033"/>
              </a:solidFill>
              <a:effectLst>
                <a:outerShdw blurRad="38100" dist="38100" dir="2700000" algn="tl">
                  <a:srgbClr val="C0C0C0"/>
                </a:outerShdw>
              </a:effectLst>
              <a:latin typeface="Impact" pitchFamily="34" charset="0"/>
              <a:cs typeface="Arial" charset="0"/>
            </a:rPr>
            <a:t>/</a:t>
          </a:r>
        </a:p>
        <a:p>
          <a:pPr marL="0" marR="0" lvl="0" indent="0" algn="ctr" defTabSz="966788"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990033"/>
              </a:solidFill>
              <a:effectLst>
                <a:outerShdw blurRad="38100" dist="38100" dir="2700000" algn="tl">
                  <a:srgbClr val="C0C0C0"/>
                </a:outerShdw>
              </a:effectLst>
              <a:latin typeface="Impact" pitchFamily="34" charset="0"/>
              <a:cs typeface="Arial" charset="0"/>
            </a:rPr>
            <a:t>Adjudicative</a:t>
          </a:r>
        </a:p>
      </dgm:t>
    </dgm:pt>
    <dgm:pt modelId="{1361CE41-7062-4864-8D7D-300DEBE573AD}" type="parTrans" cxnId="{5CE7D22E-A409-4DD5-BC6A-277C9576B3DD}">
      <dgm:prSet/>
      <dgm:spPr/>
      <dgm:t>
        <a:bodyPr/>
        <a:lstStyle/>
        <a:p>
          <a:endParaRPr lang="en-US"/>
        </a:p>
      </dgm:t>
    </dgm:pt>
    <dgm:pt modelId="{AF1AA833-B984-40A0-9598-324E82348AAD}" type="sibTrans" cxnId="{5CE7D22E-A409-4DD5-BC6A-277C9576B3DD}">
      <dgm:prSet/>
      <dgm:spPr/>
      <dgm:t>
        <a:bodyPr/>
        <a:lstStyle/>
        <a:p>
          <a:endParaRPr lang="en-US"/>
        </a:p>
      </dgm:t>
    </dgm:pt>
    <dgm:pt modelId="{AB06A533-C246-4202-8BC0-E0F6FD982EA7}" type="pres">
      <dgm:prSet presAssocID="{06EBF7DE-3EEE-4834-B04C-79029881F22B}" presName="cycle" presStyleCnt="0">
        <dgm:presLayoutVars>
          <dgm:dir/>
          <dgm:resizeHandles val="exact"/>
        </dgm:presLayoutVars>
      </dgm:prSet>
      <dgm:spPr/>
    </dgm:pt>
    <dgm:pt modelId="{A556D567-6697-4D9D-BF94-9041210CB5BF}" type="pres">
      <dgm:prSet presAssocID="{FD3DFF20-BD54-4C7B-9CBF-4C50EF3AED38}" presName="dummy" presStyleCnt="0"/>
      <dgm:spPr/>
    </dgm:pt>
    <dgm:pt modelId="{2C87E1C4-D13C-43A0-B7EC-9D0BFA9464F0}" type="pres">
      <dgm:prSet presAssocID="{FD3DFF20-BD54-4C7B-9CBF-4C50EF3AED38}" presName="node" presStyleLbl="revTx" presStyleIdx="0" presStyleCnt="3">
        <dgm:presLayoutVars>
          <dgm:bulletEnabled val="1"/>
        </dgm:presLayoutVars>
      </dgm:prSet>
      <dgm:spPr/>
      <dgm:t>
        <a:bodyPr/>
        <a:lstStyle/>
        <a:p>
          <a:endParaRPr lang="en-US"/>
        </a:p>
      </dgm:t>
    </dgm:pt>
    <dgm:pt modelId="{77BB484C-DC92-4128-BC32-58CFB441D5DA}" type="pres">
      <dgm:prSet presAssocID="{753B2582-0244-4BA3-A79B-2DFC2B5C0E1E}" presName="sibTrans" presStyleLbl="node1" presStyleIdx="0" presStyleCnt="3"/>
      <dgm:spPr/>
      <dgm:t>
        <a:bodyPr/>
        <a:lstStyle/>
        <a:p>
          <a:endParaRPr lang="en-US"/>
        </a:p>
      </dgm:t>
    </dgm:pt>
    <dgm:pt modelId="{758A73F2-3E47-41DF-BF8E-D03FCB8AB25F}" type="pres">
      <dgm:prSet presAssocID="{81B8060C-68B1-4362-8932-90B2DC94D25E}" presName="dummy" presStyleCnt="0"/>
      <dgm:spPr/>
    </dgm:pt>
    <dgm:pt modelId="{31DD66AC-41D0-4DD6-B40F-7B9FB1778665}" type="pres">
      <dgm:prSet presAssocID="{81B8060C-68B1-4362-8932-90B2DC94D25E}" presName="node" presStyleLbl="revTx" presStyleIdx="1" presStyleCnt="3">
        <dgm:presLayoutVars>
          <dgm:bulletEnabled val="1"/>
        </dgm:presLayoutVars>
      </dgm:prSet>
      <dgm:spPr/>
      <dgm:t>
        <a:bodyPr/>
        <a:lstStyle/>
        <a:p>
          <a:endParaRPr lang="en-US"/>
        </a:p>
      </dgm:t>
    </dgm:pt>
    <dgm:pt modelId="{1D8A1805-BA1E-4F81-9B59-84DDC866D848}" type="pres">
      <dgm:prSet presAssocID="{0C329ED4-3B87-47D6-955B-1E4212C75703}" presName="sibTrans" presStyleLbl="node1" presStyleIdx="1" presStyleCnt="3"/>
      <dgm:spPr/>
      <dgm:t>
        <a:bodyPr/>
        <a:lstStyle/>
        <a:p>
          <a:endParaRPr lang="en-US"/>
        </a:p>
      </dgm:t>
    </dgm:pt>
    <dgm:pt modelId="{9529426B-4382-4093-98CE-DD15C41026C5}" type="pres">
      <dgm:prSet presAssocID="{86080667-91FB-41DB-B556-C9A3820A260F}" presName="dummy" presStyleCnt="0"/>
      <dgm:spPr/>
    </dgm:pt>
    <dgm:pt modelId="{95617650-3D6D-47D5-8913-BA2BD1998AC0}" type="pres">
      <dgm:prSet presAssocID="{86080667-91FB-41DB-B556-C9A3820A260F}" presName="node" presStyleLbl="revTx" presStyleIdx="2" presStyleCnt="3">
        <dgm:presLayoutVars>
          <dgm:bulletEnabled val="1"/>
        </dgm:presLayoutVars>
      </dgm:prSet>
      <dgm:spPr/>
      <dgm:t>
        <a:bodyPr/>
        <a:lstStyle/>
        <a:p>
          <a:endParaRPr lang="en-US"/>
        </a:p>
      </dgm:t>
    </dgm:pt>
    <dgm:pt modelId="{9474678C-DAAA-4FA3-9DFE-97BFF67543FD}" type="pres">
      <dgm:prSet presAssocID="{AF1AA833-B984-40A0-9598-324E82348AAD}" presName="sibTrans" presStyleLbl="node1" presStyleIdx="2" presStyleCnt="3"/>
      <dgm:spPr/>
      <dgm:t>
        <a:bodyPr/>
        <a:lstStyle/>
        <a:p>
          <a:endParaRPr lang="en-US"/>
        </a:p>
      </dgm:t>
    </dgm:pt>
  </dgm:ptLst>
  <dgm:cxnLst>
    <dgm:cxn modelId="{FD03315C-DD43-48F5-83CC-FE1CEEB9CADA}" type="presOf" srcId="{753B2582-0244-4BA3-A79B-2DFC2B5C0E1E}" destId="{77BB484C-DC92-4128-BC32-58CFB441D5DA}" srcOrd="0" destOrd="0" presId="urn:microsoft.com/office/officeart/2005/8/layout/cycle1"/>
    <dgm:cxn modelId="{685BD47C-77BD-4035-BF42-4C788513DE04}" type="presOf" srcId="{86080667-91FB-41DB-B556-C9A3820A260F}" destId="{95617650-3D6D-47D5-8913-BA2BD1998AC0}" srcOrd="0" destOrd="0" presId="urn:microsoft.com/office/officeart/2005/8/layout/cycle1"/>
    <dgm:cxn modelId="{63D64A06-83A2-4A9E-A5F2-92CE01F00DE9}" srcId="{06EBF7DE-3EEE-4834-B04C-79029881F22B}" destId="{81B8060C-68B1-4362-8932-90B2DC94D25E}" srcOrd="1" destOrd="0" parTransId="{69E1BBCF-EE1F-40F4-A6E2-29284914AC6A}" sibTransId="{0C329ED4-3B87-47D6-955B-1E4212C75703}"/>
    <dgm:cxn modelId="{D7F5E07A-DA2C-4EEF-AE26-1EB1C9E887C2}" type="presOf" srcId="{06EBF7DE-3EEE-4834-B04C-79029881F22B}" destId="{AB06A533-C246-4202-8BC0-E0F6FD982EA7}" srcOrd="0" destOrd="0" presId="urn:microsoft.com/office/officeart/2005/8/layout/cycle1"/>
    <dgm:cxn modelId="{A69D51E2-DC88-4243-865B-7989C0E58A51}" srcId="{06EBF7DE-3EEE-4834-B04C-79029881F22B}" destId="{FD3DFF20-BD54-4C7B-9CBF-4C50EF3AED38}" srcOrd="0" destOrd="0" parTransId="{C67A54F6-88A5-4C58-9FB7-17891596865B}" sibTransId="{753B2582-0244-4BA3-A79B-2DFC2B5C0E1E}"/>
    <dgm:cxn modelId="{5965BE99-0407-41A1-8039-BABF81C444CF}" type="presOf" srcId="{81B8060C-68B1-4362-8932-90B2DC94D25E}" destId="{31DD66AC-41D0-4DD6-B40F-7B9FB1778665}" srcOrd="0" destOrd="0" presId="urn:microsoft.com/office/officeart/2005/8/layout/cycle1"/>
    <dgm:cxn modelId="{5CE7D22E-A409-4DD5-BC6A-277C9576B3DD}" srcId="{06EBF7DE-3EEE-4834-B04C-79029881F22B}" destId="{86080667-91FB-41DB-B556-C9A3820A260F}" srcOrd="2" destOrd="0" parTransId="{1361CE41-7062-4864-8D7D-300DEBE573AD}" sibTransId="{AF1AA833-B984-40A0-9598-324E82348AAD}"/>
    <dgm:cxn modelId="{8A3FD81A-8D49-48B2-A8A3-60B20D4156A5}" type="presOf" srcId="{0C329ED4-3B87-47D6-955B-1E4212C75703}" destId="{1D8A1805-BA1E-4F81-9B59-84DDC866D848}" srcOrd="0" destOrd="0" presId="urn:microsoft.com/office/officeart/2005/8/layout/cycle1"/>
    <dgm:cxn modelId="{8CA69CF4-440F-4D23-AEDE-AF27AF5546E9}" type="presOf" srcId="{AF1AA833-B984-40A0-9598-324E82348AAD}" destId="{9474678C-DAAA-4FA3-9DFE-97BFF67543FD}" srcOrd="0" destOrd="0" presId="urn:microsoft.com/office/officeart/2005/8/layout/cycle1"/>
    <dgm:cxn modelId="{C153ED30-A41C-4DCD-BAD3-309E05E0A728}" type="presOf" srcId="{FD3DFF20-BD54-4C7B-9CBF-4C50EF3AED38}" destId="{2C87E1C4-D13C-43A0-B7EC-9D0BFA9464F0}" srcOrd="0" destOrd="0" presId="urn:microsoft.com/office/officeart/2005/8/layout/cycle1"/>
    <dgm:cxn modelId="{9E84708A-E41E-4DF9-8123-84CB82525FAB}" type="presParOf" srcId="{AB06A533-C246-4202-8BC0-E0F6FD982EA7}" destId="{A556D567-6697-4D9D-BF94-9041210CB5BF}" srcOrd="0" destOrd="0" presId="urn:microsoft.com/office/officeart/2005/8/layout/cycle1"/>
    <dgm:cxn modelId="{DF163666-AF1A-42D4-914E-224D64A82294}" type="presParOf" srcId="{AB06A533-C246-4202-8BC0-E0F6FD982EA7}" destId="{2C87E1C4-D13C-43A0-B7EC-9D0BFA9464F0}" srcOrd="1" destOrd="0" presId="urn:microsoft.com/office/officeart/2005/8/layout/cycle1"/>
    <dgm:cxn modelId="{E9337EA0-CB30-4359-BA4E-70DFBA8ACC06}" type="presParOf" srcId="{AB06A533-C246-4202-8BC0-E0F6FD982EA7}" destId="{77BB484C-DC92-4128-BC32-58CFB441D5DA}" srcOrd="2" destOrd="0" presId="urn:microsoft.com/office/officeart/2005/8/layout/cycle1"/>
    <dgm:cxn modelId="{64544BA2-2008-409E-9947-A8586F759C35}" type="presParOf" srcId="{AB06A533-C246-4202-8BC0-E0F6FD982EA7}" destId="{758A73F2-3E47-41DF-BF8E-D03FCB8AB25F}" srcOrd="3" destOrd="0" presId="urn:microsoft.com/office/officeart/2005/8/layout/cycle1"/>
    <dgm:cxn modelId="{FE5B31C6-929B-497E-A15E-91275F8EC262}" type="presParOf" srcId="{AB06A533-C246-4202-8BC0-E0F6FD982EA7}" destId="{31DD66AC-41D0-4DD6-B40F-7B9FB1778665}" srcOrd="4" destOrd="0" presId="urn:microsoft.com/office/officeart/2005/8/layout/cycle1"/>
    <dgm:cxn modelId="{74FCA54E-7A40-4E97-B18A-969B1B484946}" type="presParOf" srcId="{AB06A533-C246-4202-8BC0-E0F6FD982EA7}" destId="{1D8A1805-BA1E-4F81-9B59-84DDC866D848}" srcOrd="5" destOrd="0" presId="urn:microsoft.com/office/officeart/2005/8/layout/cycle1"/>
    <dgm:cxn modelId="{C867EB2E-D851-4884-BFAC-E51ACACD5C7A}" type="presParOf" srcId="{AB06A533-C246-4202-8BC0-E0F6FD982EA7}" destId="{9529426B-4382-4093-98CE-DD15C41026C5}" srcOrd="6" destOrd="0" presId="urn:microsoft.com/office/officeart/2005/8/layout/cycle1"/>
    <dgm:cxn modelId="{0A5ADD3A-5830-477F-9064-FADFE3141667}" type="presParOf" srcId="{AB06A533-C246-4202-8BC0-E0F6FD982EA7}" destId="{95617650-3D6D-47D5-8913-BA2BD1998AC0}" srcOrd="7" destOrd="0" presId="urn:microsoft.com/office/officeart/2005/8/layout/cycle1"/>
    <dgm:cxn modelId="{20063729-932E-42AF-80FE-B1E53CDB72A9}" type="presParOf" srcId="{AB06A533-C246-4202-8BC0-E0F6FD982EA7}" destId="{9474678C-DAAA-4FA3-9DFE-97BFF67543FD}" srcOrd="8" destOrd="0" presId="urn:microsoft.com/office/officeart/2005/8/layout/cycle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1446CB-F1A4-4B29-A6A0-6A2A0157A29B}" type="doc">
      <dgm:prSet loTypeId="urn:microsoft.com/office/officeart/2005/8/layout/target1" loCatId="relationship" qsTypeId="urn:microsoft.com/office/officeart/2005/8/quickstyle/simple1" qsCatId="simple" csTypeId="urn:microsoft.com/office/officeart/2005/8/colors/accent2_5" csCatId="accent2" phldr="1"/>
      <dgm:spPr/>
    </dgm:pt>
    <dgm:pt modelId="{4DF96FCB-AE33-4E42-80E0-0F44B0F89CA0}">
      <dgm:prSet/>
      <dgm:spPr/>
      <dgm:t>
        <a:bodyPr/>
        <a:lstStyle/>
        <a:p>
          <a:pPr marL="0" marR="0" lvl="0" indent="0" algn="l" defTabSz="966788"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effectLst/>
              <a:latin typeface="Californian FB" pitchFamily="18" charset="0"/>
              <a:cs typeface="Arial" charset="0"/>
            </a:rPr>
            <a:t>Tribal Jurisdiction</a:t>
          </a:r>
        </a:p>
      </dgm:t>
    </dgm:pt>
    <dgm:pt modelId="{D7C56C76-8E4B-4B51-8DDA-EC3716DA6269}" type="parTrans" cxnId="{B852411D-F0A5-41D5-A088-6AC02871CD7B}">
      <dgm:prSet/>
      <dgm:spPr/>
      <dgm:t>
        <a:bodyPr/>
        <a:lstStyle/>
        <a:p>
          <a:endParaRPr lang="en-US"/>
        </a:p>
      </dgm:t>
    </dgm:pt>
    <dgm:pt modelId="{E1710952-B754-48C1-A7BF-E84A979D5D26}" type="sibTrans" cxnId="{B852411D-F0A5-41D5-A088-6AC02871CD7B}">
      <dgm:prSet/>
      <dgm:spPr/>
      <dgm:t>
        <a:bodyPr/>
        <a:lstStyle/>
        <a:p>
          <a:endParaRPr lang="en-US"/>
        </a:p>
      </dgm:t>
    </dgm:pt>
    <dgm:pt modelId="{BA78DC18-A70D-4C71-B5B8-8505F2C9DFB7}">
      <dgm:prSet/>
      <dgm:spPr/>
      <dgm:t>
        <a:bodyPr/>
        <a:lstStyle/>
        <a:p>
          <a:pPr marL="0" marR="0" lvl="0" indent="0" algn="l" defTabSz="966788"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effectLst/>
              <a:latin typeface="Californian FB" pitchFamily="18" charset="0"/>
              <a:cs typeface="Arial" charset="0"/>
            </a:rPr>
            <a:t>State Jurisdiction</a:t>
          </a:r>
        </a:p>
      </dgm:t>
    </dgm:pt>
    <dgm:pt modelId="{77C1FCA4-FBD5-4B3D-BBFD-C2D48D286FB0}" type="parTrans" cxnId="{68BFBB56-9CF5-4AF3-9B35-F587EAE5C833}">
      <dgm:prSet/>
      <dgm:spPr/>
      <dgm:t>
        <a:bodyPr/>
        <a:lstStyle/>
        <a:p>
          <a:endParaRPr lang="en-US"/>
        </a:p>
      </dgm:t>
    </dgm:pt>
    <dgm:pt modelId="{762DE4E5-303B-4CC1-AB70-AFE360A1542F}" type="sibTrans" cxnId="{68BFBB56-9CF5-4AF3-9B35-F587EAE5C833}">
      <dgm:prSet/>
      <dgm:spPr/>
      <dgm:t>
        <a:bodyPr/>
        <a:lstStyle/>
        <a:p>
          <a:endParaRPr lang="en-US"/>
        </a:p>
      </dgm:t>
    </dgm:pt>
    <dgm:pt modelId="{BD75DD39-36EC-4323-AB94-3FC9D585B55F}">
      <dgm:prSet/>
      <dgm:spPr/>
      <dgm:t>
        <a:bodyPr/>
        <a:lstStyle/>
        <a:p>
          <a:pPr marL="0" marR="0" lvl="0" indent="0" algn="l" defTabSz="966788"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effectLst/>
              <a:latin typeface="Californian FB" pitchFamily="18" charset="0"/>
              <a:cs typeface="Arial" charset="0"/>
            </a:rPr>
            <a:t>Federal Jurisdiction</a:t>
          </a:r>
        </a:p>
      </dgm:t>
    </dgm:pt>
    <dgm:pt modelId="{BB670C1A-4CA5-49EB-A4C0-444FE60D5171}" type="parTrans" cxnId="{6375F31F-84B2-4011-8662-BDAD9EE8406B}">
      <dgm:prSet/>
      <dgm:spPr/>
      <dgm:t>
        <a:bodyPr/>
        <a:lstStyle/>
        <a:p>
          <a:endParaRPr lang="en-US"/>
        </a:p>
      </dgm:t>
    </dgm:pt>
    <dgm:pt modelId="{3CD3C784-0245-4320-AF47-0542264DA20E}" type="sibTrans" cxnId="{6375F31F-84B2-4011-8662-BDAD9EE8406B}">
      <dgm:prSet/>
      <dgm:spPr/>
      <dgm:t>
        <a:bodyPr/>
        <a:lstStyle/>
        <a:p>
          <a:endParaRPr lang="en-US"/>
        </a:p>
      </dgm:t>
    </dgm:pt>
    <dgm:pt modelId="{A6C0B275-3B31-4FF2-8BF6-FB42AEFA24A6}" type="pres">
      <dgm:prSet presAssocID="{D21446CB-F1A4-4B29-A6A0-6A2A0157A29B}" presName="composite" presStyleCnt="0">
        <dgm:presLayoutVars>
          <dgm:chMax val="5"/>
          <dgm:dir/>
          <dgm:resizeHandles val="exact"/>
        </dgm:presLayoutVars>
      </dgm:prSet>
      <dgm:spPr/>
    </dgm:pt>
    <dgm:pt modelId="{BC874BF7-34F7-4644-AA9E-438A21F2002F}" type="pres">
      <dgm:prSet presAssocID="{4DF96FCB-AE33-4E42-80E0-0F44B0F89CA0}" presName="circle1" presStyleLbl="lnNode1" presStyleIdx="0" presStyleCnt="3" custScaleX="116055" custScaleY="113053" custLinFactNeighborX="88566" custLinFactNeighborY="-13803"/>
      <dgm:spPr/>
    </dgm:pt>
    <dgm:pt modelId="{DBECDAB8-6D36-49B4-B791-17ADBE96D816}" type="pres">
      <dgm:prSet presAssocID="{4DF96FCB-AE33-4E42-80E0-0F44B0F89CA0}" presName="text1" presStyleLbl="revTx" presStyleIdx="0" presStyleCnt="3">
        <dgm:presLayoutVars>
          <dgm:bulletEnabled val="1"/>
        </dgm:presLayoutVars>
      </dgm:prSet>
      <dgm:spPr/>
      <dgm:t>
        <a:bodyPr/>
        <a:lstStyle/>
        <a:p>
          <a:endParaRPr lang="en-US"/>
        </a:p>
      </dgm:t>
    </dgm:pt>
    <dgm:pt modelId="{BCAF18A6-4733-422E-AD71-2E0203C8ABA5}" type="pres">
      <dgm:prSet presAssocID="{4DF96FCB-AE33-4E42-80E0-0F44B0F89CA0}" presName="line1" presStyleLbl="callout" presStyleIdx="0" presStyleCnt="6" custFlipVert="1" custSzY="153229" custScaleX="168116" custLinFactNeighborX="-4728" custLinFactNeighborY="-72011"/>
      <dgm:spPr/>
    </dgm:pt>
    <dgm:pt modelId="{21994BF9-2A25-424D-B891-E839B678B5AB}" type="pres">
      <dgm:prSet presAssocID="{4DF96FCB-AE33-4E42-80E0-0F44B0F89CA0}" presName="d1" presStyleLbl="callout" presStyleIdx="1" presStyleCnt="6" custScaleX="68556" custScaleY="101324" custLinFactNeighborX="8872" custLinFactNeighborY="2923"/>
      <dgm:spPr/>
    </dgm:pt>
    <dgm:pt modelId="{83BE7E5F-7346-4951-9329-1AADAB0A5E50}" type="pres">
      <dgm:prSet presAssocID="{BA78DC18-A70D-4C71-B5B8-8505F2C9DFB7}" presName="circle2" presStyleLbl="lnNode1" presStyleIdx="1" presStyleCnt="3" custScaleX="76045" custScaleY="78630" custLinFactNeighborX="28171" custLinFactNeighborY="758"/>
      <dgm:spPr/>
    </dgm:pt>
    <dgm:pt modelId="{E6F170D7-713E-4547-B810-48C9F85184A6}" type="pres">
      <dgm:prSet presAssocID="{BA78DC18-A70D-4C71-B5B8-8505F2C9DFB7}" presName="text2" presStyleLbl="revTx" presStyleIdx="1" presStyleCnt="3">
        <dgm:presLayoutVars>
          <dgm:bulletEnabled val="1"/>
        </dgm:presLayoutVars>
      </dgm:prSet>
      <dgm:spPr/>
      <dgm:t>
        <a:bodyPr/>
        <a:lstStyle/>
        <a:p>
          <a:endParaRPr lang="en-US"/>
        </a:p>
      </dgm:t>
    </dgm:pt>
    <dgm:pt modelId="{46FC69A5-463C-483C-B2B8-F6E9E95FA81A}" type="pres">
      <dgm:prSet presAssocID="{BA78DC18-A70D-4C71-B5B8-8505F2C9DFB7}" presName="line2" presStyleLbl="callout" presStyleIdx="2" presStyleCnt="6" custFlipVert="1" custSzY="152400" custScaleX="130459" custLinFactY="-116525" custLinFactNeighborX="-19581" custLinFactNeighborY="-200000"/>
      <dgm:spPr/>
    </dgm:pt>
    <dgm:pt modelId="{9ED1EE4A-0579-4A53-BDE7-91F9855D1BCF}" type="pres">
      <dgm:prSet presAssocID="{BA78DC18-A70D-4C71-B5B8-8505F2C9DFB7}" presName="d2" presStyleLbl="callout" presStyleIdx="3" presStyleCnt="6" custScaleX="39672" custScaleY="62386" custLinFactNeighborX="21570" custLinFactNeighborY="-22689"/>
      <dgm:spPr/>
    </dgm:pt>
    <dgm:pt modelId="{F7EFAAE6-6293-4619-B946-A9160EB9EC98}" type="pres">
      <dgm:prSet presAssocID="{BD75DD39-36EC-4323-AB94-3FC9D585B55F}" presName="circle3" presStyleLbl="lnNode1" presStyleIdx="2" presStyleCnt="3" custScaleX="78070" custScaleY="78195" custLinFactNeighborX="18736" custLinFactNeighborY="455"/>
      <dgm:spPr/>
    </dgm:pt>
    <dgm:pt modelId="{D2B231F5-EC04-4321-B651-A02399E0C5DC}" type="pres">
      <dgm:prSet presAssocID="{BD75DD39-36EC-4323-AB94-3FC9D585B55F}" presName="text3" presStyleLbl="revTx" presStyleIdx="2" presStyleCnt="3">
        <dgm:presLayoutVars>
          <dgm:bulletEnabled val="1"/>
        </dgm:presLayoutVars>
      </dgm:prSet>
      <dgm:spPr/>
      <dgm:t>
        <a:bodyPr/>
        <a:lstStyle/>
        <a:p>
          <a:endParaRPr lang="en-US"/>
        </a:p>
      </dgm:t>
    </dgm:pt>
    <dgm:pt modelId="{CC10B779-B33D-4F77-AFCF-B903D42DBF36}" type="pres">
      <dgm:prSet presAssocID="{BD75DD39-36EC-4323-AB94-3FC9D585B55F}" presName="line3" presStyleLbl="callout" presStyleIdx="4" presStyleCnt="6" custLinFactY="-121761" custLinFactNeighborX="-19581" custLinFactNeighborY="-200000"/>
      <dgm:spPr/>
    </dgm:pt>
    <dgm:pt modelId="{F5C232BD-7C07-4FEE-9254-B062B7702F39}" type="pres">
      <dgm:prSet presAssocID="{BD75DD39-36EC-4323-AB94-3FC9D585B55F}" presName="d3" presStyleLbl="callout" presStyleIdx="5" presStyleCnt="6" custScaleX="31706" custScaleY="55438" custLinFactNeighborX="28298" custLinFactNeighborY="-32558"/>
      <dgm:spPr/>
    </dgm:pt>
  </dgm:ptLst>
  <dgm:cxnLst>
    <dgm:cxn modelId="{AA8121D0-692A-446C-AF1B-B4AF846416E3}" type="presOf" srcId="{BD75DD39-36EC-4323-AB94-3FC9D585B55F}" destId="{D2B231F5-EC04-4321-B651-A02399E0C5DC}" srcOrd="0" destOrd="0" presId="urn:microsoft.com/office/officeart/2005/8/layout/target1"/>
    <dgm:cxn modelId="{68BFBB56-9CF5-4AF3-9B35-F587EAE5C833}" srcId="{D21446CB-F1A4-4B29-A6A0-6A2A0157A29B}" destId="{BA78DC18-A70D-4C71-B5B8-8505F2C9DFB7}" srcOrd="1" destOrd="0" parTransId="{77C1FCA4-FBD5-4B3D-BBFD-C2D48D286FB0}" sibTransId="{762DE4E5-303B-4CC1-AB70-AFE360A1542F}"/>
    <dgm:cxn modelId="{6375F31F-84B2-4011-8662-BDAD9EE8406B}" srcId="{D21446CB-F1A4-4B29-A6A0-6A2A0157A29B}" destId="{BD75DD39-36EC-4323-AB94-3FC9D585B55F}" srcOrd="2" destOrd="0" parTransId="{BB670C1A-4CA5-49EB-A4C0-444FE60D5171}" sibTransId="{3CD3C784-0245-4320-AF47-0542264DA20E}"/>
    <dgm:cxn modelId="{B8DA98D9-6435-4049-B800-2262E2D4C0B9}" type="presOf" srcId="{D21446CB-F1A4-4B29-A6A0-6A2A0157A29B}" destId="{A6C0B275-3B31-4FF2-8BF6-FB42AEFA24A6}" srcOrd="0" destOrd="0" presId="urn:microsoft.com/office/officeart/2005/8/layout/target1"/>
    <dgm:cxn modelId="{3D4CFD8E-A8FE-4579-B328-F119E9390C9C}" type="presOf" srcId="{BA78DC18-A70D-4C71-B5B8-8505F2C9DFB7}" destId="{E6F170D7-713E-4547-B810-48C9F85184A6}" srcOrd="0" destOrd="0" presId="urn:microsoft.com/office/officeart/2005/8/layout/target1"/>
    <dgm:cxn modelId="{336B77D6-BAB9-4098-ADBE-19737A6EC53E}" type="presOf" srcId="{4DF96FCB-AE33-4E42-80E0-0F44B0F89CA0}" destId="{DBECDAB8-6D36-49B4-B791-17ADBE96D816}" srcOrd="0" destOrd="0" presId="urn:microsoft.com/office/officeart/2005/8/layout/target1"/>
    <dgm:cxn modelId="{B852411D-F0A5-41D5-A088-6AC02871CD7B}" srcId="{D21446CB-F1A4-4B29-A6A0-6A2A0157A29B}" destId="{4DF96FCB-AE33-4E42-80E0-0F44B0F89CA0}" srcOrd="0" destOrd="0" parTransId="{D7C56C76-8E4B-4B51-8DDA-EC3716DA6269}" sibTransId="{E1710952-B754-48C1-A7BF-E84A979D5D26}"/>
    <dgm:cxn modelId="{82DABEC0-D54D-4A12-929B-7B75E071B3D5}" type="presParOf" srcId="{A6C0B275-3B31-4FF2-8BF6-FB42AEFA24A6}" destId="{BC874BF7-34F7-4644-AA9E-438A21F2002F}" srcOrd="0" destOrd="0" presId="urn:microsoft.com/office/officeart/2005/8/layout/target1"/>
    <dgm:cxn modelId="{1504218F-61EC-4F6C-B4FA-C7EF905F7FF7}" type="presParOf" srcId="{A6C0B275-3B31-4FF2-8BF6-FB42AEFA24A6}" destId="{DBECDAB8-6D36-49B4-B791-17ADBE96D816}" srcOrd="1" destOrd="0" presId="urn:microsoft.com/office/officeart/2005/8/layout/target1"/>
    <dgm:cxn modelId="{D5BDCE6E-A273-4FB8-8837-30C04F23A445}" type="presParOf" srcId="{A6C0B275-3B31-4FF2-8BF6-FB42AEFA24A6}" destId="{BCAF18A6-4733-422E-AD71-2E0203C8ABA5}" srcOrd="2" destOrd="0" presId="urn:microsoft.com/office/officeart/2005/8/layout/target1"/>
    <dgm:cxn modelId="{224E7BE2-CF59-41AE-9E35-76B28C6B0376}" type="presParOf" srcId="{A6C0B275-3B31-4FF2-8BF6-FB42AEFA24A6}" destId="{21994BF9-2A25-424D-B891-E839B678B5AB}" srcOrd="3" destOrd="0" presId="urn:microsoft.com/office/officeart/2005/8/layout/target1"/>
    <dgm:cxn modelId="{63BC168C-679E-4EDB-BE5D-5D3AD35BF802}" type="presParOf" srcId="{A6C0B275-3B31-4FF2-8BF6-FB42AEFA24A6}" destId="{83BE7E5F-7346-4951-9329-1AADAB0A5E50}" srcOrd="4" destOrd="0" presId="urn:microsoft.com/office/officeart/2005/8/layout/target1"/>
    <dgm:cxn modelId="{B945D53F-EE18-4316-BF88-D4D257D8609C}" type="presParOf" srcId="{A6C0B275-3B31-4FF2-8BF6-FB42AEFA24A6}" destId="{E6F170D7-713E-4547-B810-48C9F85184A6}" srcOrd="5" destOrd="0" presId="urn:microsoft.com/office/officeart/2005/8/layout/target1"/>
    <dgm:cxn modelId="{917FCEA7-5CD3-4F25-BC70-A6E953D7DDD4}" type="presParOf" srcId="{A6C0B275-3B31-4FF2-8BF6-FB42AEFA24A6}" destId="{46FC69A5-463C-483C-B2B8-F6E9E95FA81A}" srcOrd="6" destOrd="0" presId="urn:microsoft.com/office/officeart/2005/8/layout/target1"/>
    <dgm:cxn modelId="{BF9E6B0D-F4D7-4399-938B-3C9C09C8B3E3}" type="presParOf" srcId="{A6C0B275-3B31-4FF2-8BF6-FB42AEFA24A6}" destId="{9ED1EE4A-0579-4A53-BDE7-91F9855D1BCF}" srcOrd="7" destOrd="0" presId="urn:microsoft.com/office/officeart/2005/8/layout/target1"/>
    <dgm:cxn modelId="{6D43DA72-DC02-4FDF-9F63-6C38CD647EBD}" type="presParOf" srcId="{A6C0B275-3B31-4FF2-8BF6-FB42AEFA24A6}" destId="{F7EFAAE6-6293-4619-B946-A9160EB9EC98}" srcOrd="8" destOrd="0" presId="urn:microsoft.com/office/officeart/2005/8/layout/target1"/>
    <dgm:cxn modelId="{3CEE288B-A294-4610-AF29-15C40A6C9036}" type="presParOf" srcId="{A6C0B275-3B31-4FF2-8BF6-FB42AEFA24A6}" destId="{D2B231F5-EC04-4321-B651-A02399E0C5DC}" srcOrd="9" destOrd="0" presId="urn:microsoft.com/office/officeart/2005/8/layout/target1"/>
    <dgm:cxn modelId="{F49D5FDD-51BD-49DA-91D7-1B8ADE2A0F25}" type="presParOf" srcId="{A6C0B275-3B31-4FF2-8BF6-FB42AEFA24A6}" destId="{CC10B779-B33D-4F77-AFCF-B903D42DBF36}" srcOrd="10" destOrd="0" presId="urn:microsoft.com/office/officeart/2005/8/layout/target1"/>
    <dgm:cxn modelId="{97CBA4F2-4572-4570-8EFB-D82DC627226C}" type="presParOf" srcId="{A6C0B275-3B31-4FF2-8BF6-FB42AEFA24A6}" destId="{F5C232BD-7C07-4FEE-9254-B062B7702F39}" srcOrd="11"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D32ACB-225D-471F-BBBA-D8831D23FA17}">
      <dsp:nvSpPr>
        <dsp:cNvPr id="0" name=""/>
        <dsp:cNvSpPr/>
      </dsp:nvSpPr>
      <dsp:spPr>
        <a:xfrm>
          <a:off x="2194559" y="0"/>
          <a:ext cx="2240280" cy="2240280"/>
        </a:xfrm>
        <a:prstGeom prst="ellipse">
          <a:avLst/>
        </a:prstGeom>
        <a:solidFill>
          <a:schemeClr val="dk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smtClean="0"/>
            <a:t>Individual Tribal Land Owner’s Use</a:t>
          </a:r>
          <a:endParaRPr lang="en-US" sz="1700" kern="1200" dirty="0"/>
        </a:p>
      </dsp:txBody>
      <dsp:txXfrm>
        <a:off x="2493264" y="392049"/>
        <a:ext cx="1642872" cy="1008126"/>
      </dsp:txXfrm>
    </dsp:sp>
    <dsp:sp modelId="{388A06DA-9980-43AE-BDE7-EC2FE24FB5C9}">
      <dsp:nvSpPr>
        <dsp:cNvPr id="0" name=""/>
        <dsp:cNvSpPr/>
      </dsp:nvSpPr>
      <dsp:spPr>
        <a:xfrm>
          <a:off x="3002927" y="1247776"/>
          <a:ext cx="2240280" cy="2240280"/>
        </a:xfrm>
        <a:prstGeom prst="ellipse">
          <a:avLst/>
        </a:prstGeom>
        <a:solidFill>
          <a:schemeClr val="dk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smtClean="0"/>
            <a:t>Tribal Trust Land</a:t>
          </a:r>
          <a:endParaRPr lang="en-US" sz="1700" kern="1200" dirty="0"/>
        </a:p>
      </dsp:txBody>
      <dsp:txXfrm>
        <a:off x="3688080" y="1826515"/>
        <a:ext cx="1344168" cy="1232154"/>
      </dsp:txXfrm>
    </dsp:sp>
    <dsp:sp modelId="{5D703671-ECDC-400A-9C90-7D890884B6B7}">
      <dsp:nvSpPr>
        <dsp:cNvPr id="0" name=""/>
        <dsp:cNvSpPr/>
      </dsp:nvSpPr>
      <dsp:spPr>
        <a:xfrm>
          <a:off x="1386192" y="1247776"/>
          <a:ext cx="2240280" cy="2240280"/>
        </a:xfrm>
        <a:prstGeom prst="ellipse">
          <a:avLst/>
        </a:prstGeom>
        <a:solidFill>
          <a:schemeClr val="dk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smtClean="0"/>
            <a:t>Tribal Government Civil and Criminal Jurisdiction</a:t>
          </a:r>
          <a:endParaRPr lang="en-US" sz="1700" kern="1200" dirty="0"/>
        </a:p>
      </dsp:txBody>
      <dsp:txXfrm>
        <a:off x="1597152" y="1826515"/>
        <a:ext cx="1344168" cy="12321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hdr" sz="quarter"/>
          </p:nvPr>
        </p:nvSpPr>
        <p:spPr bwMode="auto">
          <a:xfrm>
            <a:off x="1" y="1"/>
            <a:ext cx="3038319" cy="466933"/>
          </a:xfrm>
          <a:prstGeom prst="rect">
            <a:avLst/>
          </a:prstGeom>
          <a:noFill/>
          <a:ln w="9525">
            <a:noFill/>
            <a:miter lim="800000"/>
            <a:headEnd/>
            <a:tailEnd/>
          </a:ln>
          <a:effectLst/>
        </p:spPr>
        <p:txBody>
          <a:bodyPr vert="horz" wrap="square" lIns="93600" tIns="46800" rIns="93600" bIns="46800" numCol="1" anchor="t" anchorCtr="0" compatLnSpc="1">
            <a:prstTxWarp prst="textNoShape">
              <a:avLst/>
            </a:prstTxWarp>
          </a:bodyPr>
          <a:lstStyle>
            <a:lvl1pPr defTabSz="934493">
              <a:defRPr sz="1100" smtClean="0">
                <a:effectLst/>
                <a:latin typeface="Arial" charset="0"/>
              </a:defRPr>
            </a:lvl1pPr>
          </a:lstStyle>
          <a:p>
            <a:pPr>
              <a:defRPr/>
            </a:pPr>
            <a:endParaRPr lang="en-US" dirty="0"/>
          </a:p>
        </p:txBody>
      </p:sp>
      <p:sp>
        <p:nvSpPr>
          <p:cNvPr id="226307" name="Rectangle 3"/>
          <p:cNvSpPr>
            <a:spLocks noGrp="1" noChangeArrowheads="1"/>
          </p:cNvSpPr>
          <p:nvPr>
            <p:ph type="dt" sz="quarter" idx="1"/>
          </p:nvPr>
        </p:nvSpPr>
        <p:spPr bwMode="auto">
          <a:xfrm>
            <a:off x="3970885" y="1"/>
            <a:ext cx="3038319" cy="466933"/>
          </a:xfrm>
          <a:prstGeom prst="rect">
            <a:avLst/>
          </a:prstGeom>
          <a:noFill/>
          <a:ln w="9525">
            <a:noFill/>
            <a:miter lim="800000"/>
            <a:headEnd/>
            <a:tailEnd/>
          </a:ln>
          <a:effectLst/>
        </p:spPr>
        <p:txBody>
          <a:bodyPr vert="horz" wrap="square" lIns="93600" tIns="46800" rIns="93600" bIns="46800" numCol="1" anchor="t" anchorCtr="0" compatLnSpc="1">
            <a:prstTxWarp prst="textNoShape">
              <a:avLst/>
            </a:prstTxWarp>
          </a:bodyPr>
          <a:lstStyle>
            <a:lvl1pPr algn="r" defTabSz="934493">
              <a:defRPr sz="1100" smtClean="0">
                <a:effectLst/>
                <a:latin typeface="Arial" charset="0"/>
              </a:defRPr>
            </a:lvl1pPr>
          </a:lstStyle>
          <a:p>
            <a:pPr>
              <a:defRPr/>
            </a:pPr>
            <a:endParaRPr lang="en-US" dirty="0"/>
          </a:p>
        </p:txBody>
      </p:sp>
      <p:sp>
        <p:nvSpPr>
          <p:cNvPr id="226308" name="Rectangle 4"/>
          <p:cNvSpPr>
            <a:spLocks noGrp="1" noChangeArrowheads="1"/>
          </p:cNvSpPr>
          <p:nvPr>
            <p:ph type="ftr" sz="quarter" idx="2"/>
          </p:nvPr>
        </p:nvSpPr>
        <p:spPr bwMode="auto">
          <a:xfrm>
            <a:off x="1" y="8903546"/>
            <a:ext cx="3038319" cy="466933"/>
          </a:xfrm>
          <a:prstGeom prst="rect">
            <a:avLst/>
          </a:prstGeom>
          <a:noFill/>
          <a:ln w="9525">
            <a:noFill/>
            <a:miter lim="800000"/>
            <a:headEnd/>
            <a:tailEnd/>
          </a:ln>
          <a:effectLst/>
        </p:spPr>
        <p:txBody>
          <a:bodyPr vert="horz" wrap="square" lIns="93600" tIns="46800" rIns="93600" bIns="46800" numCol="1" anchor="b" anchorCtr="0" compatLnSpc="1">
            <a:prstTxWarp prst="textNoShape">
              <a:avLst/>
            </a:prstTxWarp>
          </a:bodyPr>
          <a:lstStyle>
            <a:lvl1pPr defTabSz="934493">
              <a:defRPr sz="1100" smtClean="0">
                <a:effectLst/>
                <a:latin typeface="Arial" charset="0"/>
              </a:defRPr>
            </a:lvl1pPr>
          </a:lstStyle>
          <a:p>
            <a:pPr>
              <a:defRPr/>
            </a:pPr>
            <a:endParaRPr lang="en-US" dirty="0"/>
          </a:p>
        </p:txBody>
      </p:sp>
      <p:sp>
        <p:nvSpPr>
          <p:cNvPr id="226309" name="Rectangle 5"/>
          <p:cNvSpPr>
            <a:spLocks noGrp="1" noChangeArrowheads="1"/>
          </p:cNvSpPr>
          <p:nvPr>
            <p:ph type="sldNum" sz="quarter" idx="3"/>
          </p:nvPr>
        </p:nvSpPr>
        <p:spPr bwMode="auto">
          <a:xfrm>
            <a:off x="3970885" y="8903546"/>
            <a:ext cx="3038319" cy="466933"/>
          </a:xfrm>
          <a:prstGeom prst="rect">
            <a:avLst/>
          </a:prstGeom>
          <a:noFill/>
          <a:ln w="9525">
            <a:noFill/>
            <a:miter lim="800000"/>
            <a:headEnd/>
            <a:tailEnd/>
          </a:ln>
          <a:effectLst/>
        </p:spPr>
        <p:txBody>
          <a:bodyPr vert="horz" wrap="square" lIns="93600" tIns="46800" rIns="93600" bIns="46800" numCol="1" anchor="b" anchorCtr="0" compatLnSpc="1">
            <a:prstTxWarp prst="textNoShape">
              <a:avLst/>
            </a:prstTxWarp>
          </a:bodyPr>
          <a:lstStyle>
            <a:lvl1pPr algn="r" defTabSz="934493">
              <a:defRPr sz="1100" smtClean="0">
                <a:effectLst/>
                <a:latin typeface="Arial" charset="0"/>
              </a:defRPr>
            </a:lvl1pPr>
          </a:lstStyle>
          <a:p>
            <a:pPr>
              <a:defRPr/>
            </a:pPr>
            <a:fld id="{61527958-66B6-407F-B529-3C69FE32B0D2}" type="slidenum">
              <a:rPr lang="en-US"/>
              <a:pPr>
                <a:defRPr/>
              </a:pPr>
              <a:t>‹#›</a:t>
            </a:fld>
            <a:endParaRPr lang="en-US" dirty="0"/>
          </a:p>
        </p:txBody>
      </p:sp>
    </p:spTree>
    <p:extLst>
      <p:ext uri="{BB962C8B-B14F-4D97-AF65-F5344CB8AC3E}">
        <p14:creationId xmlns:p14="http://schemas.microsoft.com/office/powerpoint/2010/main" val="24601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1" y="1"/>
            <a:ext cx="3038319" cy="466933"/>
          </a:xfrm>
          <a:prstGeom prst="rect">
            <a:avLst/>
          </a:prstGeom>
          <a:noFill/>
          <a:ln w="9525">
            <a:noFill/>
            <a:miter lim="800000"/>
            <a:headEnd/>
            <a:tailEnd/>
          </a:ln>
          <a:effectLst/>
        </p:spPr>
        <p:txBody>
          <a:bodyPr vert="horz" wrap="square" lIns="93600" tIns="46800" rIns="93600" bIns="46800" numCol="1" anchor="t" anchorCtr="0" compatLnSpc="1">
            <a:prstTxWarp prst="textNoShape">
              <a:avLst/>
            </a:prstTxWarp>
          </a:bodyPr>
          <a:lstStyle>
            <a:lvl1pPr defTabSz="934493">
              <a:defRPr sz="1100" smtClean="0">
                <a:effectLst/>
                <a:latin typeface="Arial" charset="0"/>
              </a:defRPr>
            </a:lvl1pPr>
          </a:lstStyle>
          <a:p>
            <a:pPr>
              <a:defRPr/>
            </a:pPr>
            <a:endParaRPr lang="en-US" dirty="0"/>
          </a:p>
        </p:txBody>
      </p:sp>
      <p:sp>
        <p:nvSpPr>
          <p:cNvPr id="132099" name="Rectangle 3"/>
          <p:cNvSpPr>
            <a:spLocks noGrp="1" noChangeArrowheads="1"/>
          </p:cNvSpPr>
          <p:nvPr>
            <p:ph type="dt" idx="1"/>
          </p:nvPr>
        </p:nvSpPr>
        <p:spPr bwMode="auto">
          <a:xfrm>
            <a:off x="3970885" y="1"/>
            <a:ext cx="3038319" cy="466933"/>
          </a:xfrm>
          <a:prstGeom prst="rect">
            <a:avLst/>
          </a:prstGeom>
          <a:noFill/>
          <a:ln w="9525">
            <a:noFill/>
            <a:miter lim="800000"/>
            <a:headEnd/>
            <a:tailEnd/>
          </a:ln>
          <a:effectLst/>
        </p:spPr>
        <p:txBody>
          <a:bodyPr vert="horz" wrap="square" lIns="93600" tIns="46800" rIns="93600" bIns="46800" numCol="1" anchor="t" anchorCtr="0" compatLnSpc="1">
            <a:prstTxWarp prst="textNoShape">
              <a:avLst/>
            </a:prstTxWarp>
          </a:bodyPr>
          <a:lstStyle>
            <a:lvl1pPr algn="r" defTabSz="934493">
              <a:defRPr sz="1100" smtClean="0">
                <a:effectLst/>
                <a:latin typeface="Arial" charset="0"/>
              </a:defRPr>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200150" y="703263"/>
            <a:ext cx="4610100" cy="3514725"/>
          </a:xfrm>
          <a:prstGeom prst="rect">
            <a:avLst/>
          </a:prstGeom>
          <a:noFill/>
          <a:ln w="9525">
            <a:solidFill>
              <a:srgbClr val="000000"/>
            </a:solidFill>
            <a:miter lim="800000"/>
            <a:headEnd/>
            <a:tailEnd/>
          </a:ln>
        </p:spPr>
      </p:sp>
      <p:sp>
        <p:nvSpPr>
          <p:cNvPr id="132101" name="Rectangle 5"/>
          <p:cNvSpPr>
            <a:spLocks noGrp="1" noChangeArrowheads="1"/>
          </p:cNvSpPr>
          <p:nvPr>
            <p:ph type="body" sz="quarter" idx="3"/>
          </p:nvPr>
        </p:nvSpPr>
        <p:spPr bwMode="auto">
          <a:xfrm>
            <a:off x="701520" y="4452835"/>
            <a:ext cx="5607362" cy="4215123"/>
          </a:xfrm>
          <a:prstGeom prst="rect">
            <a:avLst/>
          </a:prstGeom>
          <a:noFill/>
          <a:ln w="9525">
            <a:noFill/>
            <a:miter lim="800000"/>
            <a:headEnd/>
            <a:tailEnd/>
          </a:ln>
          <a:effectLst/>
        </p:spPr>
        <p:txBody>
          <a:bodyPr vert="horz" wrap="square" lIns="93600" tIns="46800" rIns="93600" bIns="4680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2102" name="Rectangle 6"/>
          <p:cNvSpPr>
            <a:spLocks noGrp="1" noChangeArrowheads="1"/>
          </p:cNvSpPr>
          <p:nvPr>
            <p:ph type="ftr" sz="quarter" idx="4"/>
          </p:nvPr>
        </p:nvSpPr>
        <p:spPr bwMode="auto">
          <a:xfrm>
            <a:off x="1" y="8903546"/>
            <a:ext cx="3038319" cy="466933"/>
          </a:xfrm>
          <a:prstGeom prst="rect">
            <a:avLst/>
          </a:prstGeom>
          <a:noFill/>
          <a:ln w="9525">
            <a:noFill/>
            <a:miter lim="800000"/>
            <a:headEnd/>
            <a:tailEnd/>
          </a:ln>
          <a:effectLst/>
        </p:spPr>
        <p:txBody>
          <a:bodyPr vert="horz" wrap="square" lIns="93600" tIns="46800" rIns="93600" bIns="46800" numCol="1" anchor="b" anchorCtr="0" compatLnSpc="1">
            <a:prstTxWarp prst="textNoShape">
              <a:avLst/>
            </a:prstTxWarp>
          </a:bodyPr>
          <a:lstStyle>
            <a:lvl1pPr defTabSz="934493">
              <a:defRPr sz="1100" smtClean="0">
                <a:effectLst/>
                <a:latin typeface="Arial" charset="0"/>
              </a:defRPr>
            </a:lvl1pPr>
          </a:lstStyle>
          <a:p>
            <a:pPr>
              <a:defRPr/>
            </a:pPr>
            <a:endParaRPr lang="en-US" dirty="0"/>
          </a:p>
        </p:txBody>
      </p:sp>
      <p:sp>
        <p:nvSpPr>
          <p:cNvPr id="132103" name="Rectangle 7"/>
          <p:cNvSpPr>
            <a:spLocks noGrp="1" noChangeArrowheads="1"/>
          </p:cNvSpPr>
          <p:nvPr>
            <p:ph type="sldNum" sz="quarter" idx="5"/>
          </p:nvPr>
        </p:nvSpPr>
        <p:spPr bwMode="auto">
          <a:xfrm>
            <a:off x="3970885" y="8903546"/>
            <a:ext cx="3038319" cy="466933"/>
          </a:xfrm>
          <a:prstGeom prst="rect">
            <a:avLst/>
          </a:prstGeom>
          <a:noFill/>
          <a:ln w="9525">
            <a:noFill/>
            <a:miter lim="800000"/>
            <a:headEnd/>
            <a:tailEnd/>
          </a:ln>
          <a:effectLst/>
        </p:spPr>
        <p:txBody>
          <a:bodyPr vert="horz" wrap="square" lIns="93600" tIns="46800" rIns="93600" bIns="46800" numCol="1" anchor="b" anchorCtr="0" compatLnSpc="1">
            <a:prstTxWarp prst="textNoShape">
              <a:avLst/>
            </a:prstTxWarp>
          </a:bodyPr>
          <a:lstStyle>
            <a:lvl1pPr algn="r" defTabSz="934493">
              <a:defRPr sz="1100" smtClean="0">
                <a:effectLst/>
                <a:latin typeface="Arial" charset="0"/>
              </a:defRPr>
            </a:lvl1pPr>
          </a:lstStyle>
          <a:p>
            <a:pPr>
              <a:defRPr/>
            </a:pPr>
            <a:fld id="{E294355C-0C6B-40AC-9C49-38824DB6C7AA}" type="slidenum">
              <a:rPr lang="en-US"/>
              <a:pPr>
                <a:defRPr/>
              </a:pPr>
              <a:t>‹#›</a:t>
            </a:fld>
            <a:endParaRPr lang="en-US" dirty="0"/>
          </a:p>
        </p:txBody>
      </p:sp>
    </p:spTree>
    <p:extLst>
      <p:ext uri="{BB962C8B-B14F-4D97-AF65-F5344CB8AC3E}">
        <p14:creationId xmlns:p14="http://schemas.microsoft.com/office/powerpoint/2010/main" val="1011285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9AA64FB-7D40-4230-941F-1EA3928C9029}" type="slidenum">
              <a:rPr lang="en-US"/>
              <a:pPr/>
              <a:t>1</a:t>
            </a:fld>
            <a:endParaRPr lang="en-US"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E797C1D-3E67-44F4-A9F2-7BCCF9B3B0B5}" type="slidenum">
              <a:rPr lang="en-US"/>
              <a:pPr/>
              <a:t>10</a:t>
            </a:fld>
            <a:endParaRPr lang="en-US"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37ADCF67-944A-4B82-925B-B38319E03CB9}" type="slidenum">
              <a:rPr lang="en-US"/>
              <a:pPr/>
              <a:t>11</a:t>
            </a:fld>
            <a:endParaRPr lang="en-US"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7F0BF44-8C12-43D9-8004-BA30E3C7E43E}" type="slidenum">
              <a:rPr lang="en-US"/>
              <a:pPr/>
              <a:t>12</a:t>
            </a:fld>
            <a:endParaRPr lang="en-US"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C8ABDCB-999C-4167-ACD9-827A2412ED6A}" type="slidenum">
              <a:rPr lang="en-US"/>
              <a:pPr/>
              <a:t>13</a:t>
            </a:fld>
            <a:endParaRPr 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3277BA9-2474-4B9B-98DC-789749DE0830}" type="slidenum">
              <a:rPr lang="en-US"/>
              <a:pPr/>
              <a:t>14</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31E482E-D081-49CC-9EA4-65904C2C3DAD}" type="slidenum">
              <a:rPr lang="en-US"/>
              <a:pPr/>
              <a:t>15</a:t>
            </a:fld>
            <a:endParaRPr 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363927E-272A-4AAA-BC9C-0EC7FEB6CD67}" type="slidenum">
              <a:rPr lang="en-US"/>
              <a:pPr/>
              <a:t>16</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0343702-6951-499E-A8ED-F4DCA7336EBB}" type="slidenum">
              <a:rPr lang="en-US"/>
              <a:pPr/>
              <a:t>17</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DE7FD43-3418-4760-8428-16046AC2D221}" type="slidenum">
              <a:rPr lang="en-US"/>
              <a:pPr/>
              <a:t>18</a:t>
            </a:fld>
            <a:endParaRPr lang="en-US"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C90A25E2-8F89-4DEC-BFDE-EB8C1113CA4E}" type="slidenum">
              <a:rPr lang="en-US"/>
              <a:pPr/>
              <a:t>19</a:t>
            </a:fld>
            <a:endParaRPr lang="en-US"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94355C-0C6B-40AC-9C49-38824DB6C7AA}" type="slidenum">
              <a:rPr lang="en-US" smtClean="0"/>
              <a:pPr>
                <a:defRPr/>
              </a:pPr>
              <a:t>2</a:t>
            </a:fld>
            <a:endParaRPr lang="en-US" dirty="0"/>
          </a:p>
        </p:txBody>
      </p:sp>
    </p:spTree>
    <p:extLst>
      <p:ext uri="{BB962C8B-B14F-4D97-AF65-F5344CB8AC3E}">
        <p14:creationId xmlns:p14="http://schemas.microsoft.com/office/powerpoint/2010/main" val="1655080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8DBBC48-2A37-4D57-87BB-909A62CF19A9}" type="slidenum">
              <a:rPr lang="en-US"/>
              <a:pPr/>
              <a:t>20</a:t>
            </a:fld>
            <a:endParaRPr 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94355C-0C6B-40AC-9C49-38824DB6C7AA}" type="slidenum">
              <a:rPr lang="en-US" smtClean="0"/>
              <a:pPr>
                <a:defRPr/>
              </a:pPr>
              <a:t>21</a:t>
            </a:fld>
            <a:endParaRPr lang="en-US" dirty="0"/>
          </a:p>
        </p:txBody>
      </p:sp>
    </p:spTree>
    <p:extLst>
      <p:ext uri="{BB962C8B-B14F-4D97-AF65-F5344CB8AC3E}">
        <p14:creationId xmlns:p14="http://schemas.microsoft.com/office/powerpoint/2010/main" val="4664813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94355C-0C6B-40AC-9C49-38824DB6C7AA}" type="slidenum">
              <a:rPr lang="en-US" smtClean="0"/>
              <a:pPr>
                <a:defRPr/>
              </a:pPr>
              <a:t>22</a:t>
            </a:fld>
            <a:endParaRPr lang="en-US" dirty="0"/>
          </a:p>
        </p:txBody>
      </p:sp>
    </p:spTree>
    <p:extLst>
      <p:ext uri="{BB962C8B-B14F-4D97-AF65-F5344CB8AC3E}">
        <p14:creationId xmlns:p14="http://schemas.microsoft.com/office/powerpoint/2010/main" val="16552101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94355C-0C6B-40AC-9C49-38824DB6C7AA}" type="slidenum">
              <a:rPr lang="en-US" smtClean="0"/>
              <a:pPr>
                <a:defRPr/>
              </a:pPr>
              <a:t>23</a:t>
            </a:fld>
            <a:endParaRPr lang="en-US" dirty="0"/>
          </a:p>
        </p:txBody>
      </p:sp>
    </p:spTree>
    <p:extLst>
      <p:ext uri="{BB962C8B-B14F-4D97-AF65-F5344CB8AC3E}">
        <p14:creationId xmlns:p14="http://schemas.microsoft.com/office/powerpoint/2010/main" val="18307830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94355C-0C6B-40AC-9C49-38824DB6C7AA}" type="slidenum">
              <a:rPr lang="en-US" smtClean="0"/>
              <a:pPr>
                <a:defRPr/>
              </a:pPr>
              <a:t>24</a:t>
            </a:fld>
            <a:endParaRPr lang="en-US" dirty="0"/>
          </a:p>
        </p:txBody>
      </p:sp>
    </p:spTree>
    <p:extLst>
      <p:ext uri="{BB962C8B-B14F-4D97-AF65-F5344CB8AC3E}">
        <p14:creationId xmlns:p14="http://schemas.microsoft.com/office/powerpoint/2010/main" val="18783199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94355C-0C6B-40AC-9C49-38824DB6C7AA}" type="slidenum">
              <a:rPr lang="en-US" smtClean="0"/>
              <a:pPr>
                <a:defRPr/>
              </a:pPr>
              <a:t>25</a:t>
            </a:fld>
            <a:endParaRPr lang="en-US" dirty="0"/>
          </a:p>
        </p:txBody>
      </p:sp>
    </p:spTree>
    <p:extLst>
      <p:ext uri="{BB962C8B-B14F-4D97-AF65-F5344CB8AC3E}">
        <p14:creationId xmlns:p14="http://schemas.microsoft.com/office/powerpoint/2010/main" val="37359594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94355C-0C6B-40AC-9C49-38824DB6C7AA}" type="slidenum">
              <a:rPr lang="en-US" smtClean="0"/>
              <a:pPr>
                <a:defRPr/>
              </a:pPr>
              <a:t>26</a:t>
            </a:fld>
            <a:endParaRPr lang="en-US" dirty="0"/>
          </a:p>
        </p:txBody>
      </p:sp>
    </p:spTree>
    <p:extLst>
      <p:ext uri="{BB962C8B-B14F-4D97-AF65-F5344CB8AC3E}">
        <p14:creationId xmlns:p14="http://schemas.microsoft.com/office/powerpoint/2010/main" val="29589893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94355C-0C6B-40AC-9C49-38824DB6C7AA}" type="slidenum">
              <a:rPr lang="en-US" smtClean="0"/>
              <a:pPr>
                <a:defRPr/>
              </a:pPr>
              <a:t>27</a:t>
            </a:fld>
            <a:endParaRPr lang="en-US" dirty="0"/>
          </a:p>
        </p:txBody>
      </p:sp>
    </p:spTree>
    <p:extLst>
      <p:ext uri="{BB962C8B-B14F-4D97-AF65-F5344CB8AC3E}">
        <p14:creationId xmlns:p14="http://schemas.microsoft.com/office/powerpoint/2010/main" val="3999219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94355C-0C6B-40AC-9C49-38824DB6C7AA}" type="slidenum">
              <a:rPr lang="en-US" smtClean="0"/>
              <a:pPr>
                <a:defRPr/>
              </a:pPr>
              <a:t>28</a:t>
            </a:fld>
            <a:endParaRPr lang="en-US" dirty="0"/>
          </a:p>
        </p:txBody>
      </p:sp>
    </p:spTree>
    <p:extLst>
      <p:ext uri="{BB962C8B-B14F-4D97-AF65-F5344CB8AC3E}">
        <p14:creationId xmlns:p14="http://schemas.microsoft.com/office/powerpoint/2010/main" val="23709591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94355C-0C6B-40AC-9C49-38824DB6C7AA}" type="slidenum">
              <a:rPr lang="en-US" smtClean="0"/>
              <a:pPr>
                <a:defRPr/>
              </a:pPr>
              <a:t>29</a:t>
            </a:fld>
            <a:endParaRPr lang="en-US" dirty="0"/>
          </a:p>
        </p:txBody>
      </p:sp>
    </p:spTree>
    <p:extLst>
      <p:ext uri="{BB962C8B-B14F-4D97-AF65-F5344CB8AC3E}">
        <p14:creationId xmlns:p14="http://schemas.microsoft.com/office/powerpoint/2010/main" val="1274000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FAA5E7E-B393-4E85-B82C-86AA244278C4}" type="slidenum">
              <a:rPr lang="en-US"/>
              <a:pPr/>
              <a:t>3</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94355C-0C6B-40AC-9C49-38824DB6C7AA}" type="slidenum">
              <a:rPr lang="en-US" smtClean="0"/>
              <a:pPr>
                <a:defRPr/>
              </a:pPr>
              <a:t>30</a:t>
            </a:fld>
            <a:endParaRPr lang="en-US" dirty="0"/>
          </a:p>
        </p:txBody>
      </p:sp>
    </p:spTree>
    <p:extLst>
      <p:ext uri="{BB962C8B-B14F-4D97-AF65-F5344CB8AC3E}">
        <p14:creationId xmlns:p14="http://schemas.microsoft.com/office/powerpoint/2010/main" val="14110452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94355C-0C6B-40AC-9C49-38824DB6C7AA}" type="slidenum">
              <a:rPr lang="en-US" smtClean="0"/>
              <a:pPr>
                <a:defRPr/>
              </a:pPr>
              <a:t>31</a:t>
            </a:fld>
            <a:endParaRPr lang="en-US" dirty="0"/>
          </a:p>
        </p:txBody>
      </p:sp>
    </p:spTree>
    <p:extLst>
      <p:ext uri="{BB962C8B-B14F-4D97-AF65-F5344CB8AC3E}">
        <p14:creationId xmlns:p14="http://schemas.microsoft.com/office/powerpoint/2010/main" val="39820197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94355C-0C6B-40AC-9C49-38824DB6C7AA}" type="slidenum">
              <a:rPr lang="en-US" smtClean="0"/>
              <a:pPr>
                <a:defRPr/>
              </a:pPr>
              <a:t>32</a:t>
            </a:fld>
            <a:endParaRPr lang="en-US" dirty="0"/>
          </a:p>
        </p:txBody>
      </p:sp>
    </p:spTree>
    <p:extLst>
      <p:ext uri="{BB962C8B-B14F-4D97-AF65-F5344CB8AC3E}">
        <p14:creationId xmlns:p14="http://schemas.microsoft.com/office/powerpoint/2010/main" val="30935070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D50C895-209B-4EC4-AE4E-2E10769B9FCC}" type="slidenum">
              <a:rPr lang="en-US"/>
              <a:pPr/>
              <a:t>33</a:t>
            </a:fld>
            <a:endParaRPr lang="en-US"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38D1BC28-6278-4961-ADF0-14B178888D2E}" type="slidenum">
              <a:rPr lang="en-US"/>
              <a:pPr/>
              <a:t>34</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8FAB2601-5423-4707-96C0-E665F7AF062A}" type="slidenum">
              <a:rPr lang="en-US"/>
              <a:pPr/>
              <a:t>35</a:t>
            </a:fld>
            <a:endParaRPr lang="en-US"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b="1" dirty="0" smtClean="0"/>
              <a:t>Instead court relies on a little known and rarely used definition of Indian country which is applicable for dispensation and possession of intoxicants.</a:t>
            </a:r>
          </a:p>
          <a:p>
            <a:pPr eaLnBrk="1" hangingPunct="1"/>
            <a:r>
              <a:rPr lang="en-US" b="1" dirty="0" smtClean="0"/>
              <a:t>ROWs not included in this definition.</a:t>
            </a:r>
          </a:p>
          <a:p>
            <a:pPr eaLnBrk="1" hangingPunct="1"/>
            <a:r>
              <a:rPr lang="en-US" b="1" dirty="0" smtClean="0">
                <a:solidFill>
                  <a:srgbClr val="990033"/>
                </a:solidFill>
              </a:rPr>
              <a:t>Supreme Court claimed that the state’s right-of-way was equivalent to alienated non-Indian fee land.</a:t>
            </a:r>
          </a:p>
          <a:p>
            <a:pPr eaLnBrk="1" hangingPunct="1"/>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ECB9430D-FEDB-4C0D-A7C0-67CD65BE9D18}" type="slidenum">
              <a:rPr lang="en-US"/>
              <a:pPr/>
              <a:t>36</a:t>
            </a:fld>
            <a:endParaRPr lang="en-US" dirty="0"/>
          </a:p>
        </p:txBody>
      </p:sp>
      <p:sp>
        <p:nvSpPr>
          <p:cNvPr id="53251" name="Rectangle 2"/>
          <p:cNvSpPr>
            <a:spLocks noGrp="1" noRot="1" noChangeAspect="1" noChangeArrowheads="1" noTextEdit="1"/>
          </p:cNvSpPr>
          <p:nvPr>
            <p:ph type="sldImg"/>
          </p:nvPr>
        </p:nvSpPr>
        <p:spPr>
          <a:xfrm>
            <a:off x="1200150" y="701675"/>
            <a:ext cx="4610100" cy="3514725"/>
          </a:xfrm>
          <a:ln/>
        </p:spPr>
      </p:sp>
      <p:sp>
        <p:nvSpPr>
          <p:cNvPr id="53252" name="Rectangle 3"/>
          <p:cNvSpPr>
            <a:spLocks noGrp="1" noChangeArrowheads="1"/>
          </p:cNvSpPr>
          <p:nvPr>
            <p:ph type="body" idx="1"/>
          </p:nvPr>
        </p:nvSpPr>
        <p:spPr>
          <a:xfrm>
            <a:off x="701520" y="4452835"/>
            <a:ext cx="5607362" cy="4217247"/>
          </a:xfrm>
          <a:noFill/>
          <a:ln/>
        </p:spPr>
        <p:txBody>
          <a:bodyPr/>
          <a:lstStyle/>
          <a:p>
            <a:pPr eaLnBrk="1" hangingPunct="1"/>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01B1394A-59E8-4CB2-A05F-B271CAA3EED7}" type="slidenum">
              <a:rPr lang="en-US"/>
              <a:pPr/>
              <a:t>38</a:t>
            </a:fld>
            <a:endParaRPr lang="en-US" dirty="0"/>
          </a:p>
        </p:txBody>
      </p:sp>
      <p:sp>
        <p:nvSpPr>
          <p:cNvPr id="54275" name="Rectangle 2"/>
          <p:cNvSpPr>
            <a:spLocks noGrp="1" noRot="1" noChangeAspect="1" noChangeArrowheads="1" noTextEdit="1"/>
          </p:cNvSpPr>
          <p:nvPr>
            <p:ph type="sldImg"/>
          </p:nvPr>
        </p:nvSpPr>
        <p:spPr>
          <a:xfrm>
            <a:off x="1200150" y="701675"/>
            <a:ext cx="4610100" cy="3514725"/>
          </a:xfrm>
          <a:ln/>
        </p:spPr>
      </p:sp>
      <p:sp>
        <p:nvSpPr>
          <p:cNvPr id="54276" name="Rectangle 3"/>
          <p:cNvSpPr>
            <a:spLocks noGrp="1" noChangeArrowheads="1"/>
          </p:cNvSpPr>
          <p:nvPr>
            <p:ph type="body" idx="1"/>
          </p:nvPr>
        </p:nvSpPr>
        <p:spPr>
          <a:xfrm>
            <a:off x="701520" y="4452835"/>
            <a:ext cx="5607362" cy="4217247"/>
          </a:xfrm>
          <a:noFill/>
          <a:ln/>
        </p:spPr>
        <p:txBody>
          <a:bodyPr/>
          <a:lstStyle/>
          <a:p>
            <a:pPr eaLnBrk="1" hangingPunct="1"/>
            <a:r>
              <a:rPr lang="en-US" dirty="0" smtClean="0"/>
              <a:t>Most people assume that the land within a territorial boundary is under the exclusive jurisdiction of the governing body of the territory.</a:t>
            </a:r>
          </a:p>
          <a:p>
            <a:pPr eaLnBrk="1" hangingPunct="1"/>
            <a:endParaRPr lang="en-US" dirty="0" smtClean="0"/>
          </a:p>
          <a:p>
            <a:pPr eaLnBrk="1" hangingPunct="1"/>
            <a:r>
              <a:rPr lang="en-US" dirty="0" smtClean="0"/>
              <a:t>In Indian Country, due to the Allotment process of the late 1800s and the Termination Plans of the 1950s, land in Indian country come in a variety of legal forms:  land may be held in fee and owned by an Indian, land may be held in fee and owned by a non-Indian, in trust for an individual Indian, in trust for a tribe.  </a:t>
            </a:r>
          </a:p>
          <a:p>
            <a:pPr eaLnBrk="1" hangingPunct="1"/>
            <a:endParaRPr lang="en-US" dirty="0" smtClean="0"/>
          </a:p>
          <a:p>
            <a:pPr eaLnBrk="1" hangingPunct="1"/>
            <a:r>
              <a:rPr lang="en-US" dirty="0" smtClean="0"/>
              <a:t>If a contractor is performing work on a right of way located within tribal lands pursuant to a state contract, challenges are arising concerning (1) whether state anti-discrimination laws allow the state to include and enforce a hiring preference favoring a tribe and/or Indians; and (2) whether the right-of-way is the exclusive jurisdiction of the state.</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4BEA4679-83C2-4D1C-8321-75D6BA7910A5}" type="slidenum">
              <a:rPr lang="en-US"/>
              <a:pPr/>
              <a:t>39</a:t>
            </a:fld>
            <a:endParaRPr lang="en-US" dirty="0"/>
          </a:p>
        </p:txBody>
      </p:sp>
      <p:sp>
        <p:nvSpPr>
          <p:cNvPr id="55299" name="Rectangle 2"/>
          <p:cNvSpPr>
            <a:spLocks noGrp="1" noRot="1" noChangeAspect="1" noChangeArrowheads="1" noTextEdit="1"/>
          </p:cNvSpPr>
          <p:nvPr>
            <p:ph type="sldImg"/>
          </p:nvPr>
        </p:nvSpPr>
        <p:spPr>
          <a:xfrm>
            <a:off x="1200150" y="701675"/>
            <a:ext cx="4610100" cy="3514725"/>
          </a:xfrm>
          <a:ln/>
        </p:spPr>
      </p:sp>
      <p:sp>
        <p:nvSpPr>
          <p:cNvPr id="55300" name="Rectangle 3"/>
          <p:cNvSpPr>
            <a:spLocks noGrp="1" noChangeArrowheads="1"/>
          </p:cNvSpPr>
          <p:nvPr>
            <p:ph type="body" idx="1"/>
          </p:nvPr>
        </p:nvSpPr>
        <p:spPr>
          <a:xfrm>
            <a:off x="701520" y="4452835"/>
            <a:ext cx="5607362" cy="4217247"/>
          </a:xfrm>
          <a:noFill/>
          <a:ln/>
        </p:spPr>
        <p:txBody>
          <a:bodyPr/>
          <a:lstStyle/>
          <a:p>
            <a:pPr eaLnBrk="1" hangingPunct="1"/>
            <a:r>
              <a:rPr lang="en-US" dirty="0" smtClean="0"/>
              <a:t>Land status matters because since the case Montana v. U.S. from which we have the Montana Test, the land ownership helps to determine which jurisdiction applies.</a:t>
            </a:r>
          </a:p>
          <a:p>
            <a:pPr eaLnBrk="1" hangingPunct="1"/>
            <a:endParaRPr lang="en-US" dirty="0" smtClean="0"/>
          </a:p>
          <a:p>
            <a:pPr eaLnBrk="1" hangingPunct="1"/>
            <a:r>
              <a:rPr lang="en-US" dirty="0" smtClean="0"/>
              <a:t>Indian owned fee land would generally fall under state civil regulatory jurisdiction (taxes)</a:t>
            </a:r>
          </a:p>
          <a:p>
            <a:pPr eaLnBrk="1" hangingPunct="1"/>
            <a:r>
              <a:rPr lang="en-US" dirty="0" smtClean="0"/>
              <a:t>Non-Indian owned fee land would generally fall under state civil regulatory jurisdiction (taxes)</a:t>
            </a:r>
          </a:p>
          <a:p>
            <a:pPr eaLnBrk="1" hangingPunct="1"/>
            <a:r>
              <a:rPr lang="en-US" dirty="0" smtClean="0"/>
              <a:t>Individual Indian Trust parcel would be under tribal/federal civil regulatory jurisdiction</a:t>
            </a:r>
          </a:p>
          <a:p>
            <a:pPr eaLnBrk="1" hangingPunct="1"/>
            <a:r>
              <a:rPr lang="en-US" dirty="0" smtClean="0"/>
              <a:t>Tribal Trust land would be under tribal/federal civil regulatory jurisdiction</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94355C-0C6B-40AC-9C49-38824DB6C7AA}" type="slidenum">
              <a:rPr lang="en-US" smtClean="0"/>
              <a:pPr>
                <a:defRPr/>
              </a:pPr>
              <a:t>40</a:t>
            </a:fld>
            <a:endParaRPr lang="en-US" dirty="0"/>
          </a:p>
        </p:txBody>
      </p:sp>
    </p:spTree>
    <p:extLst>
      <p:ext uri="{BB962C8B-B14F-4D97-AF65-F5344CB8AC3E}">
        <p14:creationId xmlns:p14="http://schemas.microsoft.com/office/powerpoint/2010/main" val="1217528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21862100-F6E3-409C-A14A-FFA5476BB3A4}" type="slidenum">
              <a:rPr lang="en-US"/>
              <a:pPr/>
              <a:t>4</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8628D16-53B7-4451-8C34-8ACE0B53584C}" type="slidenum">
              <a:rPr lang="en-US"/>
              <a:pPr/>
              <a:t>41</a:t>
            </a:fld>
            <a:endParaRPr lang="en-US" dirty="0"/>
          </a:p>
        </p:txBody>
      </p:sp>
      <p:sp>
        <p:nvSpPr>
          <p:cNvPr id="56323" name="Rectangle 2"/>
          <p:cNvSpPr>
            <a:spLocks noGrp="1" noRot="1" noChangeAspect="1" noChangeArrowheads="1" noTextEdit="1"/>
          </p:cNvSpPr>
          <p:nvPr>
            <p:ph type="sldImg"/>
          </p:nvPr>
        </p:nvSpPr>
        <p:spPr>
          <a:xfrm>
            <a:off x="1200150" y="701675"/>
            <a:ext cx="4610100" cy="3514725"/>
          </a:xfrm>
          <a:ln/>
        </p:spPr>
      </p:sp>
      <p:sp>
        <p:nvSpPr>
          <p:cNvPr id="56324" name="Rectangle 3"/>
          <p:cNvSpPr>
            <a:spLocks noGrp="1" noChangeArrowheads="1"/>
          </p:cNvSpPr>
          <p:nvPr>
            <p:ph type="body" idx="1"/>
          </p:nvPr>
        </p:nvSpPr>
        <p:spPr>
          <a:xfrm>
            <a:off x="701520" y="4452835"/>
            <a:ext cx="5607362" cy="4217247"/>
          </a:xfrm>
          <a:noFill/>
          <a:ln/>
        </p:spPr>
        <p:txBody>
          <a:bodyPr/>
          <a:lstStyle/>
          <a:p>
            <a:pPr eaLnBrk="1" hangingPunct="1"/>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34EF727-7BC7-4A36-9245-A4923BD2865D}" type="slidenum">
              <a:rPr lang="en-US"/>
              <a:pPr/>
              <a:t>42</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24923466-7BDB-478C-933E-86EC21392D05}" type="slidenum">
              <a:rPr lang="en-US"/>
              <a:pPr/>
              <a:t>43</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6869144-355C-4862-90A3-270C0BC91695}" type="slidenum">
              <a:rPr lang="en-US"/>
              <a:pPr/>
              <a:t>5</a:t>
            </a:fld>
            <a:endParaRPr lang="en-US"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321F8C2-E4F6-493F-96AA-812D54BEEF7F}" type="slidenum">
              <a:rPr lang="en-US"/>
              <a:pPr/>
              <a:t>6</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AB6B483A-70DE-47AA-B124-5396380A1D97}" type="slidenum">
              <a:rPr lang="en-US"/>
              <a:pPr/>
              <a:t>7</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979B0FB8-384E-4A00-825A-98D83615EC82}" type="slidenum">
              <a:rPr lang="en-US"/>
              <a:pPr/>
              <a:t>8</a:t>
            </a:fld>
            <a:endParaRPr 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6869144-355C-4862-90A3-270C0BC91695}" type="slidenum">
              <a:rPr lang="en-US"/>
              <a:pPr/>
              <a:t>9</a:t>
            </a:fld>
            <a:endParaRPr lang="en-US"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60070" y="1463040"/>
            <a:ext cx="8244230" cy="1950720"/>
          </a:xfrm>
          <a:ln>
            <a:noFill/>
          </a:ln>
        </p:spPr>
        <p:txBody>
          <a:bodyPr vert="horz" tIns="0" rIns="19332"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9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60070" y="3443772"/>
            <a:ext cx="8247431" cy="1869440"/>
          </a:xfrm>
        </p:spPr>
        <p:txBody>
          <a:bodyPr lIns="0" rIns="19332"/>
          <a:lstStyle>
            <a:lvl1pPr marL="0" marR="48331" indent="0" algn="r">
              <a:buNone/>
              <a:defRPr>
                <a:solidFill>
                  <a:schemeClr val="tx1"/>
                </a:solidFill>
              </a:defRPr>
            </a:lvl1pPr>
            <a:lvl2pPr marL="483306" indent="0" algn="ctr">
              <a:buNone/>
            </a:lvl2pPr>
            <a:lvl3pPr marL="966612" indent="0" algn="ctr">
              <a:buNone/>
            </a:lvl3pPr>
            <a:lvl4pPr marL="1449918" indent="0" algn="ctr">
              <a:buNone/>
            </a:lvl4pPr>
            <a:lvl5pPr marL="1933224" indent="0" algn="ctr">
              <a:buNone/>
            </a:lvl5pPr>
            <a:lvl6pPr marL="2416531" indent="0" algn="ctr">
              <a:buNone/>
            </a:lvl6pPr>
            <a:lvl7pPr marL="2899837" indent="0" algn="ctr">
              <a:buNone/>
            </a:lvl7pPr>
            <a:lvl8pPr marL="3383143" indent="0" algn="ctr">
              <a:buNone/>
            </a:lvl8pPr>
            <a:lvl9pPr marL="3866449"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dirty="0"/>
          </a:p>
        </p:txBody>
      </p:sp>
      <p:sp>
        <p:nvSpPr>
          <p:cNvPr id="19" name="Footer Placeholder 18"/>
          <p:cNvSpPr>
            <a:spLocks noGrp="1"/>
          </p:cNvSpPr>
          <p:nvPr>
            <p:ph type="ftr" sz="quarter" idx="11"/>
          </p:nvPr>
        </p:nvSpPr>
        <p:spPr/>
        <p:txBody>
          <a:bodyPr/>
          <a:lstStyle/>
          <a:p>
            <a:r>
              <a:rPr lang="en-US" dirty="0" smtClean="0"/>
              <a:t>(c) 2020 NIJC</a:t>
            </a:r>
            <a:endParaRPr lang="en-US" dirty="0"/>
          </a:p>
        </p:txBody>
      </p:sp>
      <p:sp>
        <p:nvSpPr>
          <p:cNvPr id="27" name="Slide Number Placeholder 26"/>
          <p:cNvSpPr>
            <a:spLocks noGrp="1"/>
          </p:cNvSpPr>
          <p:nvPr>
            <p:ph type="sldNum" sz="quarter" idx="12"/>
          </p:nvPr>
        </p:nvSpPr>
        <p:spPr/>
        <p:txBody>
          <a:bodyPr/>
          <a:lstStyle/>
          <a:p>
            <a:fld id="{1EB29981-EBBB-4A09-96DD-DD6064F7212B}"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
        <p:nvSpPr>
          <p:cNvPr id="6" name="Slide Number Placeholder 5"/>
          <p:cNvSpPr>
            <a:spLocks noGrp="1"/>
          </p:cNvSpPr>
          <p:nvPr>
            <p:ph type="sldNum" sz="quarter" idx="12"/>
          </p:nvPr>
        </p:nvSpPr>
        <p:spPr/>
        <p:txBody>
          <a:bodyPr/>
          <a:lstStyle/>
          <a:p>
            <a:fld id="{62374266-2EC1-4F97-9660-F3B7931D3FF6}"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975362"/>
            <a:ext cx="2160270" cy="555921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80060" y="975362"/>
            <a:ext cx="6320790" cy="555921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
        <p:nvSpPr>
          <p:cNvPr id="6" name="Slide Number Placeholder 5"/>
          <p:cNvSpPr>
            <a:spLocks noGrp="1"/>
          </p:cNvSpPr>
          <p:nvPr>
            <p:ph type="sldNum" sz="quarter" idx="12"/>
          </p:nvPr>
        </p:nvSpPr>
        <p:spPr/>
        <p:txBody>
          <a:bodyPr/>
          <a:lstStyle/>
          <a:p>
            <a:fld id="{813050C9-70D6-4DF8-A1D9-8364EBD81D14}"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79425" y="80963"/>
            <a:ext cx="9121775" cy="731837"/>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79425" y="1300163"/>
            <a:ext cx="9121775" cy="5608637"/>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(c) 2020 NIJC</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04BF9F3F-A8F9-4E17-976C-B5DB4DA66252}" type="slidenum">
              <a:rPr lang="en-US"/>
              <a:pPr/>
              <a:t>‹#›</a:t>
            </a:fld>
            <a:endParaRPr lang="en-US" dirty="0"/>
          </a:p>
        </p:txBody>
      </p:sp>
    </p:spTree>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79425" y="80963"/>
            <a:ext cx="912177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79425" y="1300163"/>
            <a:ext cx="4484688" cy="5608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16513" y="1300163"/>
            <a:ext cx="4484687" cy="272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16513" y="4179888"/>
            <a:ext cx="4484687" cy="27289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endParaRPr lang="en-US" dirty="0"/>
          </a:p>
        </p:txBody>
      </p:sp>
      <p:sp>
        <p:nvSpPr>
          <p:cNvPr id="7" name="Rectangle 5"/>
          <p:cNvSpPr>
            <a:spLocks noGrp="1" noChangeArrowheads="1"/>
          </p:cNvSpPr>
          <p:nvPr>
            <p:ph type="ftr" sz="quarter" idx="11"/>
          </p:nvPr>
        </p:nvSpPr>
        <p:spPr>
          <a:ln/>
        </p:spPr>
        <p:txBody>
          <a:bodyPr/>
          <a:lstStyle>
            <a:lvl1pPr>
              <a:defRPr/>
            </a:lvl1pPr>
          </a:lstStyle>
          <a:p>
            <a:r>
              <a:rPr lang="en-US" dirty="0" smtClean="0"/>
              <a:t>(c) 2020 NIJC</a:t>
            </a:r>
            <a:endParaRPr lang="en-US" dirty="0"/>
          </a:p>
        </p:txBody>
      </p:sp>
      <p:sp>
        <p:nvSpPr>
          <p:cNvPr id="8" name="Rectangle 6"/>
          <p:cNvSpPr>
            <a:spLocks noGrp="1" noChangeArrowheads="1"/>
          </p:cNvSpPr>
          <p:nvPr>
            <p:ph type="sldNum" sz="quarter" idx="12"/>
          </p:nvPr>
        </p:nvSpPr>
        <p:spPr>
          <a:ln/>
        </p:spPr>
        <p:txBody>
          <a:bodyPr/>
          <a:lstStyle>
            <a:lvl1pPr>
              <a:defRPr/>
            </a:lvl1pPr>
          </a:lstStyle>
          <a:p>
            <a:fld id="{CA0EB205-364F-4AA5-8AA8-395C1B89D8DC}" type="slidenum">
              <a:rPr lang="en-US"/>
              <a:pPr/>
              <a:t>‹#›</a:t>
            </a:fld>
            <a:endParaRPr lang="en-US" dirty="0"/>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lvl1pPr algn="ctr">
              <a:defRPr sz="1200">
                <a:effectLst/>
              </a:defRPr>
            </a:lvl1pPr>
          </a:lstStyle>
          <a:p>
            <a:r>
              <a:rPr lang="en-US" dirty="0" smtClean="0"/>
              <a:t>(c) 2020 NIJC</a:t>
            </a:r>
            <a:endParaRPr lang="en-US" dirty="0"/>
          </a:p>
        </p:txBody>
      </p:sp>
      <p:sp>
        <p:nvSpPr>
          <p:cNvPr id="9" name="Slide Number Placeholder 8"/>
          <p:cNvSpPr>
            <a:spLocks noGrp="1"/>
          </p:cNvSpPr>
          <p:nvPr>
            <p:ph type="sldNum" sz="quarter" idx="12"/>
          </p:nvPr>
        </p:nvSpPr>
        <p:spPr/>
        <p:txBody>
          <a:bodyPr/>
          <a:lstStyle>
            <a:lvl1pPr>
              <a:defRPr sz="1200">
                <a:effectLst/>
              </a:defRPr>
            </a:lvl1pPr>
          </a:lstStyle>
          <a:p>
            <a:fld id="{AD604E7F-64AF-4685-A135-3DCBABF16A6C}"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6870" y="1404519"/>
            <a:ext cx="8161020" cy="145328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9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56870" y="2884975"/>
            <a:ext cx="8161020" cy="1610359"/>
          </a:xfrm>
        </p:spPr>
        <p:txBody>
          <a:bodyPr lIns="48331" rIns="48331" anchor="t"/>
          <a:lstStyle>
            <a:lvl1pPr marL="0" indent="0">
              <a:buNone/>
              <a:defRPr sz="2300">
                <a:solidFill>
                  <a:schemeClr val="tx1"/>
                </a:solidFill>
              </a:defRPr>
            </a:lvl1pPr>
            <a:lvl2pPr>
              <a:buNone/>
              <a:defRPr sz="1900">
                <a:solidFill>
                  <a:schemeClr val="tx1">
                    <a:tint val="75000"/>
                  </a:schemeClr>
                </a:solidFill>
              </a:defRPr>
            </a:lvl2pPr>
            <a:lvl3pPr>
              <a:buNone/>
              <a:defRPr sz="17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
        <p:nvSpPr>
          <p:cNvPr id="6" name="Slide Number Placeholder 5"/>
          <p:cNvSpPr>
            <a:spLocks noGrp="1"/>
          </p:cNvSpPr>
          <p:nvPr>
            <p:ph type="sldNum" sz="quarter" idx="12"/>
          </p:nvPr>
        </p:nvSpPr>
        <p:spPr/>
        <p:txBody>
          <a:bodyPr/>
          <a:lstStyle/>
          <a:p>
            <a:fld id="{78E7DE11-A3FB-4A79-B53A-F69A425AC3BD}"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0060" y="751027"/>
            <a:ext cx="8641080" cy="12192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80060" y="2048091"/>
            <a:ext cx="4240530" cy="4730496"/>
          </a:xfrm>
        </p:spPr>
        <p:txBody>
          <a:bodyPr/>
          <a:lstStyle>
            <a:lvl1pPr>
              <a:defRPr sz="2700"/>
            </a:lvl1pPr>
            <a:lvl2pPr>
              <a:defRPr sz="2500"/>
            </a:lvl2pPr>
            <a:lvl3pPr>
              <a:defRPr sz="2100"/>
            </a:lvl3pPr>
            <a:lvl4pPr>
              <a:defRPr sz="1900"/>
            </a:lvl4pPr>
            <a:lvl5pPr>
              <a:defRPr sz="1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880610" y="2048091"/>
            <a:ext cx="4240530" cy="4730496"/>
          </a:xfrm>
        </p:spPr>
        <p:txBody>
          <a:bodyPr/>
          <a:lstStyle>
            <a:lvl1pPr>
              <a:defRPr sz="2700"/>
            </a:lvl1pPr>
            <a:lvl2pPr>
              <a:defRPr sz="2500"/>
            </a:lvl2pPr>
            <a:lvl3pPr>
              <a:defRPr sz="2100"/>
            </a:lvl3pPr>
            <a:lvl4pPr>
              <a:defRPr sz="1900"/>
            </a:lvl4pPr>
            <a:lvl5pPr>
              <a:defRPr sz="1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 2020 NIJC</a:t>
            </a:r>
            <a:endParaRPr lang="en-US" dirty="0"/>
          </a:p>
        </p:txBody>
      </p:sp>
      <p:sp>
        <p:nvSpPr>
          <p:cNvPr id="7" name="Slide Number Placeholder 6"/>
          <p:cNvSpPr>
            <a:spLocks noGrp="1"/>
          </p:cNvSpPr>
          <p:nvPr>
            <p:ph type="sldNum" sz="quarter" idx="12"/>
          </p:nvPr>
        </p:nvSpPr>
        <p:spPr/>
        <p:txBody>
          <a:bodyPr/>
          <a:lstStyle/>
          <a:p>
            <a:fld id="{91789910-3BC1-44A9-B658-03DCEE200225}"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751027"/>
            <a:ext cx="8641080" cy="1219200"/>
          </a:xfrm>
        </p:spPr>
        <p:txBody>
          <a:bodyPr tIns="48331"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80060" y="1978931"/>
            <a:ext cx="4242197" cy="703309"/>
          </a:xfrm>
        </p:spPr>
        <p:txBody>
          <a:bodyPr lIns="48331" tIns="0" rIns="48331" bIns="0" anchor="ctr">
            <a:noAutofit/>
          </a:bodyPr>
          <a:lstStyle>
            <a:lvl1pPr marL="0" indent="0">
              <a:buNone/>
              <a:defRPr sz="2500" b="1" cap="none" baseline="0">
                <a:solidFill>
                  <a:schemeClr val="tx2"/>
                </a:solidFill>
                <a:effectLst/>
              </a:defRPr>
            </a:lvl1pPr>
            <a:lvl2pPr>
              <a:buNone/>
              <a:defRPr sz="2100" b="1"/>
            </a:lvl2pPr>
            <a:lvl3pPr>
              <a:buNone/>
              <a:defRPr sz="1900" b="1"/>
            </a:lvl3pPr>
            <a:lvl4pPr>
              <a:buNone/>
              <a:defRPr sz="1700" b="1"/>
            </a:lvl4pPr>
            <a:lvl5pPr>
              <a:buNone/>
              <a:defRPr sz="17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877277" y="1983741"/>
            <a:ext cx="4243864" cy="698499"/>
          </a:xfrm>
        </p:spPr>
        <p:txBody>
          <a:bodyPr lIns="48331" tIns="0" rIns="48331" bIns="0" anchor="ctr"/>
          <a:lstStyle>
            <a:lvl1pPr marL="0" indent="0">
              <a:buNone/>
              <a:defRPr sz="2500" b="1" cap="none" baseline="0">
                <a:solidFill>
                  <a:schemeClr val="tx2"/>
                </a:solidFill>
                <a:effectLst/>
              </a:defRPr>
            </a:lvl1pPr>
            <a:lvl2pPr>
              <a:buNone/>
              <a:defRPr sz="2100" b="1"/>
            </a:lvl2pPr>
            <a:lvl3pPr>
              <a:buNone/>
              <a:defRPr sz="1900" b="1"/>
            </a:lvl3pPr>
            <a:lvl4pPr>
              <a:buNone/>
              <a:defRPr sz="1700" b="1"/>
            </a:lvl4pPr>
            <a:lvl5pPr>
              <a:buNone/>
              <a:defRPr sz="17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80060" y="2682240"/>
            <a:ext cx="4242197" cy="4102101"/>
          </a:xfrm>
        </p:spPr>
        <p:txBody>
          <a:bodyPr tIns="0"/>
          <a:lstStyle>
            <a:lvl1pPr>
              <a:defRPr sz="2300"/>
            </a:lvl1pPr>
            <a:lvl2pPr>
              <a:defRPr sz="2100"/>
            </a:lvl2pPr>
            <a:lvl3pPr>
              <a:defRPr sz="1900"/>
            </a:lvl3pPr>
            <a:lvl4pPr>
              <a:defRPr sz="1700"/>
            </a:lvl4pPr>
            <a:lvl5pPr>
              <a:defRPr sz="1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877277" y="2682240"/>
            <a:ext cx="4243864" cy="4102101"/>
          </a:xfrm>
        </p:spPr>
        <p:txBody>
          <a:bodyPr tIns="0"/>
          <a:lstStyle>
            <a:lvl1pPr>
              <a:defRPr sz="2300"/>
            </a:lvl1pPr>
            <a:lvl2pPr>
              <a:defRPr sz="2100"/>
            </a:lvl2pPr>
            <a:lvl3pPr>
              <a:defRPr sz="1900"/>
            </a:lvl3pPr>
            <a:lvl4pPr>
              <a:defRPr sz="1700"/>
            </a:lvl4pPr>
            <a:lvl5pPr>
              <a:defRPr sz="1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(c) 2020 NIJC</a:t>
            </a:r>
            <a:endParaRPr lang="en-US" dirty="0"/>
          </a:p>
        </p:txBody>
      </p:sp>
      <p:sp>
        <p:nvSpPr>
          <p:cNvPr id="9" name="Slide Number Placeholder 8"/>
          <p:cNvSpPr>
            <a:spLocks noGrp="1"/>
          </p:cNvSpPr>
          <p:nvPr>
            <p:ph type="sldNum" sz="quarter" idx="12"/>
          </p:nvPr>
        </p:nvSpPr>
        <p:spPr/>
        <p:txBody>
          <a:bodyPr/>
          <a:lstStyle/>
          <a:p>
            <a:fld id="{F1BD1393-CBE0-4C28-925C-6A3E1183FC18}"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80060" y="751027"/>
            <a:ext cx="8721090" cy="1219200"/>
          </a:xfrm>
        </p:spPr>
        <p:txBody>
          <a:bodyPr vert="horz" tIns="48331"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3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 2020 NIJC</a:t>
            </a:r>
            <a:endParaRPr lang="en-US" dirty="0"/>
          </a:p>
        </p:txBody>
      </p:sp>
      <p:sp>
        <p:nvSpPr>
          <p:cNvPr id="5" name="Slide Number Placeholder 4"/>
          <p:cNvSpPr>
            <a:spLocks noGrp="1"/>
          </p:cNvSpPr>
          <p:nvPr>
            <p:ph type="sldNum" sz="quarter" idx="12"/>
          </p:nvPr>
        </p:nvSpPr>
        <p:spPr/>
        <p:txBody>
          <a:bodyPr/>
          <a:lstStyle/>
          <a:p>
            <a:fld id="{4DD36757-C2AE-47E0-BB58-6A58E7E9D2DF}"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
        <p:nvSpPr>
          <p:cNvPr id="4" name="Slide Number Placeholder 3"/>
          <p:cNvSpPr>
            <a:spLocks noGrp="1"/>
          </p:cNvSpPr>
          <p:nvPr>
            <p:ph type="sldNum" sz="quarter" idx="12"/>
          </p:nvPr>
        </p:nvSpPr>
        <p:spPr/>
        <p:txBody>
          <a:bodyPr/>
          <a:lstStyle/>
          <a:p>
            <a:fld id="{77E3AA5B-4860-45D4-B9A5-2051A8EFA668}"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90" y="548642"/>
            <a:ext cx="2880360" cy="1239520"/>
          </a:xfrm>
        </p:spPr>
        <p:txBody>
          <a:bodyPr lIns="0" anchor="b">
            <a:noAutofit/>
          </a:bodyPr>
          <a:lstStyle>
            <a:lvl1pPr algn="l" rtl="0">
              <a:spcBef>
                <a:spcPct val="0"/>
              </a:spcBef>
              <a:buNone/>
              <a:defRPr sz="27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20090" y="1788160"/>
            <a:ext cx="2880360" cy="4876800"/>
          </a:xfrm>
        </p:spPr>
        <p:txBody>
          <a:bodyPr lIns="19332" rIns="19332"/>
          <a:lstStyle>
            <a:lvl1pPr marL="0" indent="0" algn="l">
              <a:buNone/>
              <a:defRPr sz="1500"/>
            </a:lvl1pPr>
            <a:lvl2pPr indent="0" algn="l">
              <a:buNone/>
              <a:defRPr sz="1300"/>
            </a:lvl2pPr>
            <a:lvl3pPr indent="0" algn="l">
              <a:buNone/>
              <a:defRPr sz="1100"/>
            </a:lvl3pPr>
            <a:lvl4pPr indent="0" algn="l">
              <a:buNone/>
              <a:defRPr sz="1000"/>
            </a:lvl4pPr>
            <a:lvl5pPr indent="0" algn="l">
              <a:buNone/>
              <a:defRPr sz="10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753802" y="1788160"/>
            <a:ext cx="5367338" cy="4876800"/>
          </a:xfrm>
        </p:spPr>
        <p:txBody>
          <a:bodyPr tIns="0"/>
          <a:lstStyle>
            <a:lvl1pPr>
              <a:defRPr sz="3000"/>
            </a:lvl1pPr>
            <a:lvl2pPr>
              <a:defRPr sz="2700"/>
            </a:lvl2pPr>
            <a:lvl3pPr>
              <a:defRPr sz="2500"/>
            </a:lvl3pPr>
            <a:lvl4pPr>
              <a:defRPr sz="2100"/>
            </a:lvl4pPr>
            <a:lvl5pPr>
              <a:defRPr sz="1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 2020 NIJC</a:t>
            </a:r>
            <a:endParaRPr lang="en-US" dirty="0"/>
          </a:p>
        </p:txBody>
      </p:sp>
      <p:sp>
        <p:nvSpPr>
          <p:cNvPr id="7" name="Slide Number Placeholder 6"/>
          <p:cNvSpPr>
            <a:spLocks noGrp="1"/>
          </p:cNvSpPr>
          <p:nvPr>
            <p:ph type="sldNum" sz="quarter" idx="12"/>
          </p:nvPr>
        </p:nvSpPr>
        <p:spPr/>
        <p:txBody>
          <a:bodyPr/>
          <a:lstStyle/>
          <a:p>
            <a:fld id="{AFA6F145-9A06-4E04-9E3B-E345AD9FE0B0}"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324041" y="1181949"/>
            <a:ext cx="5520690" cy="438912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96661" tIns="48331" rIns="96661" bIns="48331" rtlCol="0" anchor="ctr"/>
          <a:lstStyle/>
          <a:p>
            <a:pPr algn="ctr" eaLnBrk="1" latinLnBrk="0" hangingPunct="1"/>
            <a:endParaRPr kumimoji="0" lang="en-US" dirty="0"/>
          </a:p>
        </p:txBody>
      </p:sp>
      <p:sp>
        <p:nvSpPr>
          <p:cNvPr id="12" name="Right Triangle 11"/>
          <p:cNvSpPr/>
          <p:nvPr/>
        </p:nvSpPr>
        <p:spPr>
          <a:xfrm rot="420000" flipV="1">
            <a:off x="8404341" y="5717087"/>
            <a:ext cx="163220" cy="165811"/>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96661" tIns="48331" rIns="96661" bIns="48331" rtlCol="0" anchor="ctr"/>
          <a:lstStyle/>
          <a:p>
            <a:pPr algn="ctr" eaLnBrk="1" latinLnBrk="0" hangingPunct="1"/>
            <a:endParaRPr kumimoji="0" lang="en-US" dirty="0"/>
          </a:p>
        </p:txBody>
      </p:sp>
      <p:sp>
        <p:nvSpPr>
          <p:cNvPr id="2" name="Title 1"/>
          <p:cNvSpPr>
            <a:spLocks noGrp="1"/>
          </p:cNvSpPr>
          <p:nvPr>
            <p:ph type="title"/>
          </p:nvPr>
        </p:nvSpPr>
        <p:spPr>
          <a:xfrm>
            <a:off x="640080" y="1255463"/>
            <a:ext cx="2323490" cy="1688129"/>
          </a:xfrm>
        </p:spPr>
        <p:txBody>
          <a:bodyPr vert="horz" lIns="48331" tIns="48331" rIns="48331" bIns="48331" anchor="b"/>
          <a:lstStyle>
            <a:lvl1pPr algn="l">
              <a:buNone/>
              <a:defRPr sz="21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40080" y="3017371"/>
            <a:ext cx="2320290" cy="2324608"/>
          </a:xfrm>
        </p:spPr>
        <p:txBody>
          <a:bodyPr lIns="67663" rIns="48331" bIns="48331" anchor="t"/>
          <a:lstStyle>
            <a:lvl1pPr marL="0" indent="0" algn="l">
              <a:spcBef>
                <a:spcPts val="264"/>
              </a:spcBef>
              <a:buFontTx/>
              <a:buNone/>
              <a:defRPr sz="1400"/>
            </a:lvl1pPr>
            <a:lvl2pPr>
              <a:defRPr sz="1300"/>
            </a:lvl2pPr>
            <a:lvl3pPr>
              <a:defRPr sz="1100"/>
            </a:lvl3pPr>
            <a:lvl4pPr>
              <a:defRPr sz="1000"/>
            </a:lvl4pPr>
            <a:lvl5pPr>
              <a:defRPr sz="10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 2020 NIJC</a:t>
            </a:r>
            <a:endParaRPr lang="en-US" dirty="0"/>
          </a:p>
        </p:txBody>
      </p:sp>
      <p:sp>
        <p:nvSpPr>
          <p:cNvPr id="7" name="Slide Number Placeholder 6"/>
          <p:cNvSpPr>
            <a:spLocks noGrp="1"/>
          </p:cNvSpPr>
          <p:nvPr>
            <p:ph type="sldNum" sz="quarter" idx="12"/>
          </p:nvPr>
        </p:nvSpPr>
        <p:spPr>
          <a:xfrm>
            <a:off x="8481060" y="6780107"/>
            <a:ext cx="640080" cy="389467"/>
          </a:xfrm>
        </p:spPr>
        <p:txBody>
          <a:bodyPr/>
          <a:lstStyle/>
          <a:p>
            <a:fld id="{F34FA6D3-4285-4582-82BA-481A1423857F}" type="slidenum">
              <a:rPr lang="en-US" smtClean="0"/>
              <a:pPr/>
              <a:t>‹#›</a:t>
            </a:fld>
            <a:endParaRPr lang="en-US" dirty="0"/>
          </a:p>
        </p:txBody>
      </p:sp>
      <p:sp>
        <p:nvSpPr>
          <p:cNvPr id="3" name="Picture Placeholder 2"/>
          <p:cNvSpPr>
            <a:spLocks noGrp="1"/>
          </p:cNvSpPr>
          <p:nvPr>
            <p:ph type="pic" idx="1"/>
          </p:nvPr>
        </p:nvSpPr>
        <p:spPr>
          <a:xfrm rot="420000">
            <a:off x="3660083" y="1279485"/>
            <a:ext cx="4848606" cy="4194048"/>
          </a:xfrm>
          <a:prstGeom prst="rect">
            <a:avLst/>
          </a:prstGeom>
          <a:solidFill>
            <a:schemeClr val="bg2"/>
          </a:solidFill>
          <a:ln w="3000" cap="rnd">
            <a:solidFill>
              <a:srgbClr val="C0C0C0"/>
            </a:solidFill>
            <a:round/>
          </a:ln>
          <a:effectLst/>
        </p:spPr>
        <p:txBody>
          <a:bodyPr/>
          <a:lstStyle>
            <a:lvl1pPr marL="0" indent="0">
              <a:buNone/>
              <a:defRPr sz="3400"/>
            </a:lvl1pPr>
          </a:lstStyle>
          <a:p>
            <a:r>
              <a:rPr kumimoji="0" lang="en-US" dirty="0" smtClean="0"/>
              <a:t>Click icon to add picture</a:t>
            </a:r>
            <a:endParaRPr kumimoji="0" lang="en-US" dirty="0"/>
          </a:p>
        </p:txBody>
      </p:sp>
      <p:sp>
        <p:nvSpPr>
          <p:cNvPr id="10" name="Freeform 9"/>
          <p:cNvSpPr>
            <a:spLocks/>
          </p:cNvSpPr>
          <p:nvPr/>
        </p:nvSpPr>
        <p:spPr bwMode="auto">
          <a:xfrm flipV="1">
            <a:off x="-10002" y="6204373"/>
            <a:ext cx="9621203" cy="1110827"/>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6661" tIns="48331" rIns="96661" bIns="48331"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600575" y="6634481"/>
            <a:ext cx="5000625" cy="68072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6661" tIns="48331" rIns="96661" bIns="48331"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10002" y="-7620"/>
            <a:ext cx="9621203" cy="1110827"/>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6661" tIns="48331" rIns="96661" bIns="48331"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600575" y="-7620"/>
            <a:ext cx="5000625" cy="68072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6661" tIns="48331" rIns="96661" bIns="48331"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80060" y="751027"/>
            <a:ext cx="8641080" cy="1219200"/>
          </a:xfrm>
          <a:prstGeom prst="rect">
            <a:avLst/>
          </a:prstGeom>
        </p:spPr>
        <p:txBody>
          <a:bodyPr vert="horz" lIns="0" tIns="48331"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80060" y="2064512"/>
            <a:ext cx="8641080" cy="4681728"/>
          </a:xfrm>
          <a:prstGeom prst="rect">
            <a:avLst/>
          </a:prstGeom>
        </p:spPr>
        <p:txBody>
          <a:bodyPr vert="horz" lIns="96661" tIns="48331" rIns="96661" bIns="48331">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80060" y="6780107"/>
            <a:ext cx="2240280" cy="389467"/>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endParaRPr lang="en-US" dirty="0"/>
          </a:p>
        </p:txBody>
      </p:sp>
      <p:sp>
        <p:nvSpPr>
          <p:cNvPr id="22" name="Footer Placeholder 21"/>
          <p:cNvSpPr>
            <a:spLocks noGrp="1"/>
          </p:cNvSpPr>
          <p:nvPr>
            <p:ph type="ftr" sz="quarter" idx="3"/>
          </p:nvPr>
        </p:nvSpPr>
        <p:spPr>
          <a:xfrm>
            <a:off x="2800350" y="6780107"/>
            <a:ext cx="3520440" cy="389467"/>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r>
              <a:rPr lang="en-US" dirty="0" smtClean="0"/>
              <a:t>(c) 2020 NIJC</a:t>
            </a:r>
            <a:endParaRPr lang="en-US" dirty="0"/>
          </a:p>
        </p:txBody>
      </p:sp>
      <p:sp>
        <p:nvSpPr>
          <p:cNvPr id="18" name="Slide Number Placeholder 17"/>
          <p:cNvSpPr>
            <a:spLocks noGrp="1"/>
          </p:cNvSpPr>
          <p:nvPr>
            <p:ph type="sldNum" sz="quarter" idx="4"/>
          </p:nvPr>
        </p:nvSpPr>
        <p:spPr>
          <a:xfrm>
            <a:off x="8321040" y="6780107"/>
            <a:ext cx="800100" cy="389467"/>
          </a:xfrm>
          <a:prstGeom prst="rect">
            <a:avLst/>
          </a:prstGeom>
        </p:spPr>
        <p:txBody>
          <a:bodyPr vert="horz" lIns="0" tIns="0" rIns="0" bIns="0" anchor="b"/>
          <a:lstStyle>
            <a:lvl1pPr algn="r" eaLnBrk="1" latinLnBrk="0" hangingPunct="1">
              <a:defRPr kumimoji="0" sz="1300">
                <a:solidFill>
                  <a:schemeClr val="tx2">
                    <a:shade val="90000"/>
                  </a:schemeClr>
                </a:solidFill>
              </a:defRPr>
            </a:lvl1pPr>
          </a:lstStyle>
          <a:p>
            <a:fld id="{AD604E7F-64AF-4685-A135-3DCBABF16A6C}" type="slidenum">
              <a:rPr lang="en-US" smtClean="0"/>
              <a:pPr/>
              <a:t>‹#›</a:t>
            </a:fld>
            <a:endParaRPr lang="en-US" dirty="0"/>
          </a:p>
        </p:txBody>
      </p:sp>
      <p:grpSp>
        <p:nvGrpSpPr>
          <p:cNvPr id="2" name="Group 1"/>
          <p:cNvGrpSpPr/>
          <p:nvPr/>
        </p:nvGrpSpPr>
        <p:grpSpPr>
          <a:xfrm>
            <a:off x="-19968" y="215902"/>
            <a:ext cx="9639575" cy="692506"/>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ransition>
    <p:fade thruBlk="1"/>
  </p:transition>
  <p:timing>
    <p:tnLst>
      <p:par>
        <p:cTn id="1" dur="indefinite" restart="never" nodeType="tmRoot"/>
      </p:par>
    </p:tnLst>
  </p:timing>
  <p:hf hdr="0" dt="0"/>
  <p:txStyles>
    <p:titleStyle>
      <a:lvl1pPr algn="l" rtl="0" eaLnBrk="1" latinLnBrk="0" hangingPunct="1">
        <a:spcBef>
          <a:spcPct val="0"/>
        </a:spcBef>
        <a:buNone/>
        <a:defRPr kumimoji="0" sz="5300" b="0" kern="1200">
          <a:ln>
            <a:noFill/>
          </a:ln>
          <a:solidFill>
            <a:schemeClr val="tx2"/>
          </a:solidFill>
          <a:effectLst/>
          <a:latin typeface="+mj-lt"/>
          <a:ea typeface="+mj-ea"/>
          <a:cs typeface="+mj-cs"/>
        </a:defRPr>
      </a:lvl1pPr>
    </p:titleStyle>
    <p:bodyStyle>
      <a:lvl1pPr marL="289984" indent="-289984" algn="l" rtl="0" eaLnBrk="1" latinLnBrk="0" hangingPunct="1">
        <a:spcBef>
          <a:spcPct val="20000"/>
        </a:spcBef>
        <a:buClr>
          <a:schemeClr val="accent3"/>
        </a:buClr>
        <a:buSzPct val="95000"/>
        <a:buFont typeface="Wingdings 2"/>
        <a:buChar char=""/>
        <a:defRPr kumimoji="0" sz="2700" kern="1200">
          <a:solidFill>
            <a:schemeClr val="tx1"/>
          </a:solidFill>
          <a:latin typeface="+mn-lt"/>
          <a:ea typeface="+mn-ea"/>
          <a:cs typeface="+mn-cs"/>
        </a:defRPr>
      </a:lvl1pPr>
      <a:lvl2pPr marL="676629" indent="-260985" algn="l" rtl="0" eaLnBrk="1" latinLnBrk="0" hangingPunct="1">
        <a:spcBef>
          <a:spcPct val="20000"/>
        </a:spcBef>
        <a:buClr>
          <a:schemeClr val="accent1"/>
        </a:buClr>
        <a:buSzPct val="85000"/>
        <a:buFont typeface="Wingdings 2"/>
        <a:buChar char=""/>
        <a:defRPr kumimoji="0" sz="2500" kern="1200">
          <a:solidFill>
            <a:schemeClr val="tx1"/>
          </a:solidFill>
          <a:latin typeface="+mn-lt"/>
          <a:ea typeface="+mn-ea"/>
          <a:cs typeface="+mn-cs"/>
        </a:defRPr>
      </a:lvl2pPr>
      <a:lvl3pPr marL="966612" indent="-260985" algn="l" rtl="0" eaLnBrk="1" latinLnBrk="0" hangingPunct="1">
        <a:spcBef>
          <a:spcPct val="20000"/>
        </a:spcBef>
        <a:buClr>
          <a:schemeClr val="accent2"/>
        </a:buClr>
        <a:buSzPct val="70000"/>
        <a:buFont typeface="Wingdings 2"/>
        <a:buChar char=""/>
        <a:defRPr kumimoji="0" sz="2200" kern="1200">
          <a:solidFill>
            <a:schemeClr val="tx1"/>
          </a:solidFill>
          <a:latin typeface="+mn-lt"/>
          <a:ea typeface="+mn-ea"/>
          <a:cs typeface="+mn-cs"/>
        </a:defRPr>
      </a:lvl3pPr>
      <a:lvl4pPr marL="1256596" indent="-222321" algn="l" rtl="0" eaLnBrk="1" latinLnBrk="0" hangingPunct="1">
        <a:spcBef>
          <a:spcPct val="20000"/>
        </a:spcBef>
        <a:buClr>
          <a:schemeClr val="accent3"/>
        </a:buClr>
        <a:buSzPct val="65000"/>
        <a:buFont typeface="Wingdings 2"/>
        <a:buChar char=""/>
        <a:defRPr kumimoji="0" sz="2100" kern="1200">
          <a:solidFill>
            <a:schemeClr val="tx1"/>
          </a:solidFill>
          <a:latin typeface="+mn-lt"/>
          <a:ea typeface="+mn-ea"/>
          <a:cs typeface="+mn-cs"/>
        </a:defRPr>
      </a:lvl4pPr>
      <a:lvl5pPr marL="1546580" indent="-222321" algn="l" rtl="0" eaLnBrk="1" latinLnBrk="0" hangingPunct="1">
        <a:spcBef>
          <a:spcPct val="20000"/>
        </a:spcBef>
        <a:buClr>
          <a:schemeClr val="accent4"/>
        </a:buClr>
        <a:buSzPct val="65000"/>
        <a:buFont typeface="Wingdings 2"/>
        <a:buChar char=""/>
        <a:defRPr kumimoji="0" sz="2100" kern="1200">
          <a:solidFill>
            <a:schemeClr val="tx1"/>
          </a:solidFill>
          <a:latin typeface="+mn-lt"/>
          <a:ea typeface="+mn-ea"/>
          <a:cs typeface="+mn-cs"/>
        </a:defRPr>
      </a:lvl5pPr>
      <a:lvl6pPr marL="1836563" indent="-222321" algn="l" rtl="0" eaLnBrk="1" latinLnBrk="0" hangingPunct="1">
        <a:spcBef>
          <a:spcPct val="20000"/>
        </a:spcBef>
        <a:buClr>
          <a:schemeClr val="accent5"/>
        </a:buClr>
        <a:buSzPct val="80000"/>
        <a:buFont typeface="Wingdings 2"/>
        <a:buChar char=""/>
        <a:defRPr kumimoji="0" sz="1900" kern="1200">
          <a:solidFill>
            <a:schemeClr val="tx1"/>
          </a:solidFill>
          <a:latin typeface="+mn-lt"/>
          <a:ea typeface="+mn-ea"/>
          <a:cs typeface="+mn-cs"/>
        </a:defRPr>
      </a:lvl6pPr>
      <a:lvl7pPr marL="2029886" indent="-193322" algn="l" rtl="0" eaLnBrk="1" latinLnBrk="0" hangingPunct="1">
        <a:spcBef>
          <a:spcPct val="20000"/>
        </a:spcBef>
        <a:buClr>
          <a:schemeClr val="accent6"/>
        </a:buClr>
        <a:buSzPct val="80000"/>
        <a:buFont typeface="Wingdings 2"/>
        <a:buChar char=""/>
        <a:defRPr kumimoji="0" sz="1700" kern="1200" baseline="0">
          <a:solidFill>
            <a:schemeClr val="tx1"/>
          </a:solidFill>
          <a:latin typeface="+mn-lt"/>
          <a:ea typeface="+mn-ea"/>
          <a:cs typeface="+mn-cs"/>
        </a:defRPr>
      </a:lvl7pPr>
      <a:lvl8pPr marL="2319869" indent="-193322" algn="l" rtl="0" eaLnBrk="1" latinLnBrk="0" hangingPunct="1">
        <a:spcBef>
          <a:spcPct val="20000"/>
        </a:spcBef>
        <a:buClr>
          <a:schemeClr val="tx2"/>
        </a:buClr>
        <a:buChar char="•"/>
        <a:defRPr kumimoji="0" sz="1700" kern="1200">
          <a:solidFill>
            <a:schemeClr val="tx1"/>
          </a:solidFill>
          <a:latin typeface="+mn-lt"/>
          <a:ea typeface="+mn-ea"/>
          <a:cs typeface="+mn-cs"/>
        </a:defRPr>
      </a:lvl8pPr>
      <a:lvl9pPr marL="2609853" indent="-193322" algn="l" rtl="0" eaLnBrk="1" latinLnBrk="0" hangingPunct="1">
        <a:spcBef>
          <a:spcPct val="20000"/>
        </a:spcBef>
        <a:buClr>
          <a:schemeClr val="tx2"/>
        </a:buClr>
        <a:buFontTx/>
        <a:buChar char="•"/>
        <a:defRPr kumimoji="0" sz="15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83306" algn="l" rtl="0" eaLnBrk="1" latinLnBrk="0" hangingPunct="1">
        <a:defRPr kumimoji="0" kern="1200">
          <a:solidFill>
            <a:schemeClr val="tx1"/>
          </a:solidFill>
          <a:latin typeface="+mn-lt"/>
          <a:ea typeface="+mn-ea"/>
          <a:cs typeface="+mn-cs"/>
        </a:defRPr>
      </a:lvl2pPr>
      <a:lvl3pPr marL="966612" algn="l" rtl="0" eaLnBrk="1" latinLnBrk="0" hangingPunct="1">
        <a:defRPr kumimoji="0" kern="1200">
          <a:solidFill>
            <a:schemeClr val="tx1"/>
          </a:solidFill>
          <a:latin typeface="+mn-lt"/>
          <a:ea typeface="+mn-ea"/>
          <a:cs typeface="+mn-cs"/>
        </a:defRPr>
      </a:lvl3pPr>
      <a:lvl4pPr marL="1449918" algn="l" rtl="0" eaLnBrk="1" latinLnBrk="0" hangingPunct="1">
        <a:defRPr kumimoji="0" kern="1200">
          <a:solidFill>
            <a:schemeClr val="tx1"/>
          </a:solidFill>
          <a:latin typeface="+mn-lt"/>
          <a:ea typeface="+mn-ea"/>
          <a:cs typeface="+mn-cs"/>
        </a:defRPr>
      </a:lvl4pPr>
      <a:lvl5pPr marL="1933224" algn="l" rtl="0" eaLnBrk="1" latinLnBrk="0" hangingPunct="1">
        <a:defRPr kumimoji="0" kern="1200">
          <a:solidFill>
            <a:schemeClr val="tx1"/>
          </a:solidFill>
          <a:latin typeface="+mn-lt"/>
          <a:ea typeface="+mn-ea"/>
          <a:cs typeface="+mn-cs"/>
        </a:defRPr>
      </a:lvl5pPr>
      <a:lvl6pPr marL="2416531" algn="l" rtl="0" eaLnBrk="1" latinLnBrk="0" hangingPunct="1">
        <a:defRPr kumimoji="0" kern="1200">
          <a:solidFill>
            <a:schemeClr val="tx1"/>
          </a:solidFill>
          <a:latin typeface="+mn-lt"/>
          <a:ea typeface="+mn-ea"/>
          <a:cs typeface="+mn-cs"/>
        </a:defRPr>
      </a:lvl6pPr>
      <a:lvl7pPr marL="2899837" algn="l" rtl="0" eaLnBrk="1" latinLnBrk="0" hangingPunct="1">
        <a:defRPr kumimoji="0" kern="1200">
          <a:solidFill>
            <a:schemeClr val="tx1"/>
          </a:solidFill>
          <a:latin typeface="+mn-lt"/>
          <a:ea typeface="+mn-ea"/>
          <a:cs typeface="+mn-cs"/>
        </a:defRPr>
      </a:lvl7pPr>
      <a:lvl8pPr marL="3383143" algn="l" rtl="0" eaLnBrk="1" latinLnBrk="0" hangingPunct="1">
        <a:defRPr kumimoji="0" kern="1200">
          <a:solidFill>
            <a:schemeClr val="tx1"/>
          </a:solidFill>
          <a:latin typeface="+mn-lt"/>
          <a:ea typeface="+mn-ea"/>
          <a:cs typeface="+mn-cs"/>
        </a:defRPr>
      </a:lvl8pPr>
      <a:lvl9pPr marL="386644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Sharlene.Roundface@bia.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www.bia.gov/sites/bia.gov/files/assets/bia/ots/mp4/idc1-033472.mp4"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ndianlandtenur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0.wmf"/><Relationship Id="rId7" Type="http://schemas.openxmlformats.org/officeDocument/2006/relationships/diagramColors" Target="../diagrams/colors2.xm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4.xml"/><Relationship Id="rId1" Type="http://schemas.openxmlformats.org/officeDocument/2006/relationships/slideLayout" Target="../slideLayouts/slideLayout1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www.law.cornell.edu/uscode/uscode18/usc_sec_18_00001154----000-.htm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www.law.cornell.edu/uscode/uscode18/usc_sec_18_00001156----000-.html"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7.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5.emf"/></Relationships>
</file>

<file path=ppt/slides/_rels/slide45.xml.rels><?xml version="1.0" encoding="UTF-8" standalone="yes"?>
<Relationships xmlns="http://schemas.openxmlformats.org/package/2006/relationships"><Relationship Id="rId2" Type="http://schemas.openxmlformats.org/officeDocument/2006/relationships/hyperlink" Target="mailto:nijc@ao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152400" y="1295401"/>
            <a:ext cx="9209088" cy="5562600"/>
          </a:xfrm>
          <a:gradFill flip="none" rotWithShape="1">
            <a:gsLst>
              <a:gs pos="0">
                <a:srgbClr val="DDEBCF">
                  <a:alpha val="50000"/>
                </a:srgbClr>
              </a:gs>
              <a:gs pos="81000">
                <a:srgbClr val="9CB86E"/>
              </a:gs>
              <a:gs pos="98000">
                <a:srgbClr val="156B13"/>
              </a:gs>
            </a:gsLst>
            <a:lin ang="5400000" scaled="0"/>
            <a:tileRect/>
          </a:gradFill>
        </p:spPr>
        <p:txBody>
          <a:bodyPr>
            <a:noAutofit/>
          </a:bodyPr>
          <a:lstStyle/>
          <a:p>
            <a:r>
              <a:rPr lang="en-US" sz="6600" dirty="0" smtClean="0">
                <a:solidFill>
                  <a:schemeClr val="tx1"/>
                </a:solidFill>
                <a:effectLst>
                  <a:outerShdw blurRad="38100" dist="38100" dir="2700000" algn="tl">
                    <a:srgbClr val="000000"/>
                  </a:outerShdw>
                </a:effectLst>
              </a:rPr>
              <a:t>Tribal Right-of-Way Issues</a:t>
            </a:r>
            <a:br>
              <a:rPr lang="en-US" sz="6600" dirty="0" smtClean="0">
                <a:solidFill>
                  <a:schemeClr val="tx1"/>
                </a:solidFill>
                <a:effectLst>
                  <a:outerShdw blurRad="38100" dist="38100" dir="2700000" algn="tl">
                    <a:srgbClr val="000000"/>
                  </a:outerShdw>
                </a:effectLst>
              </a:rPr>
            </a:br>
            <a:r>
              <a:rPr lang="en-US" sz="4400" dirty="0" smtClean="0">
                <a:solidFill>
                  <a:schemeClr val="tx1"/>
                </a:solidFill>
                <a:effectLst>
                  <a:outerShdw blurRad="38100" dist="38100" dir="2700000" algn="tl">
                    <a:srgbClr val="000000">
                      <a:alpha val="43137"/>
                    </a:srgbClr>
                  </a:outerShdw>
                </a:effectLst>
              </a:rPr>
              <a:t>ITA Conference 2020</a:t>
            </a:r>
            <a:r>
              <a:rPr lang="en-US" sz="4400" dirty="0" smtClean="0">
                <a:solidFill>
                  <a:schemeClr val="accent6">
                    <a:lumMod val="75000"/>
                  </a:schemeClr>
                </a:solidFill>
                <a:effectLst>
                  <a:outerShdw blurRad="38100" dist="38100" dir="2700000" algn="tl">
                    <a:srgbClr val="000000">
                      <a:alpha val="43137"/>
                    </a:srgbClr>
                  </a:outerShdw>
                </a:effectLst>
              </a:rPr>
              <a:t/>
            </a:r>
            <a:br>
              <a:rPr lang="en-US" sz="4400" dirty="0" smtClean="0">
                <a:solidFill>
                  <a:schemeClr val="accent6">
                    <a:lumMod val="75000"/>
                  </a:schemeClr>
                </a:solidFill>
                <a:effectLst>
                  <a:outerShdw blurRad="38100" dist="38100" dir="2700000" algn="tl">
                    <a:srgbClr val="000000">
                      <a:alpha val="43137"/>
                    </a:srgbClr>
                  </a:outerShdw>
                </a:effectLst>
              </a:rPr>
            </a:br>
            <a:r>
              <a:rPr lang="en-US" sz="4400" dirty="0">
                <a:solidFill>
                  <a:schemeClr val="accent6">
                    <a:lumMod val="75000"/>
                  </a:schemeClr>
                </a:solidFill>
                <a:effectLst>
                  <a:outerShdw blurRad="38100" dist="38100" dir="2700000" algn="tl">
                    <a:srgbClr val="000000">
                      <a:alpha val="43137"/>
                    </a:srgbClr>
                  </a:outerShdw>
                </a:effectLst>
              </a:rPr>
              <a:t/>
            </a:r>
            <a:br>
              <a:rPr lang="en-US" sz="4400" dirty="0">
                <a:solidFill>
                  <a:schemeClr val="accent6">
                    <a:lumMod val="75000"/>
                  </a:schemeClr>
                </a:solidFill>
                <a:effectLst>
                  <a:outerShdw blurRad="38100" dist="38100" dir="2700000" algn="tl">
                    <a:srgbClr val="000000">
                      <a:alpha val="43137"/>
                    </a:srgbClr>
                  </a:outerShdw>
                </a:effectLst>
              </a:rPr>
            </a:br>
            <a:r>
              <a:rPr lang="en-US" sz="4400" dirty="0" smtClean="0">
                <a:solidFill>
                  <a:schemeClr val="accent6">
                    <a:lumMod val="75000"/>
                  </a:schemeClr>
                </a:solidFill>
                <a:effectLst>
                  <a:outerShdw blurRad="38100" dist="38100" dir="2700000" algn="tl">
                    <a:srgbClr val="000000">
                      <a:alpha val="43137"/>
                    </a:srgbClr>
                  </a:outerShdw>
                </a:effectLst>
              </a:rPr>
              <a:t/>
            </a:r>
            <a:br>
              <a:rPr lang="en-US" sz="4400" dirty="0" smtClean="0">
                <a:solidFill>
                  <a:schemeClr val="accent6">
                    <a:lumMod val="75000"/>
                  </a:schemeClr>
                </a:solidFill>
                <a:effectLst>
                  <a:outerShdw blurRad="38100" dist="38100" dir="2700000" algn="tl">
                    <a:srgbClr val="000000">
                      <a:alpha val="43137"/>
                    </a:srgbClr>
                  </a:outerShdw>
                </a:effectLst>
              </a:rPr>
            </a:br>
            <a:r>
              <a:rPr lang="en-US" sz="4400" dirty="0">
                <a:solidFill>
                  <a:schemeClr val="accent6">
                    <a:lumMod val="75000"/>
                  </a:schemeClr>
                </a:solidFill>
                <a:effectLst>
                  <a:outerShdw blurRad="38100" dist="38100" dir="2700000" algn="tl">
                    <a:srgbClr val="000000">
                      <a:alpha val="43137"/>
                    </a:srgbClr>
                  </a:outerShdw>
                </a:effectLst>
              </a:rPr>
              <a:t/>
            </a:r>
            <a:br>
              <a:rPr lang="en-US" sz="4400" dirty="0">
                <a:solidFill>
                  <a:schemeClr val="accent6">
                    <a:lumMod val="75000"/>
                  </a:schemeClr>
                </a:solidFill>
                <a:effectLst>
                  <a:outerShdw blurRad="38100" dist="38100" dir="2700000" algn="tl">
                    <a:srgbClr val="000000">
                      <a:alpha val="43137"/>
                    </a:srgbClr>
                  </a:outerShdw>
                </a:effectLst>
              </a:rPr>
            </a:br>
            <a:endParaRPr lang="en-US" sz="6000" dirty="0" smtClean="0">
              <a:solidFill>
                <a:schemeClr val="accent6">
                  <a:lumMod val="75000"/>
                </a:schemeClr>
              </a:solidFill>
              <a:effectLst>
                <a:outerShdw blurRad="38100" dist="38100" dir="2700000" algn="tl">
                  <a:srgbClr val="000000">
                    <a:alpha val="43137"/>
                  </a:srgbClr>
                </a:outerShdw>
              </a:effectLst>
            </a:endParaRPr>
          </a:p>
        </p:txBody>
      </p:sp>
      <p:sp>
        <p:nvSpPr>
          <p:cNvPr id="5125" name="Rectangle 4"/>
          <p:cNvSpPr>
            <a:spLocks noChangeArrowheads="1"/>
          </p:cNvSpPr>
          <p:nvPr/>
        </p:nvSpPr>
        <p:spPr bwMode="auto">
          <a:xfrm>
            <a:off x="1981200" y="5257800"/>
            <a:ext cx="7410450" cy="1144046"/>
          </a:xfrm>
          <a:prstGeom prst="rect">
            <a:avLst/>
          </a:prstGeom>
          <a:noFill/>
          <a:ln w="9525" algn="ctr">
            <a:noFill/>
            <a:miter lim="800000"/>
            <a:headEnd/>
            <a:tailEnd/>
          </a:ln>
        </p:spPr>
        <p:txBody>
          <a:bodyPr wrap="square" lIns="96661" tIns="48331" rIns="96661" bIns="48331">
            <a:spAutoFit/>
          </a:bodyPr>
          <a:lstStyle/>
          <a:p>
            <a:pPr algn="r" defTabSz="966788"/>
            <a:r>
              <a:rPr lang="en-US" sz="3400" b="1" i="1" dirty="0">
                <a:latin typeface="Garamond" pitchFamily="18" charset="0"/>
              </a:rPr>
              <a:t>Raquelle </a:t>
            </a:r>
            <a:r>
              <a:rPr lang="en-US" sz="3400" b="1" i="1" dirty="0" smtClean="0">
                <a:latin typeface="Garamond" pitchFamily="18" charset="0"/>
              </a:rPr>
              <a:t>“Kelly” Myers</a:t>
            </a:r>
            <a:r>
              <a:rPr lang="en-US" sz="3400" b="1" i="1" dirty="0">
                <a:latin typeface="Garamond" pitchFamily="18" charset="0"/>
              </a:rPr>
              <a:t>, Staff Attorney</a:t>
            </a:r>
          </a:p>
          <a:p>
            <a:pPr algn="r" defTabSz="966788"/>
            <a:r>
              <a:rPr lang="en-US" sz="3400" b="1" i="1" dirty="0">
                <a:latin typeface="Garamond" pitchFamily="18" charset="0"/>
              </a:rPr>
              <a:t>National Indian Justice </a:t>
            </a:r>
            <a:r>
              <a:rPr lang="en-US" sz="3400" b="1" i="1" dirty="0" smtClean="0">
                <a:latin typeface="Garamond" pitchFamily="18" charset="0"/>
              </a:rPr>
              <a:t>Center</a:t>
            </a:r>
            <a:endParaRPr lang="en-US" sz="3400" b="1" i="1" dirty="0">
              <a:latin typeface="Garamond"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686" y="5104354"/>
            <a:ext cx="1448846" cy="144884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oilgaspipelines"/>
          <p:cNvPicPr>
            <a:picLocks noChangeAspect="1" noChangeArrowheads="1"/>
          </p:cNvPicPr>
          <p:nvPr/>
        </p:nvPicPr>
        <p:blipFill>
          <a:blip r:embed="rId3" cstate="print"/>
          <a:srcRect/>
          <a:stretch>
            <a:fillRect/>
          </a:stretch>
        </p:blipFill>
        <p:spPr bwMode="auto">
          <a:xfrm>
            <a:off x="7200900" y="838200"/>
            <a:ext cx="2239963" cy="1452562"/>
          </a:xfrm>
          <a:prstGeom prst="rect">
            <a:avLst/>
          </a:prstGeom>
          <a:noFill/>
          <a:ln w="3175">
            <a:solidFill>
              <a:srgbClr val="000000"/>
            </a:solidFill>
            <a:miter lim="800000"/>
            <a:headEnd/>
            <a:tailEnd/>
          </a:ln>
        </p:spPr>
      </p:pic>
      <p:sp>
        <p:nvSpPr>
          <p:cNvPr id="12290" name="Rectangle 2"/>
          <p:cNvSpPr>
            <a:spLocks noGrp="1" noChangeArrowheads="1"/>
          </p:cNvSpPr>
          <p:nvPr>
            <p:ph type="title"/>
          </p:nvPr>
        </p:nvSpPr>
        <p:spPr>
          <a:xfrm>
            <a:off x="457200" y="304800"/>
            <a:ext cx="8641080" cy="762000"/>
          </a:xfrm>
        </p:spPr>
        <p:txBody>
          <a:bodyPr/>
          <a:lstStyle/>
          <a:p>
            <a:pPr eaLnBrk="1" hangingPunct="1"/>
            <a:r>
              <a:rPr lang="en-US" sz="3800" b="1" dirty="0" smtClean="0"/>
              <a:t>March 11, 1904; 25 USC § 321</a:t>
            </a:r>
          </a:p>
        </p:txBody>
      </p:sp>
      <p:sp>
        <p:nvSpPr>
          <p:cNvPr id="12291" name="Rectangle 3"/>
          <p:cNvSpPr>
            <a:spLocks noGrp="1" noChangeArrowheads="1"/>
          </p:cNvSpPr>
          <p:nvPr>
            <p:ph idx="1"/>
          </p:nvPr>
        </p:nvSpPr>
        <p:spPr>
          <a:xfrm>
            <a:off x="239713" y="1447801"/>
            <a:ext cx="7608887" cy="5622924"/>
          </a:xfrm>
        </p:spPr>
        <p:txBody>
          <a:bodyPr/>
          <a:lstStyle/>
          <a:p>
            <a:pPr eaLnBrk="1" hangingPunct="1"/>
            <a:r>
              <a:rPr lang="en-US" sz="3000" dirty="0" smtClean="0"/>
              <a:t>Congress authorizes the Secretary of Interior to grant a right-of-way in the nature of an easement for the construction . . . of pipelines for the conveyance of oil and gas through any Indian reservation or through any lands which have been allotted.</a:t>
            </a:r>
          </a:p>
          <a:p>
            <a:pPr eaLnBrk="1" hangingPunct="1"/>
            <a:r>
              <a:rPr lang="en-US" sz="3000" dirty="0" smtClean="0">
                <a:solidFill>
                  <a:srgbClr val="990033"/>
                </a:solidFill>
              </a:rPr>
              <a:t>Silent with respect to tribal consent on creation but </a:t>
            </a:r>
            <a:r>
              <a:rPr lang="en-US" sz="3000" dirty="0" smtClean="0">
                <a:solidFill>
                  <a:schemeClr val="accent5">
                    <a:lumMod val="50000"/>
                  </a:schemeClr>
                </a:solidFill>
              </a:rPr>
              <a:t>may have required consent for renewals.</a:t>
            </a:r>
          </a:p>
        </p:txBody>
      </p:sp>
      <p:sp>
        <p:nvSpPr>
          <p:cNvPr id="2" name="Slide Number Placeholder 1"/>
          <p:cNvSpPr>
            <a:spLocks noGrp="1"/>
          </p:cNvSpPr>
          <p:nvPr>
            <p:ph type="sldNum" sz="quarter" idx="12"/>
          </p:nvPr>
        </p:nvSpPr>
        <p:spPr/>
        <p:txBody>
          <a:bodyPr/>
          <a:lstStyle/>
          <a:p>
            <a:fld id="{AD604E7F-64AF-4685-A135-3DCBABF16A6C}" type="slidenum">
              <a:rPr lang="en-US" smtClean="0"/>
              <a:pPr/>
              <a:t>10</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609600"/>
            <a:ext cx="8641080" cy="762000"/>
          </a:xfrm>
        </p:spPr>
        <p:txBody>
          <a:bodyPr/>
          <a:lstStyle/>
          <a:p>
            <a:pPr eaLnBrk="1" hangingPunct="1"/>
            <a:r>
              <a:rPr lang="en-US" sz="3800" b="1" dirty="0" smtClean="0"/>
              <a:t>March 4, 1911; 43 USC § 961</a:t>
            </a:r>
          </a:p>
        </p:txBody>
      </p:sp>
      <p:sp>
        <p:nvSpPr>
          <p:cNvPr id="13315" name="Rectangle 3"/>
          <p:cNvSpPr>
            <a:spLocks noGrp="1" noChangeArrowheads="1"/>
          </p:cNvSpPr>
          <p:nvPr>
            <p:ph idx="1"/>
          </p:nvPr>
        </p:nvSpPr>
        <p:spPr>
          <a:xfrm>
            <a:off x="479424" y="2057400"/>
            <a:ext cx="8283575" cy="4851400"/>
          </a:xfrm>
        </p:spPr>
        <p:txBody>
          <a:bodyPr/>
          <a:lstStyle/>
          <a:p>
            <a:pPr eaLnBrk="1" hangingPunct="1">
              <a:lnSpc>
                <a:spcPct val="150000"/>
              </a:lnSpc>
            </a:pPr>
            <a:r>
              <a:rPr lang="en-US" dirty="0" smtClean="0"/>
              <a:t>Congress gave the </a:t>
            </a:r>
            <a:r>
              <a:rPr lang="en-US" i="1" dirty="0" smtClean="0"/>
              <a:t>“head of the department having jurisdiction over the lands” </a:t>
            </a:r>
            <a:r>
              <a:rPr lang="en-US" dirty="0" smtClean="0"/>
              <a:t>authority to grant ROWs for electric transmission lines across Indian reservations. </a:t>
            </a:r>
          </a:p>
        </p:txBody>
      </p:sp>
      <p:pic>
        <p:nvPicPr>
          <p:cNvPr id="13316" name="Picture 4" descr="electrictransline"/>
          <p:cNvPicPr>
            <a:picLocks noChangeAspect="1" noChangeArrowheads="1"/>
          </p:cNvPicPr>
          <p:nvPr/>
        </p:nvPicPr>
        <p:blipFill>
          <a:blip r:embed="rId3" cstate="print"/>
          <a:srcRect/>
          <a:stretch>
            <a:fillRect/>
          </a:stretch>
        </p:blipFill>
        <p:spPr bwMode="auto">
          <a:xfrm>
            <a:off x="6240463" y="4714875"/>
            <a:ext cx="2800350" cy="2127250"/>
          </a:xfrm>
          <a:prstGeom prst="rect">
            <a:avLst/>
          </a:prstGeom>
          <a:noFill/>
          <a:ln w="3175">
            <a:solidFill>
              <a:srgbClr val="000000"/>
            </a:solidFill>
            <a:miter lim="800000"/>
            <a:headEnd/>
            <a:tailEnd/>
          </a:ln>
        </p:spPr>
      </p:pic>
      <p:sp>
        <p:nvSpPr>
          <p:cNvPr id="2" name="Slide Number Placeholder 1"/>
          <p:cNvSpPr>
            <a:spLocks noGrp="1"/>
          </p:cNvSpPr>
          <p:nvPr>
            <p:ph type="sldNum" sz="quarter" idx="12"/>
          </p:nvPr>
        </p:nvSpPr>
        <p:spPr/>
        <p:txBody>
          <a:bodyPr/>
          <a:lstStyle/>
          <a:p>
            <a:fld id="{AD604E7F-64AF-4685-A135-3DCBABF16A6C}" type="slidenum">
              <a:rPr lang="en-US" smtClean="0"/>
              <a:pPr/>
              <a:t>11</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80963"/>
            <a:ext cx="9067800" cy="985837"/>
          </a:xfrm>
        </p:spPr>
        <p:txBody>
          <a:bodyPr/>
          <a:lstStyle/>
          <a:p>
            <a:pPr eaLnBrk="1" hangingPunct="1"/>
            <a:r>
              <a:rPr lang="en-US" sz="3800" b="1" dirty="0" smtClean="0"/>
              <a:t>1928 Regulations</a:t>
            </a:r>
          </a:p>
        </p:txBody>
      </p:sp>
      <p:sp>
        <p:nvSpPr>
          <p:cNvPr id="14339" name="Rectangle 3"/>
          <p:cNvSpPr>
            <a:spLocks noGrp="1" noChangeArrowheads="1"/>
          </p:cNvSpPr>
          <p:nvPr>
            <p:ph idx="1"/>
          </p:nvPr>
        </p:nvSpPr>
        <p:spPr>
          <a:xfrm>
            <a:off x="479424" y="1524000"/>
            <a:ext cx="8588375" cy="5384800"/>
          </a:xfrm>
        </p:spPr>
        <p:txBody>
          <a:bodyPr>
            <a:normAutofit lnSpcReduction="10000"/>
          </a:bodyPr>
          <a:lstStyle/>
          <a:p>
            <a:pPr eaLnBrk="1" hangingPunct="1">
              <a:lnSpc>
                <a:spcPct val="150000"/>
              </a:lnSpc>
            </a:pPr>
            <a:r>
              <a:rPr lang="en-US" sz="3000" dirty="0" smtClean="0"/>
              <a:t>Subsequently, in 1928, the Secretary of the Interior released comprehensive regulations governing rights of way over Indian lands.  </a:t>
            </a:r>
          </a:p>
          <a:p>
            <a:pPr eaLnBrk="1" hangingPunct="1">
              <a:lnSpc>
                <a:spcPct val="150000"/>
              </a:lnSpc>
            </a:pPr>
            <a:r>
              <a:rPr lang="en-US" sz="3000" dirty="0" smtClean="0"/>
              <a:t>These regulations covered oil and gas pipelines, electricity transmission lines, railroads, telephone and telegraph lines, roads, drainage and irrigation projects, and other types of rights of way.</a:t>
            </a:r>
          </a:p>
        </p:txBody>
      </p:sp>
      <p:sp>
        <p:nvSpPr>
          <p:cNvPr id="2" name="Slide Number Placeholder 1"/>
          <p:cNvSpPr>
            <a:spLocks noGrp="1"/>
          </p:cNvSpPr>
          <p:nvPr>
            <p:ph type="sldNum" sz="quarter" idx="12"/>
          </p:nvPr>
        </p:nvSpPr>
        <p:spPr/>
        <p:txBody>
          <a:bodyPr/>
          <a:lstStyle/>
          <a:p>
            <a:fld id="{AD604E7F-64AF-4685-A135-3DCBABF16A6C}" type="slidenum">
              <a:rPr lang="en-US" smtClean="0"/>
              <a:pPr/>
              <a:t>12</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80963"/>
            <a:ext cx="9144000" cy="985837"/>
          </a:xfrm>
        </p:spPr>
        <p:txBody>
          <a:bodyPr/>
          <a:lstStyle/>
          <a:p>
            <a:pPr eaLnBrk="1" hangingPunct="1"/>
            <a:r>
              <a:rPr lang="en-US" sz="3800" b="1" dirty="0" smtClean="0"/>
              <a:t>Indian Reorganization Act of 1934</a:t>
            </a:r>
          </a:p>
        </p:txBody>
      </p:sp>
      <p:sp>
        <p:nvSpPr>
          <p:cNvPr id="15363" name="Rectangle 3"/>
          <p:cNvSpPr>
            <a:spLocks noGrp="1" noChangeArrowheads="1"/>
          </p:cNvSpPr>
          <p:nvPr>
            <p:ph idx="1"/>
          </p:nvPr>
        </p:nvSpPr>
        <p:spPr>
          <a:xfrm>
            <a:off x="381000" y="1219200"/>
            <a:ext cx="8720137" cy="5608638"/>
          </a:xfrm>
        </p:spPr>
        <p:txBody>
          <a:bodyPr/>
          <a:lstStyle/>
          <a:p>
            <a:pPr eaLnBrk="1" hangingPunct="1">
              <a:lnSpc>
                <a:spcPct val="150000"/>
              </a:lnSpc>
            </a:pPr>
            <a:r>
              <a:rPr lang="en-US" dirty="0" smtClean="0"/>
              <a:t>The IRA ended the allotment process and put into place a number of policies that recognized tribal authority and encouraged tribal control of reservation land and resources.  </a:t>
            </a:r>
          </a:p>
          <a:p>
            <a:pPr eaLnBrk="1" hangingPunct="1">
              <a:lnSpc>
                <a:spcPct val="150000"/>
              </a:lnSpc>
            </a:pPr>
            <a:r>
              <a:rPr lang="en-US" dirty="0" smtClean="0"/>
              <a:t>However, even though the IRA did include provisions on compensation and damages for rights of way, </a:t>
            </a:r>
            <a:r>
              <a:rPr lang="en-US" dirty="0" smtClean="0">
                <a:solidFill>
                  <a:srgbClr val="C00000"/>
                </a:solidFill>
              </a:rPr>
              <a:t>requiring tribal or landowner consent was not mentioned in the regulations.  </a:t>
            </a:r>
          </a:p>
        </p:txBody>
      </p:sp>
      <p:sp>
        <p:nvSpPr>
          <p:cNvPr id="2" name="Slide Number Placeholder 1"/>
          <p:cNvSpPr>
            <a:spLocks noGrp="1"/>
          </p:cNvSpPr>
          <p:nvPr>
            <p:ph type="sldNum" sz="quarter" idx="12"/>
          </p:nvPr>
        </p:nvSpPr>
        <p:spPr/>
        <p:txBody>
          <a:bodyPr/>
          <a:lstStyle/>
          <a:p>
            <a:fld id="{AD604E7F-64AF-4685-A135-3DCBABF16A6C}" type="slidenum">
              <a:rPr lang="en-US" smtClean="0"/>
              <a:pPr/>
              <a:t>13</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0"/>
            <a:ext cx="8641080" cy="1219200"/>
          </a:xfrm>
        </p:spPr>
        <p:txBody>
          <a:bodyPr/>
          <a:lstStyle/>
          <a:p>
            <a:pPr eaLnBrk="1" hangingPunct="1"/>
            <a:r>
              <a:rPr lang="en-US" sz="3800" b="1" dirty="0" smtClean="0"/>
              <a:t>25 CFR § 256.83 (circa 1939)</a:t>
            </a:r>
          </a:p>
        </p:txBody>
      </p:sp>
      <p:sp>
        <p:nvSpPr>
          <p:cNvPr id="16387" name="Rectangle 3"/>
          <p:cNvSpPr>
            <a:spLocks noGrp="1" noChangeArrowheads="1"/>
          </p:cNvSpPr>
          <p:nvPr>
            <p:ph idx="1"/>
          </p:nvPr>
        </p:nvSpPr>
        <p:spPr>
          <a:xfrm>
            <a:off x="609600" y="2057401"/>
            <a:ext cx="8001000" cy="4495800"/>
          </a:xfrm>
        </p:spPr>
        <p:txBody>
          <a:bodyPr/>
          <a:lstStyle/>
          <a:p>
            <a:pPr eaLnBrk="1" hangingPunct="1">
              <a:lnSpc>
                <a:spcPct val="150000"/>
              </a:lnSpc>
            </a:pPr>
            <a:r>
              <a:rPr lang="en-US" dirty="0" smtClean="0"/>
              <a:t>“Consent of Allottees or Tribe” </a:t>
            </a:r>
          </a:p>
          <a:p>
            <a:pPr lvl="1">
              <a:lnSpc>
                <a:spcPct val="150000"/>
              </a:lnSpc>
            </a:pPr>
            <a:r>
              <a:rPr lang="en-US" dirty="0" smtClean="0"/>
              <a:t>Only required that ROW applications be presented to tribal government but did not explicitly require their consent.</a:t>
            </a:r>
          </a:p>
        </p:txBody>
      </p:sp>
      <p:sp>
        <p:nvSpPr>
          <p:cNvPr id="2" name="Slide Number Placeholder 1"/>
          <p:cNvSpPr>
            <a:spLocks noGrp="1"/>
          </p:cNvSpPr>
          <p:nvPr>
            <p:ph type="sldNum" sz="quarter" idx="12"/>
          </p:nvPr>
        </p:nvSpPr>
        <p:spPr/>
        <p:txBody>
          <a:bodyPr/>
          <a:lstStyle/>
          <a:p>
            <a:fld id="{AD604E7F-64AF-4685-A135-3DCBABF16A6C}" type="slidenum">
              <a:rPr lang="en-US" smtClean="0"/>
              <a:pPr/>
              <a:t>14</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457200"/>
            <a:ext cx="8412480" cy="1219200"/>
          </a:xfrm>
        </p:spPr>
        <p:txBody>
          <a:bodyPr/>
          <a:lstStyle/>
          <a:p>
            <a:r>
              <a:rPr lang="en-US" sz="3800" b="1" dirty="0" smtClean="0"/>
              <a:t>Indian Right of Way Act of 1948</a:t>
            </a:r>
            <a:br>
              <a:rPr lang="en-US" sz="3800" b="1" dirty="0" smtClean="0"/>
            </a:br>
            <a:r>
              <a:rPr lang="en-US" sz="2800" b="1" dirty="0" smtClean="0"/>
              <a:t>(62 Stat. </a:t>
            </a:r>
            <a:r>
              <a:rPr lang="en-US" sz="2800" b="1" dirty="0" smtClean="0">
                <a:latin typeface="Times New Roman"/>
                <a:cs typeface="Times New Roman"/>
              </a:rPr>
              <a:t>§17, 25 USC §§323-328)</a:t>
            </a:r>
            <a:endParaRPr lang="en-US" sz="3800" b="1" dirty="0" smtClean="0"/>
          </a:p>
        </p:txBody>
      </p:sp>
      <p:sp>
        <p:nvSpPr>
          <p:cNvPr id="17411" name="Rectangle 3"/>
          <p:cNvSpPr>
            <a:spLocks noGrp="1" noChangeArrowheads="1"/>
          </p:cNvSpPr>
          <p:nvPr>
            <p:ph idx="1"/>
          </p:nvPr>
        </p:nvSpPr>
        <p:spPr>
          <a:xfrm>
            <a:off x="239713" y="1752600"/>
            <a:ext cx="8721725" cy="5075238"/>
          </a:xfrm>
        </p:spPr>
        <p:txBody>
          <a:bodyPr/>
          <a:lstStyle/>
          <a:p>
            <a:pPr eaLnBrk="1" hangingPunct="1">
              <a:lnSpc>
                <a:spcPct val="150000"/>
              </a:lnSpc>
            </a:pPr>
            <a:r>
              <a:rPr lang="en-US" dirty="0" smtClean="0"/>
              <a:t>The 1948 laws did not replace the old ones; </a:t>
            </a:r>
            <a:r>
              <a:rPr lang="en-US" dirty="0" smtClean="0">
                <a:solidFill>
                  <a:srgbClr val="C00000"/>
                </a:solidFill>
              </a:rPr>
              <a:t>they added another level of complexity</a:t>
            </a:r>
            <a:r>
              <a:rPr lang="en-US" dirty="0" smtClean="0"/>
              <a:t>.  </a:t>
            </a:r>
          </a:p>
          <a:p>
            <a:pPr lvl="1" eaLnBrk="1" hangingPunct="1">
              <a:lnSpc>
                <a:spcPct val="150000"/>
              </a:lnSpc>
            </a:pPr>
            <a:r>
              <a:rPr lang="en-US" dirty="0" smtClean="0"/>
              <a:t>For instance, they limited the power of the Secretary of the Interior over rights-of-way to trust or restricted fee lands, but they did not explain how that relates to the original language found in the statutes.</a:t>
            </a:r>
          </a:p>
        </p:txBody>
      </p:sp>
      <p:pic>
        <p:nvPicPr>
          <p:cNvPr id="17412" name="Picture 4" descr="complex system"/>
          <p:cNvPicPr>
            <a:picLocks noChangeAspect="1" noChangeArrowheads="1"/>
          </p:cNvPicPr>
          <p:nvPr/>
        </p:nvPicPr>
        <p:blipFill>
          <a:blip r:embed="rId3" cstate="print"/>
          <a:srcRect/>
          <a:stretch>
            <a:fillRect/>
          </a:stretch>
        </p:blipFill>
        <p:spPr bwMode="auto">
          <a:xfrm>
            <a:off x="6742648" y="5257800"/>
            <a:ext cx="2779177" cy="1979613"/>
          </a:xfrm>
          <a:prstGeom prst="rect">
            <a:avLst/>
          </a:prstGeom>
          <a:noFill/>
          <a:ln w="3175">
            <a:solidFill>
              <a:schemeClr val="folHlink"/>
            </a:solidFill>
            <a:miter lim="800000"/>
            <a:headEnd/>
            <a:tailEnd/>
          </a:ln>
        </p:spPr>
      </p:pic>
      <p:sp>
        <p:nvSpPr>
          <p:cNvPr id="2" name="Slide Number Placeholder 1"/>
          <p:cNvSpPr>
            <a:spLocks noGrp="1"/>
          </p:cNvSpPr>
          <p:nvPr>
            <p:ph type="sldNum" sz="quarter" idx="12"/>
          </p:nvPr>
        </p:nvSpPr>
        <p:spPr/>
        <p:txBody>
          <a:bodyPr/>
          <a:lstStyle/>
          <a:p>
            <a:fld id="{AD604E7F-64AF-4685-A135-3DCBABF16A6C}" type="slidenum">
              <a:rPr lang="en-US" smtClean="0"/>
              <a:pPr/>
              <a:t>15</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0"/>
            <a:ext cx="8412480" cy="990600"/>
          </a:xfrm>
        </p:spPr>
        <p:txBody>
          <a:bodyPr/>
          <a:lstStyle/>
          <a:p>
            <a:pPr eaLnBrk="1" hangingPunct="1"/>
            <a:r>
              <a:rPr lang="en-US" sz="3800" b="1" dirty="0" smtClean="0"/>
              <a:t>Indian Right of Way Act of 1948</a:t>
            </a:r>
          </a:p>
        </p:txBody>
      </p:sp>
      <p:sp>
        <p:nvSpPr>
          <p:cNvPr id="18435" name="Rectangle 3"/>
          <p:cNvSpPr>
            <a:spLocks noGrp="1" noChangeArrowheads="1"/>
          </p:cNvSpPr>
          <p:nvPr>
            <p:ph idx="1"/>
          </p:nvPr>
        </p:nvSpPr>
        <p:spPr>
          <a:xfrm>
            <a:off x="239713" y="1066800"/>
            <a:ext cx="8961437" cy="6003925"/>
          </a:xfrm>
        </p:spPr>
        <p:txBody>
          <a:bodyPr>
            <a:normAutofit fontScale="92500" lnSpcReduction="10000"/>
          </a:bodyPr>
          <a:lstStyle/>
          <a:p>
            <a:pPr eaLnBrk="1" hangingPunct="1">
              <a:lnSpc>
                <a:spcPct val="150000"/>
              </a:lnSpc>
            </a:pPr>
            <a:r>
              <a:rPr lang="en-US" sz="3000" dirty="0" smtClean="0"/>
              <a:t>Despite their complexity, the 1948 statutes did have </a:t>
            </a:r>
            <a:r>
              <a:rPr lang="en-US" sz="3000" dirty="0" smtClean="0">
                <a:solidFill>
                  <a:schemeClr val="accent5">
                    <a:lumMod val="50000"/>
                  </a:schemeClr>
                </a:solidFill>
              </a:rPr>
              <a:t>positive</a:t>
            </a:r>
            <a:r>
              <a:rPr lang="en-US" sz="3000" dirty="0" smtClean="0"/>
              <a:t> outcomes for tribes.  </a:t>
            </a:r>
          </a:p>
          <a:p>
            <a:pPr lvl="1" eaLnBrk="1" hangingPunct="1">
              <a:lnSpc>
                <a:spcPct val="150000"/>
              </a:lnSpc>
            </a:pPr>
            <a:r>
              <a:rPr lang="en-US" sz="2500" dirty="0" smtClean="0"/>
              <a:t>The most significant of these statutes requires that </a:t>
            </a:r>
            <a:r>
              <a:rPr lang="en-US" sz="2500" dirty="0" smtClean="0">
                <a:solidFill>
                  <a:schemeClr val="accent5">
                    <a:lumMod val="50000"/>
                  </a:schemeClr>
                </a:solidFill>
              </a:rPr>
              <a:t>tribes organized under the IRA must give consent for rights of way across Indian lands.  </a:t>
            </a:r>
          </a:p>
          <a:p>
            <a:pPr lvl="1" eaLnBrk="1" hangingPunct="1">
              <a:lnSpc>
                <a:spcPct val="150000"/>
              </a:lnSpc>
            </a:pPr>
            <a:r>
              <a:rPr lang="en-US" sz="2500" dirty="0" smtClean="0"/>
              <a:t>In addition, the </a:t>
            </a:r>
            <a:r>
              <a:rPr lang="en-US" sz="2500" dirty="0" smtClean="0">
                <a:solidFill>
                  <a:schemeClr val="accent5">
                    <a:lumMod val="50000"/>
                  </a:schemeClr>
                </a:solidFill>
              </a:rPr>
              <a:t>regulations expanded the consent requirement to all tribes, not just IRA tribes</a:t>
            </a:r>
            <a:r>
              <a:rPr lang="en-US" sz="2500" dirty="0" smtClean="0"/>
              <a:t>.  </a:t>
            </a:r>
          </a:p>
          <a:p>
            <a:pPr lvl="1" eaLnBrk="1" hangingPunct="1">
              <a:lnSpc>
                <a:spcPct val="150000"/>
              </a:lnSpc>
            </a:pPr>
            <a:r>
              <a:rPr lang="en-US" sz="2500" dirty="0" smtClean="0"/>
              <a:t>The 1948 laws also make clear that </a:t>
            </a:r>
            <a:r>
              <a:rPr lang="en-US" sz="2500" dirty="0" smtClean="0">
                <a:solidFill>
                  <a:schemeClr val="accent5">
                    <a:lumMod val="50000"/>
                  </a:schemeClr>
                </a:solidFill>
              </a:rPr>
              <a:t>landowners must be justly compensated at fair market value for rights of way</a:t>
            </a:r>
            <a:r>
              <a:rPr lang="en-US" sz="2500" dirty="0" smtClean="0"/>
              <a:t>.  </a:t>
            </a:r>
            <a:r>
              <a:rPr lang="en-US" sz="2500" dirty="0" smtClean="0">
                <a:solidFill>
                  <a:srgbClr val="990033"/>
                </a:solidFill>
              </a:rPr>
              <a:t>However, they also allow most rights of way to be perpetual (in perpetuity), unless the granting document says otherwise.  </a:t>
            </a:r>
          </a:p>
          <a:p>
            <a:pPr lvl="1" eaLnBrk="1" hangingPunct="1">
              <a:lnSpc>
                <a:spcPct val="150000"/>
              </a:lnSpc>
            </a:pPr>
            <a:endParaRPr lang="en-US" sz="2500" dirty="0" smtClean="0">
              <a:solidFill>
                <a:srgbClr val="990033"/>
              </a:solidFill>
            </a:endParaRPr>
          </a:p>
        </p:txBody>
      </p:sp>
      <p:sp>
        <p:nvSpPr>
          <p:cNvPr id="2" name="Slide Number Placeholder 1"/>
          <p:cNvSpPr>
            <a:spLocks noGrp="1"/>
          </p:cNvSpPr>
          <p:nvPr>
            <p:ph type="sldNum" sz="quarter" idx="12"/>
          </p:nvPr>
        </p:nvSpPr>
        <p:spPr/>
        <p:txBody>
          <a:bodyPr/>
          <a:lstStyle/>
          <a:p>
            <a:fld id="{AD604E7F-64AF-4685-A135-3DCBABF16A6C}" type="slidenum">
              <a:rPr lang="en-US" smtClean="0"/>
              <a:pPr/>
              <a:t>16</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0"/>
            <a:ext cx="8641080" cy="1219200"/>
          </a:xfrm>
        </p:spPr>
        <p:txBody>
          <a:bodyPr/>
          <a:lstStyle/>
          <a:p>
            <a:pPr eaLnBrk="1" hangingPunct="1"/>
            <a:r>
              <a:rPr lang="en-US" sz="3800" b="1" dirty="0" smtClean="0"/>
              <a:t>1951 Regulations; 16 Fed. Reg. 8578 (1951)</a:t>
            </a:r>
          </a:p>
        </p:txBody>
      </p:sp>
      <p:sp>
        <p:nvSpPr>
          <p:cNvPr id="19459" name="Rectangle 3"/>
          <p:cNvSpPr>
            <a:spLocks noGrp="1" noChangeArrowheads="1"/>
          </p:cNvSpPr>
          <p:nvPr>
            <p:ph idx="1"/>
          </p:nvPr>
        </p:nvSpPr>
        <p:spPr>
          <a:xfrm>
            <a:off x="479424" y="2032000"/>
            <a:ext cx="8512175" cy="4876800"/>
          </a:xfrm>
        </p:spPr>
        <p:txBody>
          <a:bodyPr/>
          <a:lstStyle/>
          <a:p>
            <a:pPr eaLnBrk="1" hangingPunct="1">
              <a:lnSpc>
                <a:spcPct val="150000"/>
              </a:lnSpc>
            </a:pPr>
            <a:r>
              <a:rPr lang="en-US" dirty="0" smtClean="0"/>
              <a:t>Department of Interior regulations governing ROWs that established a unified procedure for applications, whether for pipelines or other purposes.</a:t>
            </a:r>
          </a:p>
        </p:txBody>
      </p:sp>
      <p:sp>
        <p:nvSpPr>
          <p:cNvPr id="2" name="Slide Number Placeholder 1"/>
          <p:cNvSpPr>
            <a:spLocks noGrp="1"/>
          </p:cNvSpPr>
          <p:nvPr>
            <p:ph type="sldNum" sz="quarter" idx="12"/>
          </p:nvPr>
        </p:nvSpPr>
        <p:spPr/>
        <p:txBody>
          <a:bodyPr/>
          <a:lstStyle/>
          <a:p>
            <a:fld id="{AD604E7F-64AF-4685-A135-3DCBABF16A6C}" type="slidenum">
              <a:rPr lang="en-US" smtClean="0"/>
              <a:pPr/>
              <a:t>17</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0"/>
            <a:ext cx="8641080" cy="1066800"/>
          </a:xfrm>
        </p:spPr>
        <p:txBody>
          <a:bodyPr>
            <a:normAutofit fontScale="90000"/>
          </a:bodyPr>
          <a:lstStyle/>
          <a:p>
            <a:pPr eaLnBrk="1" hangingPunct="1"/>
            <a:r>
              <a:rPr lang="en-US" sz="3800" b="1" dirty="0" smtClean="0"/>
              <a:t>1971 BIA Manual for ROWs on Indian Lands</a:t>
            </a:r>
          </a:p>
        </p:txBody>
      </p:sp>
      <p:sp>
        <p:nvSpPr>
          <p:cNvPr id="20483" name="Rectangle 3"/>
          <p:cNvSpPr>
            <a:spLocks noGrp="1" noChangeArrowheads="1"/>
          </p:cNvSpPr>
          <p:nvPr>
            <p:ph idx="1"/>
          </p:nvPr>
        </p:nvSpPr>
        <p:spPr>
          <a:xfrm>
            <a:off x="480060" y="1295400"/>
            <a:ext cx="8641080" cy="5450840"/>
          </a:xfrm>
        </p:spPr>
        <p:txBody>
          <a:bodyPr>
            <a:normAutofit fontScale="85000" lnSpcReduction="20000"/>
          </a:bodyPr>
          <a:lstStyle/>
          <a:p>
            <a:pPr eaLnBrk="1" hangingPunct="1">
              <a:lnSpc>
                <a:spcPct val="150000"/>
              </a:lnSpc>
            </a:pPr>
            <a:r>
              <a:rPr lang="en-US" sz="3000" dirty="0" smtClean="0"/>
              <a:t>These regulations gave landowners opportunities to negotiate new or renewed rights of way.  </a:t>
            </a:r>
          </a:p>
          <a:p>
            <a:pPr eaLnBrk="1" hangingPunct="1">
              <a:lnSpc>
                <a:spcPct val="150000"/>
              </a:lnSpc>
            </a:pPr>
            <a:r>
              <a:rPr lang="en-US" sz="3000" dirty="0" smtClean="0"/>
              <a:t>The compensation section requires that not less than fair market value must be paid, unless waived in writing, and the Secretary “shall obtain and advise the landowners of the appraisal information to assist them . . . in negotiations for a right of way or renewal.”  </a:t>
            </a:r>
          </a:p>
          <a:p>
            <a:pPr eaLnBrk="1" hangingPunct="1">
              <a:lnSpc>
                <a:spcPct val="150000"/>
              </a:lnSpc>
            </a:pPr>
            <a:r>
              <a:rPr lang="en-US" sz="3000" dirty="0" smtClean="0"/>
              <a:t>The regulations further state that the applicant must pay landowners all damages resulting from surveys or the construction and maintenance of the facilities.</a:t>
            </a:r>
          </a:p>
        </p:txBody>
      </p:sp>
      <p:sp>
        <p:nvSpPr>
          <p:cNvPr id="2" name="Slide Number Placeholder 1"/>
          <p:cNvSpPr>
            <a:spLocks noGrp="1"/>
          </p:cNvSpPr>
          <p:nvPr>
            <p:ph type="sldNum" sz="quarter" idx="12"/>
          </p:nvPr>
        </p:nvSpPr>
        <p:spPr/>
        <p:txBody>
          <a:bodyPr/>
          <a:lstStyle/>
          <a:p>
            <a:fld id="{AD604E7F-64AF-4685-A135-3DCBABF16A6C}" type="slidenum">
              <a:rPr lang="en-US" smtClean="0"/>
              <a:pPr/>
              <a:t>18</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0"/>
            <a:ext cx="8915400" cy="1219200"/>
          </a:xfrm>
        </p:spPr>
        <p:txBody>
          <a:bodyPr>
            <a:normAutofit/>
          </a:bodyPr>
          <a:lstStyle/>
          <a:p>
            <a:pPr eaLnBrk="1" hangingPunct="1"/>
            <a:r>
              <a:rPr lang="en-US" sz="3600" b="1" dirty="0" smtClean="0"/>
              <a:t>25 C.F.R. 169; Rights-of-Way over Indian Lands</a:t>
            </a:r>
          </a:p>
        </p:txBody>
      </p:sp>
      <p:sp>
        <p:nvSpPr>
          <p:cNvPr id="21507" name="Rectangle 3"/>
          <p:cNvSpPr>
            <a:spLocks noGrp="1" noChangeArrowheads="1"/>
          </p:cNvSpPr>
          <p:nvPr>
            <p:ph idx="1"/>
          </p:nvPr>
        </p:nvSpPr>
        <p:spPr>
          <a:xfrm>
            <a:off x="239713" y="1300163"/>
            <a:ext cx="6770687" cy="5853112"/>
          </a:xfrm>
        </p:spPr>
        <p:txBody>
          <a:bodyPr>
            <a:normAutofit fontScale="92500" lnSpcReduction="20000"/>
          </a:bodyPr>
          <a:lstStyle/>
          <a:p>
            <a:pPr eaLnBrk="1" hangingPunct="1">
              <a:lnSpc>
                <a:spcPct val="150000"/>
              </a:lnSpc>
            </a:pPr>
            <a:r>
              <a:rPr lang="en-US" sz="2000" dirty="0" smtClean="0"/>
              <a:t>These regulations cover all types of easements including those required for State and local highways.</a:t>
            </a:r>
          </a:p>
          <a:p>
            <a:pPr eaLnBrk="1" hangingPunct="1">
              <a:lnSpc>
                <a:spcPct val="150000"/>
              </a:lnSpc>
            </a:pPr>
            <a:r>
              <a:rPr lang="en-US" sz="2000" dirty="0" smtClean="0"/>
              <a:t>The process of acquiring easements over Native American lands is similar to the steps required to obtain property not held in trust: the acquiring Agency identifies land requirements; surveys the proposed acquisition; identifies ownerships; appraises the property and conducts negotiations. </a:t>
            </a:r>
          </a:p>
          <a:p>
            <a:pPr eaLnBrk="1" hangingPunct="1">
              <a:lnSpc>
                <a:spcPct val="150000"/>
              </a:lnSpc>
            </a:pPr>
            <a:r>
              <a:rPr lang="en-US" sz="2000" dirty="0" smtClean="0"/>
              <a:t>The main difference when lands are held in trust for Native Americans is that </a:t>
            </a:r>
            <a:r>
              <a:rPr lang="en-US" sz="2000" dirty="0" smtClean="0">
                <a:solidFill>
                  <a:schemeClr val="accent5">
                    <a:lumMod val="50000"/>
                  </a:schemeClr>
                </a:solidFill>
              </a:rPr>
              <a:t>the recourse to use eminent domain is generally not available</a:t>
            </a:r>
            <a:r>
              <a:rPr lang="en-US" sz="2000" dirty="0" smtClean="0"/>
              <a:t>, </a:t>
            </a:r>
            <a:r>
              <a:rPr lang="en-US" sz="2000" dirty="0" smtClean="0">
                <a:solidFill>
                  <a:srgbClr val="C00000"/>
                </a:solidFill>
              </a:rPr>
              <a:t>except in rare instances</a:t>
            </a:r>
            <a:r>
              <a:rPr lang="en-US" sz="2000" dirty="0" smtClean="0"/>
              <a:t>. No authority exists for using condemnation to acquire Tribal lands and allotted lands are rarely condemned since jurisdiction is retained in the Federal courts.</a:t>
            </a:r>
          </a:p>
        </p:txBody>
      </p:sp>
      <p:sp>
        <p:nvSpPr>
          <p:cNvPr id="4" name="TextBox 3"/>
          <p:cNvSpPr txBox="1"/>
          <p:nvPr/>
        </p:nvSpPr>
        <p:spPr>
          <a:xfrm>
            <a:off x="7162800" y="1295400"/>
            <a:ext cx="2209800" cy="563231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174625" indent="-174625">
              <a:buFont typeface="Arial" pitchFamily="34" charset="0"/>
              <a:buChar char="•"/>
            </a:pPr>
            <a:r>
              <a:rPr lang="en-US" sz="2000" dirty="0" smtClean="0">
                <a:latin typeface="+mj-lt"/>
              </a:rPr>
              <a:t>ROW for RRs – 169.23</a:t>
            </a:r>
          </a:p>
          <a:p>
            <a:pPr marL="174625" indent="-174625">
              <a:buFont typeface="Arial" pitchFamily="34" charset="0"/>
              <a:buChar char="•"/>
            </a:pPr>
            <a:r>
              <a:rPr lang="en-US" sz="2000" dirty="0" smtClean="0">
                <a:latin typeface="+mj-lt"/>
              </a:rPr>
              <a:t>ROW for RRs in OK – 169.24</a:t>
            </a:r>
          </a:p>
          <a:p>
            <a:pPr marL="174625" indent="-174625">
              <a:buFont typeface="Arial" pitchFamily="34" charset="0"/>
              <a:buChar char="•"/>
            </a:pPr>
            <a:r>
              <a:rPr lang="en-US" sz="2000" dirty="0" smtClean="0">
                <a:latin typeface="+mj-lt"/>
              </a:rPr>
              <a:t>ROW for Oil and Gas Pipelines – 169.25</a:t>
            </a:r>
          </a:p>
          <a:p>
            <a:pPr marL="174625" indent="-174625">
              <a:buFont typeface="Arial" pitchFamily="34" charset="0"/>
              <a:buChar char="•"/>
            </a:pPr>
            <a:r>
              <a:rPr lang="en-US" sz="2000" dirty="0" smtClean="0">
                <a:latin typeface="+mj-lt"/>
              </a:rPr>
              <a:t>ROW for Communications – 169.26</a:t>
            </a:r>
          </a:p>
          <a:p>
            <a:pPr marL="174625" indent="-174625">
              <a:buFont typeface="Arial" pitchFamily="34" charset="0"/>
              <a:buChar char="•"/>
            </a:pPr>
            <a:r>
              <a:rPr lang="en-US" sz="2000" dirty="0" smtClean="0">
                <a:latin typeface="+mj-lt"/>
              </a:rPr>
              <a:t>ROW for Power Projects – 169.27</a:t>
            </a:r>
          </a:p>
          <a:p>
            <a:pPr marL="174625" indent="-174625">
              <a:buFont typeface="Arial" pitchFamily="34" charset="0"/>
              <a:buChar char="•"/>
            </a:pPr>
            <a:r>
              <a:rPr lang="en-US" sz="2000" dirty="0" smtClean="0">
                <a:latin typeface="+mj-lt"/>
              </a:rPr>
              <a:t>ROW </a:t>
            </a:r>
            <a:r>
              <a:rPr lang="en-US" sz="2000" dirty="0">
                <a:latin typeface="+mj-lt"/>
              </a:rPr>
              <a:t>for Public Hwys. – </a:t>
            </a:r>
            <a:r>
              <a:rPr lang="en-US" sz="2000" dirty="0" smtClean="0">
                <a:latin typeface="+mj-lt"/>
              </a:rPr>
              <a:t>169.28</a:t>
            </a:r>
          </a:p>
          <a:p>
            <a:pPr marL="174625" indent="-174625">
              <a:buFont typeface="Arial" pitchFamily="34" charset="0"/>
              <a:buChar char="•"/>
            </a:pPr>
            <a:r>
              <a:rPr lang="en-US" sz="2000" dirty="0" smtClean="0">
                <a:latin typeface="+mj-lt"/>
              </a:rPr>
              <a:t>All deleted from 2015 Regs b/c Auth is in 25 CFR 256, 323-328</a:t>
            </a:r>
          </a:p>
        </p:txBody>
      </p:sp>
      <p:sp>
        <p:nvSpPr>
          <p:cNvPr id="2" name="Slide Number Placeholder 1"/>
          <p:cNvSpPr>
            <a:spLocks noGrp="1"/>
          </p:cNvSpPr>
          <p:nvPr>
            <p:ph type="sldNum" sz="quarter" idx="12"/>
          </p:nvPr>
        </p:nvSpPr>
        <p:spPr/>
        <p:txBody>
          <a:bodyPr/>
          <a:lstStyle/>
          <a:p>
            <a:fld id="{AD604E7F-64AF-4685-A135-3DCBABF16A6C}" type="slidenum">
              <a:rPr lang="en-US" smtClean="0"/>
              <a:pPr/>
              <a:t>19</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41080" cy="1219200"/>
          </a:xfrm>
        </p:spPr>
        <p:txBody>
          <a:bodyPr/>
          <a:lstStyle/>
          <a:p>
            <a:r>
              <a:rPr lang="en-US" b="1" dirty="0" smtClean="0"/>
              <a:t>Right of Way vs. Easement</a:t>
            </a:r>
            <a:endParaRPr lang="en-US" b="1" dirty="0"/>
          </a:p>
        </p:txBody>
      </p:sp>
      <p:sp>
        <p:nvSpPr>
          <p:cNvPr id="3" name="Content Placeholder 2"/>
          <p:cNvSpPr>
            <a:spLocks noGrp="1"/>
          </p:cNvSpPr>
          <p:nvPr>
            <p:ph idx="1"/>
          </p:nvPr>
        </p:nvSpPr>
        <p:spPr>
          <a:xfrm>
            <a:off x="480060" y="1524000"/>
            <a:ext cx="8641080" cy="5222240"/>
          </a:xfrm>
        </p:spPr>
        <p:txBody>
          <a:bodyPr>
            <a:normAutofit fontScale="77500" lnSpcReduction="20000"/>
          </a:bodyPr>
          <a:lstStyle/>
          <a:p>
            <a:r>
              <a:rPr lang="en-US" b="1" dirty="0" smtClean="0"/>
              <a:t>What is an easement?</a:t>
            </a:r>
          </a:p>
          <a:p>
            <a:pPr lvl="1"/>
            <a:r>
              <a:rPr lang="en-US" dirty="0" smtClean="0"/>
              <a:t>An easement is a legal interest in real property authorizing a person to use the land or property of another for a particular purpose. </a:t>
            </a:r>
          </a:p>
          <a:p>
            <a:pPr lvl="1"/>
            <a:r>
              <a:rPr lang="en-US" dirty="0" smtClean="0"/>
              <a:t>Landowners are paid a fair price for the easement and can continue to use the land for most other purposes, although some restrictions may be included in the agreement. </a:t>
            </a:r>
          </a:p>
          <a:p>
            <a:r>
              <a:rPr lang="en-US" b="1" dirty="0" smtClean="0"/>
              <a:t>What is a right-of-way?</a:t>
            </a:r>
          </a:p>
          <a:p>
            <a:pPr lvl="1"/>
            <a:r>
              <a:rPr lang="en-US" dirty="0" smtClean="0"/>
              <a:t>A right-of-way is the actual land area acquired for a specific purpose, such as a transmission line or roadway.</a:t>
            </a:r>
          </a:p>
          <a:p>
            <a:pPr lvl="1"/>
            <a:r>
              <a:rPr lang="en-US" dirty="0" smtClean="0"/>
              <a:t>Real property, or interests therein, acquired, dedicated or reserved for the construction, operation and maintenance of a roadway or other facilities. Right of way may be an interest in fee, easement or lease, or other legally binding conveyance.  </a:t>
            </a:r>
          </a:p>
          <a:p>
            <a:r>
              <a:rPr lang="en-US" b="1" dirty="0" smtClean="0"/>
              <a:t>What is the difference between an easement and a right-of-way?</a:t>
            </a:r>
          </a:p>
          <a:p>
            <a:pPr lvl="1"/>
            <a:r>
              <a:rPr lang="en-US" dirty="0" smtClean="0"/>
              <a:t>Generally, an easement is a legal interest in real property and a right-of-way is the physical land area which is dedicated to a particular use or where facilities are located.</a:t>
            </a:r>
          </a:p>
        </p:txBody>
      </p:sp>
      <p:sp>
        <p:nvSpPr>
          <p:cNvPr id="4" name="Slide Number Placeholder 3"/>
          <p:cNvSpPr>
            <a:spLocks noGrp="1"/>
          </p:cNvSpPr>
          <p:nvPr>
            <p:ph type="sldNum" sz="quarter" idx="12"/>
          </p:nvPr>
        </p:nvSpPr>
        <p:spPr/>
        <p:txBody>
          <a:bodyPr/>
          <a:lstStyle/>
          <a:p>
            <a:fld id="{AD604E7F-64AF-4685-A135-3DCBABF16A6C}" type="slidenum">
              <a:rPr lang="en-US" smtClean="0"/>
              <a:pPr/>
              <a:t>2</a:t>
            </a:fld>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0"/>
            <a:ext cx="8641080" cy="1219200"/>
          </a:xfrm>
        </p:spPr>
        <p:txBody>
          <a:bodyPr/>
          <a:lstStyle/>
          <a:p>
            <a:pPr eaLnBrk="1" hangingPunct="1"/>
            <a:r>
              <a:rPr lang="en-US" sz="3800" b="1" dirty="0" smtClean="0"/>
              <a:t>Energy Policy Act of 2005</a:t>
            </a:r>
          </a:p>
        </p:txBody>
      </p:sp>
      <p:sp>
        <p:nvSpPr>
          <p:cNvPr id="22531" name="Rectangle 3"/>
          <p:cNvSpPr>
            <a:spLocks noGrp="1" noChangeArrowheads="1"/>
          </p:cNvSpPr>
          <p:nvPr>
            <p:ph idx="1"/>
          </p:nvPr>
        </p:nvSpPr>
        <p:spPr>
          <a:xfrm>
            <a:off x="239713" y="1295401"/>
            <a:ext cx="5761037" cy="5857874"/>
          </a:xfrm>
        </p:spPr>
        <p:txBody>
          <a:bodyPr>
            <a:normAutofit fontScale="85000" lnSpcReduction="20000"/>
          </a:bodyPr>
          <a:lstStyle/>
          <a:p>
            <a:pPr eaLnBrk="1" hangingPunct="1">
              <a:lnSpc>
                <a:spcPct val="150000"/>
              </a:lnSpc>
            </a:pPr>
            <a:r>
              <a:rPr lang="en-US" sz="3000" dirty="0" smtClean="0"/>
              <a:t>The Energy Policy Act of 2005 contains new provisions that </a:t>
            </a:r>
            <a:r>
              <a:rPr lang="en-US" sz="3000" dirty="0" smtClean="0">
                <a:solidFill>
                  <a:schemeClr val="accent5">
                    <a:lumMod val="50000"/>
                  </a:schemeClr>
                </a:solidFill>
              </a:rPr>
              <a:t>authorize tribes </a:t>
            </a:r>
            <a:r>
              <a:rPr lang="en-US" sz="3000" dirty="0" smtClean="0"/>
              <a:t>to “grant a right of way over tribal land for a pipeline or an electric transmission or distribution line without approval by the Secretary” in certain circumstances.  This is a significant departure from prior law and is designed to encourage tribes to develop their own energy resources.</a:t>
            </a:r>
          </a:p>
        </p:txBody>
      </p:sp>
      <p:pic>
        <p:nvPicPr>
          <p:cNvPr id="22532" name="Picture 4" descr="2007-EPAct_1813_page1"/>
          <p:cNvPicPr>
            <a:picLocks noChangeAspect="1" noChangeArrowheads="1"/>
          </p:cNvPicPr>
          <p:nvPr/>
        </p:nvPicPr>
        <p:blipFill>
          <a:blip r:embed="rId3" cstate="print"/>
          <a:srcRect/>
          <a:stretch>
            <a:fillRect/>
          </a:stretch>
        </p:blipFill>
        <p:spPr bwMode="auto">
          <a:xfrm>
            <a:off x="6096000" y="1295400"/>
            <a:ext cx="3214688" cy="4225925"/>
          </a:xfrm>
          <a:prstGeom prst="rect">
            <a:avLst/>
          </a:prstGeom>
          <a:noFill/>
          <a:ln w="3175">
            <a:solidFill>
              <a:srgbClr val="000000"/>
            </a:solidFill>
            <a:miter lim="800000"/>
            <a:headEnd/>
            <a:tailEnd/>
          </a:ln>
        </p:spPr>
      </p:pic>
      <p:sp>
        <p:nvSpPr>
          <p:cNvPr id="2" name="Slide Number Placeholder 1"/>
          <p:cNvSpPr>
            <a:spLocks noGrp="1"/>
          </p:cNvSpPr>
          <p:nvPr>
            <p:ph type="sldNum" sz="quarter" idx="12"/>
          </p:nvPr>
        </p:nvSpPr>
        <p:spPr/>
        <p:txBody>
          <a:bodyPr/>
          <a:lstStyle/>
          <a:p>
            <a:fld id="{AD604E7F-64AF-4685-A135-3DCBABF16A6C}" type="slidenum">
              <a:rPr lang="en-US" smtClean="0"/>
              <a:pPr/>
              <a:t>20</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t>December 2012 – Management of Trust Land (77 FR 72440)</a:t>
            </a:r>
            <a:endParaRPr lang="en-US" sz="4400" b="1" dirty="0"/>
          </a:p>
        </p:txBody>
      </p:sp>
      <p:sp>
        <p:nvSpPr>
          <p:cNvPr id="3" name="Content Placeholder 2"/>
          <p:cNvSpPr>
            <a:spLocks noGrp="1"/>
          </p:cNvSpPr>
          <p:nvPr>
            <p:ph idx="1"/>
          </p:nvPr>
        </p:nvSpPr>
        <p:spPr/>
        <p:txBody>
          <a:bodyPr/>
          <a:lstStyle/>
          <a:p>
            <a:r>
              <a:rPr lang="en-US" dirty="0" smtClean="0"/>
              <a:t>Prompted the most recent updates to the ROW regulations</a:t>
            </a:r>
          </a:p>
          <a:p>
            <a:pPr lvl="1"/>
            <a:r>
              <a:rPr lang="en-US" sz="2600" dirty="0" smtClean="0"/>
              <a:t>June </a:t>
            </a:r>
            <a:r>
              <a:rPr lang="en-US" sz="2600" dirty="0"/>
              <a:t>17, 2014: Proposed ROW rule published (79 FR 34455) </a:t>
            </a:r>
            <a:endParaRPr lang="en-US" sz="2600" dirty="0" smtClean="0"/>
          </a:p>
          <a:p>
            <a:pPr lvl="1"/>
            <a:r>
              <a:rPr lang="en-US" sz="2600" dirty="0" smtClean="0"/>
              <a:t>November </a:t>
            </a:r>
            <a:r>
              <a:rPr lang="en-US" sz="2600" dirty="0"/>
              <a:t>19, 2015: Final rule published (80 FR 72492) </a:t>
            </a:r>
          </a:p>
          <a:p>
            <a:endParaRPr lang="en-US" sz="2800" dirty="0"/>
          </a:p>
          <a:p>
            <a:pPr lvl="1"/>
            <a:endParaRPr lang="en-US" sz="2600" dirty="0"/>
          </a:p>
        </p:txBody>
      </p:sp>
      <p:sp>
        <p:nvSpPr>
          <p:cNvPr id="4" name="Slide Number Placeholder 3"/>
          <p:cNvSpPr>
            <a:spLocks noGrp="1"/>
          </p:cNvSpPr>
          <p:nvPr>
            <p:ph type="sldNum" sz="quarter" idx="12"/>
          </p:nvPr>
        </p:nvSpPr>
        <p:spPr/>
        <p:txBody>
          <a:bodyPr/>
          <a:lstStyle/>
          <a:p>
            <a:fld id="{AD604E7F-64AF-4685-A135-3DCBABF16A6C}" type="slidenum">
              <a:rPr lang="en-US" smtClean="0"/>
              <a:pPr/>
              <a:t>21</a:t>
            </a:fld>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Tree>
    <p:extLst>
      <p:ext uri="{BB962C8B-B14F-4D97-AF65-F5344CB8AC3E}">
        <p14:creationId xmlns:p14="http://schemas.microsoft.com/office/powerpoint/2010/main" val="2377165927"/>
      </p:ext>
    </p:extLst>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3200" b="1" dirty="0" smtClean="0"/>
              <a:t>Final ROW Rule,  November 19, 2015, </a:t>
            </a:r>
            <a:br>
              <a:rPr lang="en-US" sz="3200" b="1" dirty="0" smtClean="0"/>
            </a:br>
            <a:r>
              <a:rPr lang="en-US" sz="3200" b="1" dirty="0" smtClean="0"/>
              <a:t>(80 FR 72492) *</a:t>
            </a:r>
            <a:endParaRPr lang="en-US" sz="2400" b="1" dirty="0"/>
          </a:p>
        </p:txBody>
      </p:sp>
      <p:sp>
        <p:nvSpPr>
          <p:cNvPr id="3" name="Content Placeholder 2"/>
          <p:cNvSpPr>
            <a:spLocks noGrp="1"/>
          </p:cNvSpPr>
          <p:nvPr>
            <p:ph idx="1"/>
          </p:nvPr>
        </p:nvSpPr>
        <p:spPr/>
        <p:txBody>
          <a:bodyPr>
            <a:normAutofit fontScale="77500" lnSpcReduction="20000"/>
          </a:bodyPr>
          <a:lstStyle/>
          <a:p>
            <a:r>
              <a:rPr lang="en-US" dirty="0" smtClean="0"/>
              <a:t>Simplifies </a:t>
            </a:r>
            <a:r>
              <a:rPr lang="en-US" dirty="0"/>
              <a:t>approach </a:t>
            </a:r>
            <a:endParaRPr lang="en-US" dirty="0" smtClean="0"/>
          </a:p>
          <a:p>
            <a:pPr lvl="1"/>
            <a:r>
              <a:rPr lang="en-US" dirty="0" smtClean="0"/>
              <a:t>Relies </a:t>
            </a:r>
            <a:r>
              <a:rPr lang="en-US" dirty="0"/>
              <a:t>only on 1948 Act as statutory authority </a:t>
            </a:r>
          </a:p>
          <a:p>
            <a:r>
              <a:rPr lang="en-US" dirty="0" smtClean="0"/>
              <a:t>Streamlines </a:t>
            </a:r>
            <a:r>
              <a:rPr lang="en-US" dirty="0"/>
              <a:t>approval process </a:t>
            </a:r>
            <a:endParaRPr lang="en-US" dirty="0" smtClean="0"/>
          </a:p>
          <a:p>
            <a:pPr lvl="1"/>
            <a:r>
              <a:rPr lang="en-US" dirty="0" smtClean="0"/>
              <a:t>Establishes </a:t>
            </a:r>
            <a:r>
              <a:rPr lang="en-US" dirty="0"/>
              <a:t>timelines for BIA review of ROW requests </a:t>
            </a:r>
          </a:p>
          <a:p>
            <a:pPr lvl="1"/>
            <a:r>
              <a:rPr lang="en-US" dirty="0"/>
              <a:t>Eliminates requirement for BIA approval of access to </a:t>
            </a:r>
            <a:r>
              <a:rPr lang="en-US" dirty="0" smtClean="0"/>
              <a:t>land for surveys </a:t>
            </a:r>
            <a:endParaRPr lang="en-US" dirty="0"/>
          </a:p>
          <a:p>
            <a:r>
              <a:rPr lang="en-US" dirty="0" smtClean="0"/>
              <a:t>Provides </a:t>
            </a:r>
            <a:r>
              <a:rPr lang="en-US" dirty="0"/>
              <a:t>certainty in process </a:t>
            </a:r>
            <a:endParaRPr lang="en-US" dirty="0" smtClean="0"/>
          </a:p>
          <a:p>
            <a:pPr lvl="1"/>
            <a:r>
              <a:rPr lang="en-US" dirty="0" smtClean="0"/>
              <a:t>Clarifies </a:t>
            </a:r>
            <a:r>
              <a:rPr lang="en-US" dirty="0"/>
              <a:t>processes for BIA review of ROW documents </a:t>
            </a:r>
          </a:p>
          <a:p>
            <a:pPr lvl="1"/>
            <a:r>
              <a:rPr lang="en-US" dirty="0"/>
              <a:t>Clarifies “service line” versus </a:t>
            </a:r>
            <a:r>
              <a:rPr lang="en-US" dirty="0" smtClean="0"/>
              <a:t>ROW (ROW requires BIA approval) </a:t>
            </a:r>
            <a:endParaRPr lang="en-US" dirty="0"/>
          </a:p>
          <a:p>
            <a:pPr lvl="1"/>
            <a:r>
              <a:rPr lang="en-US" dirty="0"/>
              <a:t>Allows BIA disapproval only if BIA states a compelling reason </a:t>
            </a:r>
            <a:endParaRPr lang="en-US" dirty="0" smtClean="0"/>
          </a:p>
          <a:p>
            <a:pPr marL="0" indent="0">
              <a:buNone/>
            </a:pPr>
            <a:endParaRPr lang="en-US" b="1" dirty="0" smtClean="0"/>
          </a:p>
          <a:p>
            <a:pPr marL="0" indent="0">
              <a:buNone/>
            </a:pPr>
            <a:r>
              <a:rPr lang="en-US" b="1" dirty="0" smtClean="0"/>
              <a:t>* </a:t>
            </a:r>
            <a:r>
              <a:rPr lang="en-US" dirty="0" smtClean="0"/>
              <a:t>BIA Webinar: Sharlene Roundface, Chief, Div. of Realty, BIA, </a:t>
            </a:r>
            <a:r>
              <a:rPr lang="en-US" dirty="0" smtClean="0">
                <a:hlinkClick r:id="rId3"/>
              </a:rPr>
              <a:t>Sharlene.Roundface@bia.gov</a:t>
            </a:r>
            <a:r>
              <a:rPr lang="en-US" dirty="0" smtClean="0"/>
              <a:t>; </a:t>
            </a:r>
            <a:r>
              <a:rPr lang="en-US" dirty="0">
                <a:hlinkClick r:id="rId4"/>
              </a:rPr>
              <a:t>https://www.bia.gov/sites/bia.gov/files/assets/bia/ots/mp4/idc1-033472.mp4</a:t>
            </a:r>
            <a:endParaRPr lang="en-US" dirty="0"/>
          </a:p>
          <a:p>
            <a:endParaRPr lang="en-US" dirty="0"/>
          </a:p>
        </p:txBody>
      </p:sp>
      <p:sp>
        <p:nvSpPr>
          <p:cNvPr id="4" name="Slide Number Placeholder 3"/>
          <p:cNvSpPr>
            <a:spLocks noGrp="1"/>
          </p:cNvSpPr>
          <p:nvPr>
            <p:ph type="sldNum" sz="quarter" idx="12"/>
          </p:nvPr>
        </p:nvSpPr>
        <p:spPr/>
        <p:txBody>
          <a:bodyPr/>
          <a:lstStyle/>
          <a:p>
            <a:fld id="{AD604E7F-64AF-4685-A135-3DCBABF16A6C}" type="slidenum">
              <a:rPr lang="en-US" smtClean="0"/>
              <a:pPr/>
              <a:t>22</a:t>
            </a:fld>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
        <p:nvSpPr>
          <p:cNvPr id="6" name="TextBox 5"/>
          <p:cNvSpPr txBox="1"/>
          <p:nvPr/>
        </p:nvSpPr>
        <p:spPr>
          <a:xfrm>
            <a:off x="6934200" y="1828800"/>
            <a:ext cx="2057400" cy="1169551"/>
          </a:xfrm>
          <a:prstGeom prst="rect">
            <a:avLst/>
          </a:prstGeom>
          <a:solidFill>
            <a:schemeClr val="accent2">
              <a:lumMod val="20000"/>
              <a:lumOff val="80000"/>
            </a:schemeClr>
          </a:solidFill>
          <a:ln>
            <a:solidFill>
              <a:schemeClr val="accent2"/>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400" b="1" dirty="0" smtClean="0">
                <a:latin typeface="+mj-lt"/>
              </a:rPr>
              <a:t>Rights-of-Way </a:t>
            </a:r>
            <a:r>
              <a:rPr lang="en-US" sz="1400" b="1" dirty="0">
                <a:latin typeface="+mj-lt"/>
              </a:rPr>
              <a:t>on Indian Land (25 CFR 169) Comparison of Current Rule &amp; New </a:t>
            </a:r>
            <a:r>
              <a:rPr lang="en-US" sz="1400" b="1" dirty="0" smtClean="0">
                <a:latin typeface="+mj-lt"/>
              </a:rPr>
              <a:t>Rule</a:t>
            </a:r>
            <a:r>
              <a:rPr lang="en-US" sz="1400" b="1" baseline="30000" dirty="0" smtClean="0">
                <a:latin typeface="+mj-lt"/>
              </a:rPr>
              <a:t> </a:t>
            </a:r>
            <a:endParaRPr lang="en-US" sz="1400" dirty="0">
              <a:latin typeface="+mj-lt"/>
            </a:endParaRPr>
          </a:p>
          <a:p>
            <a:pPr algn="ctr"/>
            <a:r>
              <a:rPr lang="en-US" sz="1400" dirty="0">
                <a:latin typeface="+mj-lt"/>
              </a:rPr>
              <a:t>March 2016 </a:t>
            </a:r>
          </a:p>
        </p:txBody>
      </p:sp>
    </p:spTree>
    <p:extLst>
      <p:ext uri="{BB962C8B-B14F-4D97-AF65-F5344CB8AC3E}">
        <p14:creationId xmlns:p14="http://schemas.microsoft.com/office/powerpoint/2010/main" val="90213846"/>
      </p:ext>
    </p:extLst>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3200" b="1" dirty="0" smtClean="0"/>
              <a:t>Final ROW Rule,  November 19, 2015, </a:t>
            </a:r>
            <a:br>
              <a:rPr lang="en-US" sz="3200" b="1" dirty="0" smtClean="0"/>
            </a:br>
            <a:r>
              <a:rPr lang="en-US" sz="3200" b="1" dirty="0" smtClean="0"/>
              <a:t>(80 FR 72492) *</a:t>
            </a:r>
            <a:endParaRPr lang="en-US" sz="2400" b="1" dirty="0"/>
          </a:p>
        </p:txBody>
      </p:sp>
      <p:sp>
        <p:nvSpPr>
          <p:cNvPr id="3" name="Content Placeholder 2"/>
          <p:cNvSpPr>
            <a:spLocks noGrp="1"/>
          </p:cNvSpPr>
          <p:nvPr>
            <p:ph idx="1"/>
          </p:nvPr>
        </p:nvSpPr>
        <p:spPr/>
        <p:txBody>
          <a:bodyPr>
            <a:normAutofit fontScale="85000" lnSpcReduction="20000"/>
          </a:bodyPr>
          <a:lstStyle/>
          <a:p>
            <a:r>
              <a:rPr lang="en-US" dirty="0"/>
              <a:t>Supports landowner decisions regarding use of their land</a:t>
            </a:r>
          </a:p>
          <a:p>
            <a:pPr lvl="1"/>
            <a:r>
              <a:rPr lang="en-US" dirty="0" smtClean="0"/>
              <a:t>Defers </a:t>
            </a:r>
            <a:r>
              <a:rPr lang="en-US" dirty="0"/>
              <a:t>to Tribes on compensation amount for Tribal land and on the reasonableness of the duration of the right-of-way</a:t>
            </a:r>
          </a:p>
          <a:p>
            <a:pPr lvl="1"/>
            <a:r>
              <a:rPr lang="en-US" dirty="0" smtClean="0"/>
              <a:t>Allows </a:t>
            </a:r>
            <a:r>
              <a:rPr lang="en-US" dirty="0"/>
              <a:t>landowner negotiation of ROW terms</a:t>
            </a:r>
          </a:p>
          <a:p>
            <a:r>
              <a:rPr lang="en-US" dirty="0" smtClean="0"/>
              <a:t>Protects </a:t>
            </a:r>
            <a:r>
              <a:rPr lang="en-US" dirty="0"/>
              <a:t>trust property</a:t>
            </a:r>
          </a:p>
          <a:p>
            <a:pPr lvl="1"/>
            <a:r>
              <a:rPr lang="en-US" dirty="0" smtClean="0"/>
              <a:t>Prohibits </a:t>
            </a:r>
            <a:r>
              <a:rPr lang="en-US" dirty="0"/>
              <a:t>“piggybacking”</a:t>
            </a:r>
          </a:p>
          <a:p>
            <a:pPr lvl="1"/>
            <a:r>
              <a:rPr lang="en-US" dirty="0" smtClean="0"/>
              <a:t>Explicitly </a:t>
            </a:r>
            <a:r>
              <a:rPr lang="en-US" dirty="0"/>
              <a:t>requires BIA approval and consent for assignments, amendments, mortgages of ROWs</a:t>
            </a:r>
          </a:p>
          <a:p>
            <a:pPr lvl="1"/>
            <a:r>
              <a:rPr lang="en-US" dirty="0" smtClean="0"/>
              <a:t>Establishes </a:t>
            </a:r>
            <a:r>
              <a:rPr lang="en-US" dirty="0"/>
              <a:t>guidelines for “reasonable” durations of rights-of-way on allotted land (</a:t>
            </a:r>
            <a:r>
              <a:rPr lang="en-US" u="sng" dirty="0"/>
              <a:t>generally, no ROWs in perpetuity</a:t>
            </a:r>
            <a:r>
              <a:rPr lang="en-US" dirty="0"/>
              <a:t>)</a:t>
            </a:r>
          </a:p>
          <a:p>
            <a:pPr lvl="1"/>
            <a:r>
              <a:rPr lang="en-US" dirty="0" smtClean="0"/>
              <a:t>Requires </a:t>
            </a:r>
            <a:r>
              <a:rPr lang="en-US" dirty="0"/>
              <a:t>bond, insurance, or other security with application in lieu of deposit</a:t>
            </a:r>
            <a:endParaRPr lang="en-US" dirty="0" smtClean="0"/>
          </a:p>
          <a:p>
            <a:pPr marL="0" indent="0">
              <a:buNone/>
            </a:pPr>
            <a:r>
              <a:rPr lang="en-US" b="1" dirty="0" smtClean="0"/>
              <a:t>* </a:t>
            </a:r>
            <a:r>
              <a:rPr lang="en-US" dirty="0" smtClean="0"/>
              <a:t>BIA Webinar: https</a:t>
            </a:r>
            <a:r>
              <a:rPr lang="en-US" dirty="0"/>
              <a:t>://www.bia.gov/sites/bia.gov/files/assets/bia/ots/mp4/idc1-033472.mp4</a:t>
            </a:r>
          </a:p>
          <a:p>
            <a:endParaRPr lang="en-US" dirty="0"/>
          </a:p>
          <a:p>
            <a:endParaRPr lang="en-US" dirty="0"/>
          </a:p>
        </p:txBody>
      </p:sp>
      <p:sp>
        <p:nvSpPr>
          <p:cNvPr id="4" name="Slide Number Placeholder 3"/>
          <p:cNvSpPr>
            <a:spLocks noGrp="1"/>
          </p:cNvSpPr>
          <p:nvPr>
            <p:ph type="sldNum" sz="quarter" idx="12"/>
          </p:nvPr>
        </p:nvSpPr>
        <p:spPr/>
        <p:txBody>
          <a:bodyPr/>
          <a:lstStyle/>
          <a:p>
            <a:fld id="{AD604E7F-64AF-4685-A135-3DCBABF16A6C}" type="slidenum">
              <a:rPr lang="en-US" smtClean="0"/>
              <a:pPr/>
              <a:t>23</a:t>
            </a:fld>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Tree>
    <p:extLst>
      <p:ext uri="{BB962C8B-B14F-4D97-AF65-F5344CB8AC3E}">
        <p14:creationId xmlns:p14="http://schemas.microsoft.com/office/powerpoint/2010/main" val="510448105"/>
      </p:ext>
    </p:extLst>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3200" b="1" dirty="0" smtClean="0"/>
              <a:t>Final ROW Rule,  November 19, 2015, </a:t>
            </a:r>
            <a:br>
              <a:rPr lang="en-US" sz="3200" b="1" dirty="0" smtClean="0"/>
            </a:br>
            <a:r>
              <a:rPr lang="en-US" sz="3200" b="1" dirty="0" smtClean="0"/>
              <a:t>(80 FR 72492) *</a:t>
            </a:r>
            <a:endParaRPr lang="en-US" sz="2400" b="1" dirty="0"/>
          </a:p>
        </p:txBody>
      </p:sp>
      <p:sp>
        <p:nvSpPr>
          <p:cNvPr id="3" name="Content Placeholder 2"/>
          <p:cNvSpPr>
            <a:spLocks noGrp="1"/>
          </p:cNvSpPr>
          <p:nvPr>
            <p:ph idx="1"/>
          </p:nvPr>
        </p:nvSpPr>
        <p:spPr/>
        <p:txBody>
          <a:bodyPr>
            <a:normAutofit fontScale="92500" lnSpcReduction="10000"/>
          </a:bodyPr>
          <a:lstStyle/>
          <a:p>
            <a:r>
              <a:rPr lang="en-US" dirty="0" smtClean="0"/>
              <a:t>Subpart </a:t>
            </a:r>
            <a:r>
              <a:rPr lang="en-US" dirty="0"/>
              <a:t>A – Purpose, Definitions, General Provisions </a:t>
            </a:r>
          </a:p>
          <a:p>
            <a:r>
              <a:rPr lang="en-US" dirty="0"/>
              <a:t>Subpart B – Service Line Agreements </a:t>
            </a:r>
          </a:p>
          <a:p>
            <a:r>
              <a:rPr lang="en-US" dirty="0"/>
              <a:t>Subpart C – Obtaining a Right-of-Way </a:t>
            </a:r>
          </a:p>
          <a:p>
            <a:r>
              <a:rPr lang="en-US" dirty="0"/>
              <a:t>Subpart D – Duration, Renewals, Amendments</a:t>
            </a:r>
            <a:r>
              <a:rPr lang="en-US" dirty="0" smtClean="0"/>
              <a:t>,  </a:t>
            </a:r>
            <a:r>
              <a:rPr lang="en-US" dirty="0"/>
              <a:t>Assignments, Mortgages </a:t>
            </a:r>
          </a:p>
          <a:p>
            <a:r>
              <a:rPr lang="en-US" dirty="0"/>
              <a:t>Subpart E – Effectiveness </a:t>
            </a:r>
          </a:p>
          <a:p>
            <a:r>
              <a:rPr lang="en-US" dirty="0"/>
              <a:t>Subpart F – Compliance and Enforcement </a:t>
            </a:r>
          </a:p>
          <a:p>
            <a:r>
              <a:rPr lang="en-US" dirty="0"/>
              <a:t>Effective Date </a:t>
            </a:r>
            <a:r>
              <a:rPr lang="en-US" dirty="0" smtClean="0"/>
              <a:t> (extended to March 21, 2016)</a:t>
            </a:r>
            <a:endParaRPr lang="en-US" dirty="0"/>
          </a:p>
          <a:p>
            <a:pPr marL="0" indent="0">
              <a:buNone/>
            </a:pPr>
            <a:r>
              <a:rPr lang="en-US" b="1" dirty="0" smtClean="0"/>
              <a:t>* </a:t>
            </a:r>
            <a:r>
              <a:rPr lang="en-US" dirty="0" smtClean="0"/>
              <a:t>BIA Webinar: https</a:t>
            </a:r>
            <a:r>
              <a:rPr lang="en-US" dirty="0"/>
              <a:t>://www.bia.gov/sites/bia.gov/files/assets/bia/ots/mp4/idc1-033472.mp4</a:t>
            </a:r>
          </a:p>
          <a:p>
            <a:endParaRPr lang="en-US" dirty="0"/>
          </a:p>
          <a:p>
            <a:endParaRPr lang="en-US" dirty="0"/>
          </a:p>
        </p:txBody>
      </p:sp>
      <p:sp>
        <p:nvSpPr>
          <p:cNvPr id="4" name="Slide Number Placeholder 3"/>
          <p:cNvSpPr>
            <a:spLocks noGrp="1"/>
          </p:cNvSpPr>
          <p:nvPr>
            <p:ph type="sldNum" sz="quarter" idx="12"/>
          </p:nvPr>
        </p:nvSpPr>
        <p:spPr/>
        <p:txBody>
          <a:bodyPr/>
          <a:lstStyle/>
          <a:p>
            <a:fld id="{AD604E7F-64AF-4685-A135-3DCBABF16A6C}" type="slidenum">
              <a:rPr lang="en-US" smtClean="0"/>
              <a:pPr/>
              <a:t>24</a:t>
            </a:fld>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Tree>
    <p:extLst>
      <p:ext uri="{BB962C8B-B14F-4D97-AF65-F5344CB8AC3E}">
        <p14:creationId xmlns:p14="http://schemas.microsoft.com/office/powerpoint/2010/main" val="992862938"/>
      </p:ext>
    </p:extLst>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3200" b="1" dirty="0" smtClean="0"/>
              <a:t>Final ROW Rule,  November 19, 2015, </a:t>
            </a:r>
            <a:br>
              <a:rPr lang="en-US" sz="3200" b="1" dirty="0" smtClean="0"/>
            </a:br>
            <a:r>
              <a:rPr lang="en-US" sz="3200" b="1" dirty="0" smtClean="0"/>
              <a:t>(80 FR 72492) *</a:t>
            </a:r>
            <a:endParaRPr lang="en-US" sz="2400" b="1" dirty="0"/>
          </a:p>
        </p:txBody>
      </p:sp>
      <p:sp>
        <p:nvSpPr>
          <p:cNvPr id="3" name="Content Placeholder 2"/>
          <p:cNvSpPr>
            <a:spLocks noGrp="1"/>
          </p:cNvSpPr>
          <p:nvPr>
            <p:ph idx="1"/>
          </p:nvPr>
        </p:nvSpPr>
        <p:spPr/>
        <p:txBody>
          <a:bodyPr>
            <a:normAutofit fontScale="92500" lnSpcReduction="20000"/>
          </a:bodyPr>
          <a:lstStyle/>
          <a:p>
            <a:r>
              <a:rPr lang="en-US" dirty="0" smtClean="0"/>
              <a:t>Subpart </a:t>
            </a:r>
            <a:r>
              <a:rPr lang="en-US" dirty="0"/>
              <a:t>A – Purpose, Definitions, General Provisions </a:t>
            </a:r>
            <a:endParaRPr lang="en-US" dirty="0" smtClean="0"/>
          </a:p>
          <a:p>
            <a:r>
              <a:rPr lang="en-US" dirty="0" smtClean="0"/>
              <a:t>Rule </a:t>
            </a:r>
            <a:r>
              <a:rPr lang="en-US" dirty="0"/>
              <a:t>applies to rights-of-way over or across Indian land and BIA land </a:t>
            </a:r>
            <a:endParaRPr lang="en-US" dirty="0" smtClean="0"/>
          </a:p>
          <a:p>
            <a:pPr lvl="1"/>
            <a:r>
              <a:rPr lang="en-US" dirty="0" smtClean="0"/>
              <a:t>Indian </a:t>
            </a:r>
            <a:r>
              <a:rPr lang="en-US" dirty="0"/>
              <a:t>land includes trust or restricted land and Tribal and allotted land </a:t>
            </a:r>
          </a:p>
          <a:p>
            <a:r>
              <a:rPr lang="en-US" dirty="0" smtClean="0"/>
              <a:t>Rule </a:t>
            </a:r>
            <a:r>
              <a:rPr lang="en-US" dirty="0"/>
              <a:t>does not apply if Tribe authorizes a right-of-way to a wholly owned Tribal entity over land the Tribe fully owns </a:t>
            </a:r>
            <a:endParaRPr lang="en-US" dirty="0" smtClean="0"/>
          </a:p>
          <a:p>
            <a:pPr lvl="1"/>
            <a:r>
              <a:rPr lang="en-US" dirty="0" smtClean="0"/>
              <a:t>If </a:t>
            </a:r>
            <a:r>
              <a:rPr lang="en-US" dirty="0"/>
              <a:t>the Tribe owns only fractional interests in the land, the Tribal entity must obtain the consent of the owners of a majority interest in the land </a:t>
            </a:r>
          </a:p>
          <a:p>
            <a:pPr marL="0" indent="0">
              <a:buNone/>
            </a:pPr>
            <a:r>
              <a:rPr lang="en-US" b="1" dirty="0" smtClean="0"/>
              <a:t>* </a:t>
            </a:r>
            <a:r>
              <a:rPr lang="en-US" dirty="0" smtClean="0"/>
              <a:t>BIA Webinar: https</a:t>
            </a:r>
            <a:r>
              <a:rPr lang="en-US" dirty="0"/>
              <a:t>://www.bia.gov/sites/bia.gov/files/assets/bia/ots/mp4/idc1-033472.mp4</a:t>
            </a:r>
          </a:p>
          <a:p>
            <a:endParaRPr lang="en-US" dirty="0"/>
          </a:p>
          <a:p>
            <a:endParaRPr lang="en-US" dirty="0"/>
          </a:p>
        </p:txBody>
      </p:sp>
      <p:sp>
        <p:nvSpPr>
          <p:cNvPr id="4" name="Slide Number Placeholder 3"/>
          <p:cNvSpPr>
            <a:spLocks noGrp="1"/>
          </p:cNvSpPr>
          <p:nvPr>
            <p:ph type="sldNum" sz="quarter" idx="12"/>
          </p:nvPr>
        </p:nvSpPr>
        <p:spPr/>
        <p:txBody>
          <a:bodyPr/>
          <a:lstStyle/>
          <a:p>
            <a:fld id="{AD604E7F-64AF-4685-A135-3DCBABF16A6C}" type="slidenum">
              <a:rPr lang="en-US" smtClean="0"/>
              <a:pPr/>
              <a:t>25</a:t>
            </a:fld>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Tree>
    <p:extLst>
      <p:ext uri="{BB962C8B-B14F-4D97-AF65-F5344CB8AC3E}">
        <p14:creationId xmlns:p14="http://schemas.microsoft.com/office/powerpoint/2010/main" val="3540443475"/>
      </p:ext>
    </p:extLst>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3200" b="1" dirty="0" smtClean="0"/>
              <a:t>Final ROW Rule,  November 19, 2015, </a:t>
            </a:r>
            <a:br>
              <a:rPr lang="en-US" sz="3200" b="1" dirty="0" smtClean="0"/>
            </a:br>
            <a:r>
              <a:rPr lang="en-US" sz="3200" b="1" dirty="0" smtClean="0"/>
              <a:t>(80 FR 72492) *</a:t>
            </a:r>
            <a:endParaRPr lang="en-US" sz="2400" b="1" dirty="0"/>
          </a:p>
        </p:txBody>
      </p:sp>
      <p:sp>
        <p:nvSpPr>
          <p:cNvPr id="3" name="Content Placeholder 2"/>
          <p:cNvSpPr>
            <a:spLocks noGrp="1"/>
          </p:cNvSpPr>
          <p:nvPr>
            <p:ph idx="1"/>
          </p:nvPr>
        </p:nvSpPr>
        <p:spPr/>
        <p:txBody>
          <a:bodyPr>
            <a:normAutofit/>
          </a:bodyPr>
          <a:lstStyle/>
          <a:p>
            <a:r>
              <a:rPr lang="en-US" dirty="0" smtClean="0"/>
              <a:t>Subpart </a:t>
            </a:r>
            <a:r>
              <a:rPr lang="en-US" dirty="0"/>
              <a:t>A – Purpose, Definitions, General Provisions </a:t>
            </a:r>
            <a:endParaRPr lang="en-US" dirty="0" smtClean="0"/>
          </a:p>
          <a:p>
            <a:r>
              <a:rPr lang="en-US" dirty="0" smtClean="0"/>
              <a:t>ROWs </a:t>
            </a:r>
            <a:r>
              <a:rPr lang="en-US" dirty="0"/>
              <a:t>are subject to Federal law</a:t>
            </a:r>
          </a:p>
          <a:p>
            <a:r>
              <a:rPr lang="en-US" dirty="0" smtClean="0"/>
              <a:t>ROWs </a:t>
            </a:r>
            <a:r>
              <a:rPr lang="en-US" dirty="0"/>
              <a:t>are subject to Tribal law</a:t>
            </a:r>
          </a:p>
          <a:p>
            <a:pPr lvl="1"/>
            <a:r>
              <a:rPr lang="en-US" dirty="0" smtClean="0"/>
              <a:t>Except </a:t>
            </a:r>
            <a:r>
              <a:rPr lang="en-US" dirty="0"/>
              <a:t>to the extent Tribal law is inconsistent with Federal law</a:t>
            </a:r>
          </a:p>
          <a:p>
            <a:r>
              <a:rPr lang="en-US" dirty="0" smtClean="0"/>
              <a:t>ROWs </a:t>
            </a:r>
            <a:r>
              <a:rPr lang="en-US" dirty="0"/>
              <a:t>are generally not subject to State or local </a:t>
            </a:r>
            <a:r>
              <a:rPr lang="en-US" dirty="0" smtClean="0"/>
              <a:t>law</a:t>
            </a:r>
            <a:endParaRPr lang="en-US" dirty="0"/>
          </a:p>
          <a:p>
            <a:pPr marL="0" indent="0">
              <a:buNone/>
            </a:pPr>
            <a:r>
              <a:rPr lang="en-US" b="1" dirty="0" smtClean="0"/>
              <a:t>* </a:t>
            </a:r>
            <a:r>
              <a:rPr lang="en-US" dirty="0" smtClean="0"/>
              <a:t>BIA Webinar: https</a:t>
            </a:r>
            <a:r>
              <a:rPr lang="en-US" dirty="0"/>
              <a:t>://www.bia.gov/sites/bia.gov/files/assets/bia/ots/mp4/idc1-033472.mp4</a:t>
            </a:r>
          </a:p>
          <a:p>
            <a:endParaRPr lang="en-US" dirty="0"/>
          </a:p>
          <a:p>
            <a:endParaRPr lang="en-US" dirty="0"/>
          </a:p>
        </p:txBody>
      </p:sp>
      <p:sp>
        <p:nvSpPr>
          <p:cNvPr id="4" name="Slide Number Placeholder 3"/>
          <p:cNvSpPr>
            <a:spLocks noGrp="1"/>
          </p:cNvSpPr>
          <p:nvPr>
            <p:ph type="sldNum" sz="quarter" idx="12"/>
          </p:nvPr>
        </p:nvSpPr>
        <p:spPr/>
        <p:txBody>
          <a:bodyPr/>
          <a:lstStyle/>
          <a:p>
            <a:fld id="{AD604E7F-64AF-4685-A135-3DCBABF16A6C}" type="slidenum">
              <a:rPr lang="en-US" smtClean="0"/>
              <a:pPr/>
              <a:t>26</a:t>
            </a:fld>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Tree>
    <p:extLst>
      <p:ext uri="{BB962C8B-B14F-4D97-AF65-F5344CB8AC3E}">
        <p14:creationId xmlns:p14="http://schemas.microsoft.com/office/powerpoint/2010/main" val="2319045416"/>
      </p:ext>
    </p:extLst>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3200" b="1" dirty="0" smtClean="0"/>
              <a:t>Final ROW Rule,  November 19, 2015, </a:t>
            </a:r>
            <a:br>
              <a:rPr lang="en-US" sz="3200" b="1" dirty="0" smtClean="0"/>
            </a:br>
            <a:r>
              <a:rPr lang="en-US" sz="3200" b="1" dirty="0" smtClean="0"/>
              <a:t>(80 FR 72492) *</a:t>
            </a:r>
            <a:endParaRPr lang="en-US" sz="2400" b="1" dirty="0"/>
          </a:p>
        </p:txBody>
      </p:sp>
      <p:sp>
        <p:nvSpPr>
          <p:cNvPr id="3" name="Content Placeholder 2"/>
          <p:cNvSpPr>
            <a:spLocks noGrp="1"/>
          </p:cNvSpPr>
          <p:nvPr>
            <p:ph idx="1"/>
          </p:nvPr>
        </p:nvSpPr>
        <p:spPr>
          <a:xfrm>
            <a:off x="480060" y="2064512"/>
            <a:ext cx="8641080" cy="5098288"/>
          </a:xfrm>
        </p:spPr>
        <p:txBody>
          <a:bodyPr>
            <a:normAutofit fontScale="77500" lnSpcReduction="20000"/>
          </a:bodyPr>
          <a:lstStyle/>
          <a:p>
            <a:r>
              <a:rPr lang="en-US" dirty="0" smtClean="0"/>
              <a:t>Subpart </a:t>
            </a:r>
            <a:r>
              <a:rPr lang="en-US" dirty="0"/>
              <a:t>A – Purpose, Definitions, General Provisions </a:t>
            </a:r>
            <a:endParaRPr lang="en-US" dirty="0" smtClean="0"/>
          </a:p>
          <a:p>
            <a:r>
              <a:rPr lang="en-US" sz="2800" dirty="0" smtClean="0"/>
              <a:t>Effect </a:t>
            </a:r>
            <a:r>
              <a:rPr lang="en-US" sz="2800" dirty="0"/>
              <a:t>on Tribal Jurisdiction </a:t>
            </a:r>
          </a:p>
          <a:p>
            <a:pPr lvl="1"/>
            <a:r>
              <a:rPr lang="en-US" sz="2800" dirty="0"/>
              <a:t>ROW grant will specify that it does not diminish Tribe’s jurisdiction over the land subject to, and any person or activity within, the ROW </a:t>
            </a:r>
          </a:p>
          <a:p>
            <a:pPr lvl="1"/>
            <a:r>
              <a:rPr lang="en-US" sz="2800" dirty="0"/>
              <a:t>Tribe’s power to tax the land, any improvements on the land, or any person or activity within, ROW </a:t>
            </a:r>
          </a:p>
          <a:p>
            <a:pPr lvl="1"/>
            <a:r>
              <a:rPr lang="en-US" sz="2800" dirty="0"/>
              <a:t>Tribe’s authority to enforce Tribal law of general or particular application on the land subject to and within the ROW as if there were no ROW grant </a:t>
            </a:r>
          </a:p>
          <a:p>
            <a:pPr lvl="1"/>
            <a:r>
              <a:rPr lang="en-US" sz="2800" dirty="0"/>
              <a:t>Tribe’s inherent sovereign power to exercise civil jurisdiction over non-members on Indian land </a:t>
            </a:r>
          </a:p>
          <a:p>
            <a:pPr lvl="1"/>
            <a:r>
              <a:rPr lang="en-US" sz="2800" dirty="0"/>
              <a:t>The character of the land subject to the ROW as Indian country under 18 U.S.C. 1151. </a:t>
            </a:r>
          </a:p>
          <a:p>
            <a:pPr marL="0" indent="0">
              <a:buNone/>
            </a:pPr>
            <a:r>
              <a:rPr lang="en-US" b="1" dirty="0" smtClean="0"/>
              <a:t>* </a:t>
            </a:r>
            <a:r>
              <a:rPr lang="en-US" dirty="0" smtClean="0"/>
              <a:t>BIA Webinar: https</a:t>
            </a:r>
            <a:r>
              <a:rPr lang="en-US" dirty="0"/>
              <a:t>://</a:t>
            </a:r>
            <a:r>
              <a:rPr lang="en-US" dirty="0" smtClean="0"/>
              <a:t>www.bia.gov/sites/bia.gov/files/assets/bia/ots/mp4/idc1-033472.mp4</a:t>
            </a:r>
            <a:endParaRPr lang="en-US" dirty="0"/>
          </a:p>
        </p:txBody>
      </p:sp>
      <p:sp>
        <p:nvSpPr>
          <p:cNvPr id="4" name="Slide Number Placeholder 3"/>
          <p:cNvSpPr>
            <a:spLocks noGrp="1"/>
          </p:cNvSpPr>
          <p:nvPr>
            <p:ph type="sldNum" sz="quarter" idx="12"/>
          </p:nvPr>
        </p:nvSpPr>
        <p:spPr/>
        <p:txBody>
          <a:bodyPr/>
          <a:lstStyle/>
          <a:p>
            <a:fld id="{AD604E7F-64AF-4685-A135-3DCBABF16A6C}" type="slidenum">
              <a:rPr lang="en-US" smtClean="0"/>
              <a:pPr/>
              <a:t>27</a:t>
            </a:fld>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Tree>
    <p:extLst>
      <p:ext uri="{BB962C8B-B14F-4D97-AF65-F5344CB8AC3E}">
        <p14:creationId xmlns:p14="http://schemas.microsoft.com/office/powerpoint/2010/main" val="2867472524"/>
      </p:ext>
    </p:extLst>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3200" b="1" dirty="0" smtClean="0"/>
              <a:t>Final ROW Rule,  November 19, 2015, </a:t>
            </a:r>
            <a:br>
              <a:rPr lang="en-US" sz="3200" b="1" dirty="0" smtClean="0"/>
            </a:br>
            <a:r>
              <a:rPr lang="en-US" sz="3200" b="1" dirty="0" smtClean="0"/>
              <a:t>(80 FR 72492) *</a:t>
            </a:r>
            <a:endParaRPr lang="en-US" sz="2400" b="1" dirty="0"/>
          </a:p>
        </p:txBody>
      </p:sp>
      <p:sp>
        <p:nvSpPr>
          <p:cNvPr id="3" name="Content Placeholder 2"/>
          <p:cNvSpPr>
            <a:spLocks noGrp="1"/>
          </p:cNvSpPr>
          <p:nvPr>
            <p:ph idx="1"/>
          </p:nvPr>
        </p:nvSpPr>
        <p:spPr>
          <a:xfrm>
            <a:off x="480060" y="2064512"/>
            <a:ext cx="8641080" cy="5098288"/>
          </a:xfrm>
        </p:spPr>
        <p:txBody>
          <a:bodyPr>
            <a:normAutofit fontScale="92500" lnSpcReduction="10000"/>
          </a:bodyPr>
          <a:lstStyle/>
          <a:p>
            <a:r>
              <a:rPr lang="en-US" dirty="0" smtClean="0"/>
              <a:t>Subpart B </a:t>
            </a:r>
            <a:r>
              <a:rPr lang="en-US" dirty="0"/>
              <a:t>– </a:t>
            </a:r>
            <a:r>
              <a:rPr lang="en-US" dirty="0" smtClean="0"/>
              <a:t>Service Line Agreements </a:t>
            </a:r>
          </a:p>
          <a:p>
            <a:r>
              <a:rPr lang="en-US" sz="2400" dirty="0" smtClean="0"/>
              <a:t>No </a:t>
            </a:r>
            <a:r>
              <a:rPr lang="en-US" sz="2400" dirty="0"/>
              <a:t>ROW is required for service lines, but a service line agreement must be filed with BIA </a:t>
            </a:r>
          </a:p>
          <a:p>
            <a:r>
              <a:rPr lang="en-US" sz="2400" dirty="0" smtClean="0"/>
              <a:t>Service </a:t>
            </a:r>
            <a:r>
              <a:rPr lang="en-US" sz="2400" dirty="0"/>
              <a:t>Line Definition: </a:t>
            </a:r>
            <a:endParaRPr lang="en-US" sz="2400" dirty="0" smtClean="0"/>
          </a:p>
          <a:p>
            <a:pPr lvl="1"/>
            <a:r>
              <a:rPr lang="en-US" sz="2200" dirty="0" smtClean="0"/>
              <a:t>Utility </a:t>
            </a:r>
            <a:r>
              <a:rPr lang="en-US" sz="2200" dirty="0"/>
              <a:t>line running from a main line that is used only for supplying telephone, water, electricity, gas, internet service, or other utility service to a house, business, or other structure </a:t>
            </a:r>
          </a:p>
          <a:p>
            <a:pPr lvl="1"/>
            <a:r>
              <a:rPr lang="en-US" sz="2200" dirty="0"/>
              <a:t>In the case of a power line, a service line is limited to a voltage of 14.5 kv or less, or a voltage of 34.5 kv or less if serving irrigation pumps and commercial and industrial uses </a:t>
            </a:r>
          </a:p>
          <a:p>
            <a:r>
              <a:rPr lang="en-US" sz="2400" dirty="0" smtClean="0"/>
              <a:t>If </a:t>
            </a:r>
            <a:r>
              <a:rPr lang="en-US" sz="2400" dirty="0"/>
              <a:t>what you call a “service line” does not meet this definition, then a ROW is required </a:t>
            </a:r>
          </a:p>
          <a:p>
            <a:pPr marL="0" indent="0">
              <a:buNone/>
            </a:pPr>
            <a:r>
              <a:rPr lang="en-US" b="1" dirty="0" smtClean="0"/>
              <a:t>* </a:t>
            </a:r>
            <a:r>
              <a:rPr lang="en-US" dirty="0" smtClean="0"/>
              <a:t>BIA Webinar: https</a:t>
            </a:r>
            <a:r>
              <a:rPr lang="en-US" dirty="0"/>
              <a:t>://</a:t>
            </a:r>
            <a:r>
              <a:rPr lang="en-US" dirty="0" smtClean="0"/>
              <a:t>www.bia.gov/sites/bia.gov/files/assets/bia/ots/mp4/idc1-033472.mp4</a:t>
            </a:r>
            <a:endParaRPr lang="en-US" dirty="0"/>
          </a:p>
        </p:txBody>
      </p:sp>
      <p:sp>
        <p:nvSpPr>
          <p:cNvPr id="4" name="Slide Number Placeholder 3"/>
          <p:cNvSpPr>
            <a:spLocks noGrp="1"/>
          </p:cNvSpPr>
          <p:nvPr>
            <p:ph type="sldNum" sz="quarter" idx="12"/>
          </p:nvPr>
        </p:nvSpPr>
        <p:spPr/>
        <p:txBody>
          <a:bodyPr/>
          <a:lstStyle/>
          <a:p>
            <a:fld id="{AD604E7F-64AF-4685-A135-3DCBABF16A6C}" type="slidenum">
              <a:rPr lang="en-US" smtClean="0"/>
              <a:pPr/>
              <a:t>28</a:t>
            </a:fld>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Tree>
    <p:extLst>
      <p:ext uri="{BB962C8B-B14F-4D97-AF65-F5344CB8AC3E}">
        <p14:creationId xmlns:p14="http://schemas.microsoft.com/office/powerpoint/2010/main" val="447315339"/>
      </p:ext>
    </p:extLst>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3200" b="1" dirty="0" smtClean="0"/>
              <a:t>Final ROW Rule,  November 19, 2015, </a:t>
            </a:r>
            <a:br>
              <a:rPr lang="en-US" sz="3200" b="1" dirty="0" smtClean="0"/>
            </a:br>
            <a:r>
              <a:rPr lang="en-US" sz="3200" b="1" dirty="0" smtClean="0"/>
              <a:t>(80 FR 72492) *</a:t>
            </a:r>
            <a:endParaRPr lang="en-US" sz="2400" b="1" dirty="0"/>
          </a:p>
        </p:txBody>
      </p:sp>
      <p:sp>
        <p:nvSpPr>
          <p:cNvPr id="3" name="Content Placeholder 2"/>
          <p:cNvSpPr>
            <a:spLocks noGrp="1"/>
          </p:cNvSpPr>
          <p:nvPr>
            <p:ph idx="1"/>
          </p:nvPr>
        </p:nvSpPr>
        <p:spPr>
          <a:xfrm>
            <a:off x="480060" y="2064512"/>
            <a:ext cx="8641080" cy="5098288"/>
          </a:xfrm>
        </p:spPr>
        <p:txBody>
          <a:bodyPr>
            <a:normAutofit/>
          </a:bodyPr>
          <a:lstStyle/>
          <a:p>
            <a:r>
              <a:rPr lang="en-US" dirty="0" smtClean="0"/>
              <a:t>Subpart C </a:t>
            </a:r>
            <a:r>
              <a:rPr lang="en-US" dirty="0"/>
              <a:t>– </a:t>
            </a:r>
            <a:r>
              <a:rPr lang="en-US" dirty="0" smtClean="0"/>
              <a:t>Obtaining a ROW </a:t>
            </a:r>
          </a:p>
          <a:p>
            <a:r>
              <a:rPr lang="en-US" sz="2800" dirty="0" smtClean="0"/>
              <a:t>Surveying </a:t>
            </a:r>
            <a:r>
              <a:rPr lang="en-US" sz="2800" dirty="0"/>
              <a:t>in preparation for requesting a ROW </a:t>
            </a:r>
            <a:endParaRPr lang="en-US" sz="2800" dirty="0" smtClean="0"/>
          </a:p>
          <a:p>
            <a:pPr lvl="1"/>
            <a:r>
              <a:rPr lang="en-US" sz="2600" dirty="0" smtClean="0"/>
              <a:t>No </a:t>
            </a:r>
            <a:r>
              <a:rPr lang="en-US" sz="2600" dirty="0"/>
              <a:t>BIA approval required to survey land </a:t>
            </a:r>
          </a:p>
          <a:p>
            <a:pPr lvl="1"/>
            <a:r>
              <a:rPr lang="en-US" sz="2800" dirty="0"/>
              <a:t>Landowner consent is required (directly contact landowners for permission to access the land) </a:t>
            </a:r>
            <a:endParaRPr lang="en-US" sz="2800" dirty="0" smtClean="0"/>
          </a:p>
          <a:p>
            <a:pPr lvl="2"/>
            <a:r>
              <a:rPr lang="en-US" dirty="0" smtClean="0"/>
              <a:t>The </a:t>
            </a:r>
            <a:r>
              <a:rPr lang="en-US" dirty="0"/>
              <a:t>local BIA agency can provide you with a list of landowners and contact </a:t>
            </a:r>
            <a:r>
              <a:rPr lang="en-US" dirty="0" smtClean="0"/>
              <a:t>information</a:t>
            </a:r>
            <a:r>
              <a:rPr lang="en-US" sz="2100" dirty="0" smtClean="0"/>
              <a:t> </a:t>
            </a:r>
            <a:endParaRPr lang="en-US" sz="2100" dirty="0"/>
          </a:p>
          <a:p>
            <a:pPr marL="0" indent="0">
              <a:buNone/>
            </a:pPr>
            <a:r>
              <a:rPr lang="en-US" b="1" dirty="0" smtClean="0"/>
              <a:t>* </a:t>
            </a:r>
            <a:r>
              <a:rPr lang="en-US" dirty="0" smtClean="0"/>
              <a:t>BIA Webinar: https</a:t>
            </a:r>
            <a:r>
              <a:rPr lang="en-US" dirty="0"/>
              <a:t>://</a:t>
            </a:r>
            <a:r>
              <a:rPr lang="en-US" dirty="0" smtClean="0"/>
              <a:t>www.bia.gov/sites/bia.gov/files/assets/bia/ots/mp4/idc1-033472.mp4</a:t>
            </a:r>
            <a:endParaRPr lang="en-US" dirty="0"/>
          </a:p>
        </p:txBody>
      </p:sp>
      <p:sp>
        <p:nvSpPr>
          <p:cNvPr id="4" name="Slide Number Placeholder 3"/>
          <p:cNvSpPr>
            <a:spLocks noGrp="1"/>
          </p:cNvSpPr>
          <p:nvPr>
            <p:ph type="sldNum" sz="quarter" idx="12"/>
          </p:nvPr>
        </p:nvSpPr>
        <p:spPr/>
        <p:txBody>
          <a:bodyPr/>
          <a:lstStyle/>
          <a:p>
            <a:fld id="{AD604E7F-64AF-4685-A135-3DCBABF16A6C}" type="slidenum">
              <a:rPr lang="en-US" smtClean="0"/>
              <a:pPr/>
              <a:t>29</a:t>
            </a:fld>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Tree>
    <p:extLst>
      <p:ext uri="{BB962C8B-B14F-4D97-AF65-F5344CB8AC3E}">
        <p14:creationId xmlns:p14="http://schemas.microsoft.com/office/powerpoint/2010/main" val="636623575"/>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79425" y="80963"/>
            <a:ext cx="9121775" cy="976312"/>
          </a:xfrm>
        </p:spPr>
        <p:txBody>
          <a:bodyPr>
            <a:normAutofit/>
          </a:bodyPr>
          <a:lstStyle/>
          <a:p>
            <a:pPr eaLnBrk="1" hangingPunct="1"/>
            <a:r>
              <a:rPr lang="en-US" sz="6000" b="1" dirty="0" smtClean="0"/>
              <a:t>What is a Right of Way?</a:t>
            </a:r>
          </a:p>
        </p:txBody>
      </p:sp>
      <p:sp>
        <p:nvSpPr>
          <p:cNvPr id="6147" name="Rectangle 3"/>
          <p:cNvSpPr>
            <a:spLocks noGrp="1" noChangeArrowheads="1"/>
          </p:cNvSpPr>
          <p:nvPr>
            <p:ph idx="1"/>
          </p:nvPr>
        </p:nvSpPr>
        <p:spPr>
          <a:xfrm>
            <a:off x="239712" y="1447800"/>
            <a:ext cx="5551487" cy="5461000"/>
          </a:xfrm>
        </p:spPr>
        <p:txBody>
          <a:bodyPr>
            <a:normAutofit fontScale="85000" lnSpcReduction="10000"/>
          </a:bodyPr>
          <a:lstStyle/>
          <a:p>
            <a:pPr marL="347663" indent="-347663" eaLnBrk="1" hangingPunct="1">
              <a:lnSpc>
                <a:spcPct val="150000"/>
              </a:lnSpc>
              <a:spcBef>
                <a:spcPts val="0"/>
              </a:spcBef>
            </a:pPr>
            <a:r>
              <a:rPr lang="en-US" sz="3000" dirty="0" smtClean="0"/>
              <a:t>Generally, a right of way occurs when a “landowner” gives a “user” the right to use or to pass over the owner’s land </a:t>
            </a:r>
            <a:r>
              <a:rPr lang="en-US" sz="3000" b="1" dirty="0" smtClean="0">
                <a:effectLst>
                  <a:outerShdw blurRad="38100" dist="38100" dir="2700000" algn="tl">
                    <a:srgbClr val="000000">
                      <a:alpha val="43137"/>
                    </a:srgbClr>
                  </a:outerShdw>
                </a:effectLst>
              </a:rPr>
              <a:t>without</a:t>
            </a:r>
            <a:r>
              <a:rPr lang="en-US" sz="3000" dirty="0" smtClean="0"/>
              <a:t> transferring ownership of the land to the user. </a:t>
            </a:r>
          </a:p>
          <a:p>
            <a:pPr marL="347663" indent="-347663" eaLnBrk="1" hangingPunct="1">
              <a:lnSpc>
                <a:spcPct val="150000"/>
              </a:lnSpc>
              <a:spcBef>
                <a:spcPts val="0"/>
              </a:spcBef>
            </a:pPr>
            <a:r>
              <a:rPr lang="en-US" sz="3000" dirty="0" smtClean="0"/>
              <a:t>A landowner can be an individual, tribe or group of individuals who share interest in an allotment or parcel of land. </a:t>
            </a:r>
          </a:p>
        </p:txBody>
      </p:sp>
      <p:sp>
        <p:nvSpPr>
          <p:cNvPr id="6148" name="Text Box 4"/>
          <p:cNvSpPr txBox="1">
            <a:spLocks noChangeArrowheads="1"/>
          </p:cNvSpPr>
          <p:nvPr/>
        </p:nvSpPr>
        <p:spPr bwMode="auto">
          <a:xfrm>
            <a:off x="5867400" y="2362200"/>
            <a:ext cx="3429000" cy="2983011"/>
          </a:xfrm>
          <a:prstGeom prst="rect">
            <a:avLst/>
          </a:prstGeom>
          <a:solidFill>
            <a:schemeClr val="accent3">
              <a:lumMod val="20000"/>
              <a:lumOff val="80000"/>
            </a:schemeClr>
          </a:solidFill>
          <a:ln w="6350" algn="ctr">
            <a:solidFill>
              <a:schemeClr val="tx1"/>
            </a:solidFill>
            <a:miter lim="800000"/>
            <a:headEnd/>
            <a:tailEnd/>
          </a:ln>
          <a:scene3d>
            <a:camera prst="orthographicFront"/>
            <a:lightRig rig="threePt" dir="t"/>
          </a:scene3d>
          <a:sp3d>
            <a:bevelT/>
          </a:sp3d>
        </p:spPr>
        <p:txBody>
          <a:bodyPr wrap="square" lIns="96661" tIns="48331" rIns="96661" bIns="48331">
            <a:spAutoFit/>
          </a:bodyPr>
          <a:lstStyle/>
          <a:p>
            <a:pPr marL="309563" indent="-309563" defTabSz="966788">
              <a:spcBef>
                <a:spcPct val="50000"/>
              </a:spcBef>
            </a:pPr>
            <a:r>
              <a:rPr lang="en-US" sz="2100" dirty="0" smtClean="0">
                <a:solidFill>
                  <a:srgbClr val="1C1C1C"/>
                </a:solidFill>
                <a:effectLst/>
                <a:latin typeface="+mn-lt"/>
              </a:rPr>
              <a:t> 	Understanding the Complexity </a:t>
            </a:r>
            <a:r>
              <a:rPr lang="en-US" sz="2100" dirty="0">
                <a:solidFill>
                  <a:srgbClr val="1C1C1C"/>
                </a:solidFill>
                <a:effectLst/>
                <a:latin typeface="+mn-lt"/>
              </a:rPr>
              <a:t>of Right of Way Laws for Indian Lands, </a:t>
            </a:r>
            <a:br>
              <a:rPr lang="en-US" sz="2100" dirty="0">
                <a:solidFill>
                  <a:srgbClr val="1C1C1C"/>
                </a:solidFill>
                <a:effectLst/>
                <a:latin typeface="+mn-lt"/>
              </a:rPr>
            </a:br>
            <a:r>
              <a:rPr lang="en-US" sz="1700" dirty="0">
                <a:solidFill>
                  <a:srgbClr val="1C1C1C"/>
                </a:solidFill>
                <a:effectLst/>
                <a:latin typeface="+mn-lt"/>
              </a:rPr>
              <a:t>Indian Land Tenure Foundation, </a:t>
            </a:r>
            <a:r>
              <a:rPr lang="en-US" sz="1700" dirty="0" smtClean="0">
                <a:solidFill>
                  <a:srgbClr val="1C1C1C"/>
                </a:solidFill>
                <a:effectLst/>
                <a:latin typeface="+mn-lt"/>
                <a:hlinkClick r:id="rId3"/>
              </a:rPr>
              <a:t>www.indianlandtenure.org</a:t>
            </a:r>
            <a:endParaRPr lang="en-US" sz="1700" dirty="0" smtClean="0">
              <a:solidFill>
                <a:srgbClr val="1C1C1C"/>
              </a:solidFill>
              <a:effectLst/>
              <a:latin typeface="+mn-lt"/>
            </a:endParaRPr>
          </a:p>
          <a:p>
            <a:pPr marL="309563" indent="-309563" algn="ctr" defTabSz="966788">
              <a:spcBef>
                <a:spcPct val="50000"/>
              </a:spcBef>
            </a:pPr>
            <a:r>
              <a:rPr lang="en-US" sz="1800" dirty="0" smtClean="0">
                <a:effectLst/>
                <a:latin typeface="+mn-lt"/>
              </a:rPr>
              <a:t>Message Runner, Vol. 3</a:t>
            </a:r>
          </a:p>
          <a:p>
            <a:pPr marL="309563" indent="-309563" algn="ctr" defTabSz="966788">
              <a:spcBef>
                <a:spcPct val="50000"/>
              </a:spcBef>
            </a:pPr>
            <a:endParaRPr lang="en-US" sz="1700" dirty="0">
              <a:solidFill>
                <a:srgbClr val="1C1C1C"/>
              </a:solidFill>
              <a:effectLst/>
              <a:latin typeface="Garamond" pitchFamily="18" charset="0"/>
            </a:endParaRPr>
          </a:p>
        </p:txBody>
      </p:sp>
      <p:sp>
        <p:nvSpPr>
          <p:cNvPr id="2" name="Slide Number Placeholder 1"/>
          <p:cNvSpPr>
            <a:spLocks noGrp="1"/>
          </p:cNvSpPr>
          <p:nvPr>
            <p:ph type="sldNum" sz="quarter" idx="12"/>
          </p:nvPr>
        </p:nvSpPr>
        <p:spPr/>
        <p:txBody>
          <a:bodyPr/>
          <a:lstStyle/>
          <a:p>
            <a:fld id="{AD604E7F-64AF-4685-A135-3DCBABF16A6C}" type="slidenum">
              <a:rPr lang="en-US" smtClean="0"/>
              <a:pPr/>
              <a:t>3</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3200" b="1" dirty="0" smtClean="0"/>
              <a:t>Final ROW Rule,  November 19, 2015, </a:t>
            </a:r>
            <a:br>
              <a:rPr lang="en-US" sz="3200" b="1" dirty="0" smtClean="0"/>
            </a:br>
            <a:r>
              <a:rPr lang="en-US" sz="3200" b="1" dirty="0" smtClean="0"/>
              <a:t>(80 FR 72492) *</a:t>
            </a:r>
            <a:endParaRPr lang="en-US" sz="2400" b="1" dirty="0"/>
          </a:p>
        </p:txBody>
      </p:sp>
      <p:sp>
        <p:nvSpPr>
          <p:cNvPr id="3" name="Content Placeholder 2"/>
          <p:cNvSpPr>
            <a:spLocks noGrp="1"/>
          </p:cNvSpPr>
          <p:nvPr>
            <p:ph idx="1"/>
          </p:nvPr>
        </p:nvSpPr>
        <p:spPr>
          <a:xfrm>
            <a:off x="480060" y="2064512"/>
            <a:ext cx="8641080" cy="5098288"/>
          </a:xfrm>
        </p:spPr>
        <p:txBody>
          <a:bodyPr>
            <a:normAutofit fontScale="70000" lnSpcReduction="20000"/>
          </a:bodyPr>
          <a:lstStyle/>
          <a:p>
            <a:r>
              <a:rPr lang="en-US" dirty="0" smtClean="0"/>
              <a:t>Subpart C </a:t>
            </a:r>
            <a:r>
              <a:rPr lang="en-US" dirty="0"/>
              <a:t>– </a:t>
            </a:r>
            <a:r>
              <a:rPr lang="en-US" dirty="0" smtClean="0"/>
              <a:t>Obtaining a ROW </a:t>
            </a:r>
            <a:endParaRPr lang="en-US" sz="2800" dirty="0"/>
          </a:p>
          <a:p>
            <a:r>
              <a:rPr lang="en-US" sz="2800" b="1" dirty="0"/>
              <a:t>Application </a:t>
            </a:r>
            <a:endParaRPr lang="en-US" sz="2800" b="1" dirty="0" smtClean="0"/>
          </a:p>
          <a:p>
            <a:pPr lvl="1"/>
            <a:r>
              <a:rPr lang="en-US" sz="2600" dirty="0" smtClean="0"/>
              <a:t>Identify </a:t>
            </a:r>
            <a:r>
              <a:rPr lang="en-US" sz="2600" dirty="0"/>
              <a:t>applicant, tract, ROW location, purpose, and duration, and who owns and is responsible for permanent improvements associated with the ROW </a:t>
            </a:r>
          </a:p>
          <a:p>
            <a:pPr lvl="1"/>
            <a:r>
              <a:rPr lang="en-US" sz="2800" dirty="0"/>
              <a:t>Required supporting documentation: </a:t>
            </a:r>
            <a:endParaRPr lang="en-US" sz="2800" dirty="0" smtClean="0"/>
          </a:p>
          <a:p>
            <a:pPr lvl="2"/>
            <a:r>
              <a:rPr lang="en-US" sz="2600" dirty="0" smtClean="0"/>
              <a:t>Legal </a:t>
            </a:r>
            <a:r>
              <a:rPr lang="en-US" sz="2600" dirty="0"/>
              <a:t>description of ROW and associated parcels </a:t>
            </a:r>
          </a:p>
          <a:p>
            <a:pPr lvl="2"/>
            <a:r>
              <a:rPr lang="en-US" sz="2600" dirty="0"/>
              <a:t>Map of definite location </a:t>
            </a:r>
          </a:p>
          <a:p>
            <a:pPr lvl="2"/>
            <a:r>
              <a:rPr lang="en-US" sz="2600" b="1" dirty="0"/>
              <a:t>Bond or alternative security </a:t>
            </a:r>
            <a:r>
              <a:rPr lang="en-US" sz="2600" dirty="0"/>
              <a:t>(see next slide) </a:t>
            </a:r>
          </a:p>
          <a:p>
            <a:pPr lvl="2"/>
            <a:r>
              <a:rPr lang="en-US" sz="2600" b="1" dirty="0"/>
              <a:t>Record of notice to all landowners </a:t>
            </a:r>
            <a:r>
              <a:rPr lang="en-US" sz="2600" dirty="0"/>
              <a:t>(see later slides) </a:t>
            </a:r>
          </a:p>
          <a:p>
            <a:pPr lvl="2"/>
            <a:r>
              <a:rPr lang="en-US" sz="2600" b="1" dirty="0"/>
              <a:t>Record of landowner consent </a:t>
            </a:r>
            <a:r>
              <a:rPr lang="en-US" sz="2600" dirty="0"/>
              <a:t>(see later slides) </a:t>
            </a:r>
          </a:p>
          <a:p>
            <a:pPr lvl="2"/>
            <a:r>
              <a:rPr lang="en-US" sz="2600" b="1" dirty="0"/>
              <a:t>Valuation, if applicable </a:t>
            </a:r>
            <a:r>
              <a:rPr lang="en-US" sz="2600" dirty="0"/>
              <a:t>(see later slides) </a:t>
            </a:r>
          </a:p>
          <a:p>
            <a:pPr lvl="2"/>
            <a:r>
              <a:rPr lang="en-US" sz="2600" dirty="0"/>
              <a:t>Corporate documentation, if applicable </a:t>
            </a:r>
          </a:p>
          <a:p>
            <a:pPr lvl="2"/>
            <a:r>
              <a:rPr lang="en-US" sz="2600" dirty="0"/>
              <a:t>Environmental and archeological reports </a:t>
            </a:r>
          </a:p>
          <a:p>
            <a:pPr lvl="2"/>
            <a:r>
              <a:rPr lang="en-US" sz="2600" dirty="0"/>
              <a:t>Statement that proposed use is in conformance with Tribal law, if required </a:t>
            </a:r>
          </a:p>
          <a:p>
            <a:pPr lvl="2"/>
            <a:endParaRPr lang="en-US" sz="2100" dirty="0"/>
          </a:p>
          <a:p>
            <a:pPr marL="0" indent="0">
              <a:buNone/>
            </a:pPr>
            <a:r>
              <a:rPr lang="en-US" b="1" dirty="0" smtClean="0"/>
              <a:t>* </a:t>
            </a:r>
            <a:r>
              <a:rPr lang="en-US" dirty="0" smtClean="0"/>
              <a:t>BIA Webinar: https</a:t>
            </a:r>
            <a:r>
              <a:rPr lang="en-US" dirty="0"/>
              <a:t>://</a:t>
            </a:r>
            <a:r>
              <a:rPr lang="en-US" dirty="0" smtClean="0"/>
              <a:t>www.bia.gov/sites/bia.gov/files/assets/bia/ots/mp4/idc1-033472.mp4</a:t>
            </a:r>
            <a:endParaRPr lang="en-US" dirty="0"/>
          </a:p>
        </p:txBody>
      </p:sp>
      <p:sp>
        <p:nvSpPr>
          <p:cNvPr id="4" name="Slide Number Placeholder 3"/>
          <p:cNvSpPr>
            <a:spLocks noGrp="1"/>
          </p:cNvSpPr>
          <p:nvPr>
            <p:ph type="sldNum" sz="quarter" idx="12"/>
          </p:nvPr>
        </p:nvSpPr>
        <p:spPr/>
        <p:txBody>
          <a:bodyPr/>
          <a:lstStyle/>
          <a:p>
            <a:fld id="{AD604E7F-64AF-4685-A135-3DCBABF16A6C}" type="slidenum">
              <a:rPr lang="en-US" smtClean="0"/>
              <a:pPr/>
              <a:t>30</a:t>
            </a:fld>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Tree>
    <p:extLst>
      <p:ext uri="{BB962C8B-B14F-4D97-AF65-F5344CB8AC3E}">
        <p14:creationId xmlns:p14="http://schemas.microsoft.com/office/powerpoint/2010/main" val="738228674"/>
      </p:ext>
    </p:extLst>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685800"/>
            <a:ext cx="8641080" cy="1219200"/>
          </a:xfrm>
        </p:spPr>
        <p:txBody>
          <a:bodyPr>
            <a:normAutofit/>
          </a:bodyPr>
          <a:lstStyle/>
          <a:p>
            <a:pPr lvl="1" algn="l" rtl="0">
              <a:spcBef>
                <a:spcPct val="0"/>
              </a:spcBef>
            </a:pPr>
            <a:r>
              <a:rPr lang="en-US" sz="3200" b="1" dirty="0" smtClean="0"/>
              <a:t>Final ROW Rule,  November 19, 2015, </a:t>
            </a:r>
            <a:br>
              <a:rPr lang="en-US" sz="3200" b="1" dirty="0" smtClean="0"/>
            </a:br>
            <a:r>
              <a:rPr lang="en-US" sz="3200" b="1" dirty="0" smtClean="0"/>
              <a:t>(80 FR 72492) *</a:t>
            </a:r>
            <a:endParaRPr lang="en-US" sz="2400" b="1" dirty="0"/>
          </a:p>
        </p:txBody>
      </p:sp>
      <p:sp>
        <p:nvSpPr>
          <p:cNvPr id="3" name="Content Placeholder 2"/>
          <p:cNvSpPr>
            <a:spLocks noGrp="1"/>
          </p:cNvSpPr>
          <p:nvPr>
            <p:ph idx="1"/>
          </p:nvPr>
        </p:nvSpPr>
        <p:spPr>
          <a:xfrm>
            <a:off x="480060" y="2064512"/>
            <a:ext cx="8641080" cy="5098288"/>
          </a:xfrm>
        </p:spPr>
        <p:txBody>
          <a:bodyPr>
            <a:normAutofit fontScale="92500" lnSpcReduction="20000"/>
          </a:bodyPr>
          <a:lstStyle/>
          <a:p>
            <a:r>
              <a:rPr lang="en-US" dirty="0" smtClean="0"/>
              <a:t>Subpart F </a:t>
            </a:r>
            <a:r>
              <a:rPr lang="en-US" dirty="0"/>
              <a:t>– </a:t>
            </a:r>
            <a:r>
              <a:rPr lang="en-US" dirty="0" smtClean="0"/>
              <a:t>Compliance and Enforcement </a:t>
            </a:r>
            <a:endParaRPr lang="en-US" sz="2800" dirty="0"/>
          </a:p>
          <a:p>
            <a:r>
              <a:rPr lang="en-US" sz="2800" dirty="0" smtClean="0"/>
              <a:t>BIA </a:t>
            </a:r>
            <a:r>
              <a:rPr lang="en-US" sz="2800" dirty="0"/>
              <a:t>may investigate compliance with a ROW </a:t>
            </a:r>
          </a:p>
          <a:p>
            <a:pPr lvl="1"/>
            <a:r>
              <a:rPr lang="en-US" sz="2800" dirty="0"/>
              <a:t>•BIA will promptly initiate investigation if an Indian landowner notifies that a specific violation has occurred May enter the right-of-way to ensure compliance: At any reasonable time, upon reasonable notice; and </a:t>
            </a:r>
          </a:p>
          <a:p>
            <a:pPr lvl="1"/>
            <a:r>
              <a:rPr lang="en-US" sz="2800" dirty="0"/>
              <a:t>Consistent with any notice requirements under applicable Tribal law and applicable ROW documents </a:t>
            </a:r>
          </a:p>
          <a:p>
            <a:pPr lvl="1"/>
            <a:r>
              <a:rPr lang="en-US" sz="2800" dirty="0"/>
              <a:t>Tribe with jurisdiction may investigate compliance consistent with Tribal law </a:t>
            </a:r>
            <a:endParaRPr lang="en-US" sz="2100" dirty="0"/>
          </a:p>
          <a:p>
            <a:pPr marL="0" indent="0">
              <a:buNone/>
            </a:pPr>
            <a:r>
              <a:rPr lang="en-US" b="1" dirty="0" smtClean="0"/>
              <a:t>* </a:t>
            </a:r>
            <a:r>
              <a:rPr lang="en-US" dirty="0" smtClean="0"/>
              <a:t>BIA Webinar: https</a:t>
            </a:r>
            <a:r>
              <a:rPr lang="en-US" dirty="0"/>
              <a:t>://</a:t>
            </a:r>
            <a:r>
              <a:rPr lang="en-US" dirty="0" smtClean="0"/>
              <a:t>www.bia.gov/sites/bia.gov/files/assets/bia/ots/mp4/idc1-033472.mp4</a:t>
            </a:r>
            <a:endParaRPr lang="en-US" dirty="0"/>
          </a:p>
        </p:txBody>
      </p:sp>
      <p:sp>
        <p:nvSpPr>
          <p:cNvPr id="4" name="Slide Number Placeholder 3"/>
          <p:cNvSpPr>
            <a:spLocks noGrp="1"/>
          </p:cNvSpPr>
          <p:nvPr>
            <p:ph type="sldNum" sz="quarter" idx="12"/>
          </p:nvPr>
        </p:nvSpPr>
        <p:spPr/>
        <p:txBody>
          <a:bodyPr/>
          <a:lstStyle/>
          <a:p>
            <a:fld id="{AD604E7F-64AF-4685-A135-3DCBABF16A6C}" type="slidenum">
              <a:rPr lang="en-US" smtClean="0"/>
              <a:pPr/>
              <a:t>31</a:t>
            </a:fld>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Tree>
    <p:extLst>
      <p:ext uri="{BB962C8B-B14F-4D97-AF65-F5344CB8AC3E}">
        <p14:creationId xmlns:p14="http://schemas.microsoft.com/office/powerpoint/2010/main" val="3330628779"/>
      </p:ext>
    </p:extLst>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161020" cy="594359"/>
          </a:xfrm>
        </p:spPr>
        <p:txBody>
          <a:bodyPr>
            <a:noAutofit/>
          </a:bodyPr>
          <a:lstStyle/>
          <a:p>
            <a:r>
              <a:rPr lang="en-US" sz="3200" dirty="0" smtClean="0">
                <a:solidFill>
                  <a:schemeClr val="tx1"/>
                </a:solidFill>
              </a:rPr>
              <a:t>Spheres of interest over Roads in Indian Country</a:t>
            </a:r>
            <a:endParaRPr lang="en-US" sz="3200" dirty="0">
              <a:solidFill>
                <a:schemeClr val="tx1"/>
              </a:solidFill>
            </a:endParaRPr>
          </a:p>
        </p:txBody>
      </p:sp>
      <p:pic>
        <p:nvPicPr>
          <p:cNvPr id="1028" name="Picture 4" descr="C:\Users\Kelly\AppData\Local\Microsoft\Windows\Temporary Internet Files\Content.IE5\VAEK7YNB\MC900432435[1].wmf"/>
          <p:cNvPicPr>
            <a:picLocks noChangeAspect="1" noChangeArrowheads="1"/>
          </p:cNvPicPr>
          <p:nvPr/>
        </p:nvPicPr>
        <p:blipFill>
          <a:blip r:embed="rId3" cstate="print"/>
          <a:srcRect/>
          <a:stretch>
            <a:fillRect/>
          </a:stretch>
        </p:blipFill>
        <p:spPr bwMode="auto">
          <a:xfrm>
            <a:off x="6248400" y="2111829"/>
            <a:ext cx="3232948" cy="3200400"/>
          </a:xfrm>
          <a:prstGeom prst="rect">
            <a:avLst/>
          </a:prstGeom>
          <a:noFill/>
        </p:spPr>
      </p:pic>
      <p:graphicFrame>
        <p:nvGraphicFramePr>
          <p:cNvPr id="9" name="Diagram 8"/>
          <p:cNvGraphicFramePr/>
          <p:nvPr>
            <p:extLst>
              <p:ext uri="{D42A27DB-BD31-4B8C-83A1-F6EECF244321}">
                <p14:modId xmlns:p14="http://schemas.microsoft.com/office/powerpoint/2010/main" val="2979177190"/>
              </p:ext>
            </p:extLst>
          </p:nvPr>
        </p:nvGraphicFramePr>
        <p:xfrm>
          <a:off x="0" y="457200"/>
          <a:ext cx="6172200" cy="6858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0"/>
            <a:ext cx="8915400" cy="914400"/>
          </a:xfrm>
        </p:spPr>
        <p:txBody>
          <a:bodyPr>
            <a:normAutofit fontScale="90000"/>
          </a:bodyPr>
          <a:lstStyle/>
          <a:p>
            <a:pPr eaLnBrk="1" hangingPunct="1"/>
            <a:r>
              <a:rPr lang="en-US" sz="3200" b="1" i="1" dirty="0" smtClean="0"/>
              <a:t>Strate v. A-1 Contractors (1997) </a:t>
            </a:r>
            <a:r>
              <a:rPr lang="en-US" sz="2500" b="1" i="1" dirty="0" smtClean="0"/>
              <a:t>[Civil Adjudicatory Jurisdiction]</a:t>
            </a:r>
          </a:p>
        </p:txBody>
      </p:sp>
      <p:sp>
        <p:nvSpPr>
          <p:cNvPr id="271363" name="Rectangle 3"/>
          <p:cNvSpPr>
            <a:spLocks noGrp="1" noChangeArrowheads="1"/>
          </p:cNvSpPr>
          <p:nvPr>
            <p:ph idx="1"/>
          </p:nvPr>
        </p:nvSpPr>
        <p:spPr>
          <a:xfrm>
            <a:off x="152400" y="1143000"/>
            <a:ext cx="5943600" cy="5943600"/>
          </a:xfrm>
        </p:spPr>
        <p:txBody>
          <a:bodyPr>
            <a:normAutofit fontScale="85000" lnSpcReduction="10000"/>
          </a:bodyPr>
          <a:lstStyle/>
          <a:p>
            <a:pPr eaLnBrk="1" hangingPunct="1">
              <a:lnSpc>
                <a:spcPct val="150000"/>
              </a:lnSpc>
              <a:defRPr/>
            </a:pPr>
            <a:r>
              <a:rPr lang="en-US" sz="2400" b="0" dirty="0" smtClean="0"/>
              <a:t>Facts: In 1997, the U.S. Supreme Court heard a case that arose on the Ft. Berthold Reservation, North Dakota. </a:t>
            </a:r>
          </a:p>
          <a:p>
            <a:pPr eaLnBrk="1" hangingPunct="1">
              <a:lnSpc>
                <a:spcPct val="150000"/>
              </a:lnSpc>
              <a:defRPr/>
            </a:pPr>
            <a:r>
              <a:rPr lang="en-US" sz="2400" b="0" dirty="0" smtClean="0"/>
              <a:t>Gisella Fredericks, non-Indian, widow formally married to tribal member and she has children enrolled in the tribe. </a:t>
            </a:r>
          </a:p>
          <a:p>
            <a:pPr eaLnBrk="1" hangingPunct="1">
              <a:lnSpc>
                <a:spcPct val="150000"/>
              </a:lnSpc>
              <a:defRPr/>
            </a:pPr>
            <a:r>
              <a:rPr lang="en-US" sz="2400" b="0" dirty="0" smtClean="0"/>
              <a:t>A-1 Contractors performing work under contract with the tribe. Ms. Fredericks and an A-1 truck driver collide on a road which runs through the reservation. This road includes a right-of-way given to the state. </a:t>
            </a:r>
          </a:p>
          <a:p>
            <a:pPr eaLnBrk="1" hangingPunct="1">
              <a:lnSpc>
                <a:spcPct val="150000"/>
              </a:lnSpc>
              <a:defRPr/>
            </a:pPr>
            <a:r>
              <a:rPr lang="en-US" sz="2400" b="0" dirty="0" smtClean="0"/>
              <a:t>Ms. Fredericks and her children bring suit in tribal court, asking for 6 figure damages.</a:t>
            </a:r>
          </a:p>
        </p:txBody>
      </p:sp>
      <p:sp>
        <p:nvSpPr>
          <p:cNvPr id="271364" name="Rectangle 4"/>
          <p:cNvSpPr>
            <a:spLocks noChangeArrowheads="1"/>
          </p:cNvSpPr>
          <p:nvPr/>
        </p:nvSpPr>
        <p:spPr bwMode="auto">
          <a:xfrm>
            <a:off x="6400800" y="1951038"/>
            <a:ext cx="2560638" cy="2112962"/>
          </a:xfrm>
          <a:prstGeom prst="rect">
            <a:avLst/>
          </a:prstGeom>
          <a:noFill/>
          <a:ln w="38100" cmpd="dbl" algn="ctr">
            <a:solidFill>
              <a:srgbClr val="CC6600"/>
            </a:solidFill>
            <a:miter lim="800000"/>
            <a:headEnd/>
            <a:tailEnd/>
          </a:ln>
          <a:effectLst/>
        </p:spPr>
        <p:txBody>
          <a:bodyPr wrap="none" anchor="ctr"/>
          <a:lstStyle/>
          <a:p>
            <a:pPr>
              <a:defRPr/>
            </a:pPr>
            <a:endParaRPr lang="en-US" dirty="0"/>
          </a:p>
        </p:txBody>
      </p:sp>
      <p:sp>
        <p:nvSpPr>
          <p:cNvPr id="271365" name="Line 5"/>
          <p:cNvSpPr>
            <a:spLocks noChangeShapeType="1"/>
          </p:cNvSpPr>
          <p:nvPr/>
        </p:nvSpPr>
        <p:spPr bwMode="auto">
          <a:xfrm>
            <a:off x="6240463" y="2844800"/>
            <a:ext cx="3040062" cy="0"/>
          </a:xfrm>
          <a:prstGeom prst="line">
            <a:avLst/>
          </a:prstGeom>
          <a:noFill/>
          <a:ln w="28575">
            <a:solidFill>
              <a:srgbClr val="292929"/>
            </a:solidFill>
            <a:round/>
            <a:headEnd/>
            <a:tailEnd/>
          </a:ln>
          <a:effectLst/>
        </p:spPr>
        <p:txBody>
          <a:bodyPr anchor="ctr"/>
          <a:lstStyle/>
          <a:p>
            <a:pPr>
              <a:defRPr/>
            </a:pPr>
            <a:endParaRPr lang="en-US" dirty="0"/>
          </a:p>
        </p:txBody>
      </p:sp>
      <p:sp>
        <p:nvSpPr>
          <p:cNvPr id="271366" name="Line 6"/>
          <p:cNvSpPr>
            <a:spLocks noChangeShapeType="1"/>
          </p:cNvSpPr>
          <p:nvPr/>
        </p:nvSpPr>
        <p:spPr bwMode="auto">
          <a:xfrm>
            <a:off x="6240463" y="3170238"/>
            <a:ext cx="3040062" cy="0"/>
          </a:xfrm>
          <a:prstGeom prst="line">
            <a:avLst/>
          </a:prstGeom>
          <a:noFill/>
          <a:ln w="28575">
            <a:solidFill>
              <a:srgbClr val="292929"/>
            </a:solidFill>
            <a:round/>
            <a:headEnd/>
            <a:tailEnd/>
          </a:ln>
          <a:effectLst/>
        </p:spPr>
        <p:txBody>
          <a:bodyPr anchor="ctr"/>
          <a:lstStyle/>
          <a:p>
            <a:pPr>
              <a:defRPr/>
            </a:pPr>
            <a:endParaRPr lang="en-US" dirty="0"/>
          </a:p>
        </p:txBody>
      </p:sp>
      <p:sp>
        <p:nvSpPr>
          <p:cNvPr id="271367" name="Line 7"/>
          <p:cNvSpPr>
            <a:spLocks noChangeShapeType="1"/>
          </p:cNvSpPr>
          <p:nvPr/>
        </p:nvSpPr>
        <p:spPr bwMode="auto">
          <a:xfrm>
            <a:off x="6240463" y="3006725"/>
            <a:ext cx="3040062" cy="0"/>
          </a:xfrm>
          <a:prstGeom prst="line">
            <a:avLst/>
          </a:prstGeom>
          <a:noFill/>
          <a:ln w="28575">
            <a:solidFill>
              <a:srgbClr val="292929"/>
            </a:solidFill>
            <a:prstDash val="dashDot"/>
            <a:round/>
            <a:headEnd/>
            <a:tailEnd/>
          </a:ln>
          <a:effectLst/>
        </p:spPr>
        <p:txBody>
          <a:bodyPr anchor="ctr"/>
          <a:lstStyle/>
          <a:p>
            <a:pPr>
              <a:defRPr/>
            </a:pPr>
            <a:endParaRPr lang="en-US" dirty="0"/>
          </a:p>
        </p:txBody>
      </p:sp>
      <p:sp>
        <p:nvSpPr>
          <p:cNvPr id="271368" name="Text Box 8"/>
          <p:cNvSpPr txBox="1">
            <a:spLocks noChangeArrowheads="1"/>
          </p:cNvSpPr>
          <p:nvPr/>
        </p:nvSpPr>
        <p:spPr bwMode="auto">
          <a:xfrm>
            <a:off x="5921375" y="1300163"/>
            <a:ext cx="3440113" cy="482327"/>
          </a:xfrm>
          <a:prstGeom prst="rect">
            <a:avLst/>
          </a:prstGeom>
          <a:noFill/>
          <a:ln w="9525" algn="ctr">
            <a:noFill/>
            <a:miter lim="800000"/>
            <a:headEnd/>
            <a:tailEnd/>
          </a:ln>
          <a:effectLst/>
        </p:spPr>
        <p:txBody>
          <a:bodyPr lIns="96661" tIns="48331" rIns="96661" bIns="48331">
            <a:spAutoFit/>
          </a:bodyPr>
          <a:lstStyle/>
          <a:p>
            <a:pPr defTabSz="966788">
              <a:spcBef>
                <a:spcPct val="50000"/>
              </a:spcBef>
              <a:defRPr/>
            </a:pPr>
            <a:r>
              <a:rPr lang="en-US" sz="2500" dirty="0">
                <a:effectLst>
                  <a:outerShdw blurRad="38100" dist="38100" dir="2700000" algn="tl">
                    <a:srgbClr val="000000"/>
                  </a:outerShdw>
                </a:effectLst>
                <a:latin typeface="Garamond" pitchFamily="18" charset="0"/>
              </a:rPr>
              <a:t>Ft. Berthold Reservation</a:t>
            </a:r>
          </a:p>
        </p:txBody>
      </p:sp>
      <p:sp>
        <p:nvSpPr>
          <p:cNvPr id="271369" name="Text Box 9"/>
          <p:cNvSpPr txBox="1">
            <a:spLocks noChangeArrowheads="1"/>
          </p:cNvSpPr>
          <p:nvPr/>
        </p:nvSpPr>
        <p:spPr bwMode="auto">
          <a:xfrm>
            <a:off x="6321425" y="4470400"/>
            <a:ext cx="2079625" cy="554038"/>
          </a:xfrm>
          <a:prstGeom prst="rect">
            <a:avLst/>
          </a:prstGeom>
          <a:noFill/>
          <a:ln w="9525" algn="ctr">
            <a:noFill/>
            <a:miter lim="800000"/>
            <a:headEnd/>
            <a:tailEnd/>
          </a:ln>
          <a:effectLst/>
        </p:spPr>
        <p:txBody>
          <a:bodyPr lIns="96661" tIns="48331" rIns="96661" bIns="48331">
            <a:spAutoFit/>
          </a:bodyPr>
          <a:lstStyle/>
          <a:p>
            <a:pPr defTabSz="966788">
              <a:spcBef>
                <a:spcPct val="50000"/>
              </a:spcBef>
              <a:defRPr/>
            </a:pPr>
            <a:r>
              <a:rPr lang="en-US" sz="3000" dirty="0">
                <a:effectLst>
                  <a:outerShdw blurRad="38100" dist="38100" dir="2700000" algn="tl">
                    <a:srgbClr val="000000"/>
                  </a:outerShdw>
                </a:effectLst>
                <a:latin typeface="Garamond" pitchFamily="18" charset="0"/>
              </a:rPr>
              <a:t>State ROW</a:t>
            </a:r>
          </a:p>
        </p:txBody>
      </p:sp>
      <p:sp>
        <p:nvSpPr>
          <p:cNvPr id="271370" name="Line 10"/>
          <p:cNvSpPr>
            <a:spLocks noChangeShapeType="1"/>
          </p:cNvSpPr>
          <p:nvPr/>
        </p:nvSpPr>
        <p:spPr bwMode="auto">
          <a:xfrm flipV="1">
            <a:off x="6561138" y="3200399"/>
            <a:ext cx="1287462" cy="1350963"/>
          </a:xfrm>
          <a:prstGeom prst="line">
            <a:avLst/>
          </a:prstGeom>
          <a:noFill/>
          <a:ln w="9525">
            <a:solidFill>
              <a:srgbClr val="CC3300"/>
            </a:solidFill>
            <a:round/>
            <a:headEnd/>
            <a:tailEnd type="triangle" w="med" len="med"/>
          </a:ln>
          <a:effectLst/>
        </p:spPr>
        <p:txBody>
          <a:bodyPr anchor="ctr"/>
          <a:lstStyle/>
          <a:p>
            <a:pPr>
              <a:defRPr/>
            </a:pPr>
            <a:endParaRPr lang="en-US" dirty="0"/>
          </a:p>
        </p:txBody>
      </p:sp>
      <p:pic>
        <p:nvPicPr>
          <p:cNvPr id="23563" name="Picture 11" descr="j0212957"/>
          <p:cNvPicPr>
            <a:picLocks noChangeAspect="1" noChangeArrowheads="1"/>
          </p:cNvPicPr>
          <p:nvPr/>
        </p:nvPicPr>
        <p:blipFill>
          <a:blip r:embed="rId3" cstate="print"/>
          <a:srcRect/>
          <a:stretch>
            <a:fillRect/>
          </a:stretch>
        </p:blipFill>
        <p:spPr bwMode="auto">
          <a:xfrm>
            <a:off x="8001000" y="2489200"/>
            <a:ext cx="801688" cy="511175"/>
          </a:xfrm>
          <a:prstGeom prst="rect">
            <a:avLst/>
          </a:prstGeom>
          <a:noFill/>
          <a:ln w="9525">
            <a:noFill/>
            <a:miter lim="800000"/>
            <a:headEnd/>
            <a:tailEnd/>
          </a:ln>
        </p:spPr>
      </p:pic>
      <p:pic>
        <p:nvPicPr>
          <p:cNvPr id="23564" name="Picture 14" descr="constructiontruck"/>
          <p:cNvPicPr>
            <a:picLocks noChangeAspect="1" noChangeArrowheads="1"/>
          </p:cNvPicPr>
          <p:nvPr/>
        </p:nvPicPr>
        <p:blipFill>
          <a:blip r:embed="rId4" cstate="print"/>
          <a:srcRect t="38710"/>
          <a:stretch>
            <a:fillRect/>
          </a:stretch>
        </p:blipFill>
        <p:spPr bwMode="auto">
          <a:xfrm>
            <a:off x="6480175" y="2438400"/>
            <a:ext cx="1120775" cy="696913"/>
          </a:xfrm>
          <a:prstGeom prst="rect">
            <a:avLst/>
          </a:prstGeom>
          <a:noFill/>
          <a:ln w="3175">
            <a:solidFill>
              <a:schemeClr val="folHlink"/>
            </a:solidFill>
            <a:miter lim="800000"/>
            <a:headEnd/>
            <a:tailEnd/>
          </a:ln>
        </p:spPr>
      </p:pic>
      <p:sp>
        <p:nvSpPr>
          <p:cNvPr id="2" name="Slide Number Placeholder 1"/>
          <p:cNvSpPr>
            <a:spLocks noGrp="1"/>
          </p:cNvSpPr>
          <p:nvPr>
            <p:ph type="sldNum" sz="quarter" idx="12"/>
          </p:nvPr>
        </p:nvSpPr>
        <p:spPr/>
        <p:txBody>
          <a:bodyPr/>
          <a:lstStyle/>
          <a:p>
            <a:fld id="{AD604E7F-64AF-4685-A135-3DCBABF16A6C}" type="slidenum">
              <a:rPr lang="en-US" smtClean="0"/>
              <a:pPr/>
              <a:t>33</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Rectangle 2"/>
          <p:cNvSpPr>
            <a:spLocks noGrp="1" noChangeArrowheads="1"/>
          </p:cNvSpPr>
          <p:nvPr>
            <p:ph type="title"/>
          </p:nvPr>
        </p:nvSpPr>
        <p:spPr/>
        <p:txBody>
          <a:bodyPr/>
          <a:lstStyle/>
          <a:p>
            <a:pPr eaLnBrk="1" hangingPunct="1"/>
            <a:r>
              <a:rPr lang="en-US" sz="3800" b="1" dirty="0" smtClean="0"/>
              <a:t>Strate v. A-1 Contractors (1997)</a:t>
            </a:r>
          </a:p>
        </p:txBody>
      </p:sp>
      <p:graphicFrame>
        <p:nvGraphicFramePr>
          <p:cNvPr id="2" name="Diagram 1"/>
          <p:cNvGraphicFramePr/>
          <p:nvPr/>
        </p:nvGraphicFramePr>
        <p:xfrm>
          <a:off x="1920875" y="4946650"/>
          <a:ext cx="6000750" cy="2368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41" name="Rectangle 3"/>
          <p:cNvSpPr>
            <a:spLocks noChangeArrowheads="1"/>
          </p:cNvSpPr>
          <p:nvPr/>
        </p:nvSpPr>
        <p:spPr bwMode="auto">
          <a:xfrm>
            <a:off x="160338" y="1138238"/>
            <a:ext cx="8880475" cy="3790925"/>
          </a:xfrm>
          <a:prstGeom prst="rect">
            <a:avLst/>
          </a:prstGeom>
          <a:noFill/>
          <a:ln w="9525">
            <a:noFill/>
            <a:miter lim="800000"/>
            <a:headEnd/>
            <a:tailEnd/>
          </a:ln>
        </p:spPr>
        <p:txBody>
          <a:bodyPr lIns="96661" tIns="48331" rIns="96661" bIns="48331">
            <a:spAutoFit/>
          </a:bodyPr>
          <a:lstStyle/>
          <a:p>
            <a:pPr marL="241300" indent="-241300" defTabSz="966788">
              <a:buFontTx/>
              <a:buChar char="•"/>
            </a:pPr>
            <a:r>
              <a:rPr lang="en-US" sz="3000" b="1" dirty="0">
                <a:solidFill>
                  <a:schemeClr val="bg1">
                    <a:lumMod val="50000"/>
                  </a:schemeClr>
                </a:solidFill>
                <a:latin typeface="Arial" charset="0"/>
                <a:cs typeface="Times New Roman" pitchFamily="18" charset="0"/>
              </a:rPr>
              <a:t>The U.S. Supreme Court held that a tribe’s adjudicative jurisdiction does not exceed its legislative jurisdiction</a:t>
            </a:r>
            <a:r>
              <a:rPr lang="en-US" sz="3000" dirty="0">
                <a:solidFill>
                  <a:schemeClr val="bg1">
                    <a:lumMod val="50000"/>
                  </a:schemeClr>
                </a:solidFill>
                <a:latin typeface="Arial" charset="0"/>
                <a:cs typeface="Times New Roman" pitchFamily="18" charset="0"/>
              </a:rPr>
              <a:t>, finding that subject to controlling provisions in treaties and statutes, and the exceptions outlined in </a:t>
            </a:r>
            <a:r>
              <a:rPr lang="en-US" sz="3000" u="sng" dirty="0">
                <a:solidFill>
                  <a:schemeClr val="bg1">
                    <a:lumMod val="50000"/>
                  </a:schemeClr>
                </a:solidFill>
                <a:latin typeface="Arial" charset="0"/>
                <a:cs typeface="Times New Roman" pitchFamily="18" charset="0"/>
              </a:rPr>
              <a:t>Montana v. U.S.</a:t>
            </a:r>
            <a:r>
              <a:rPr lang="en-US" sz="3000" dirty="0">
                <a:solidFill>
                  <a:schemeClr val="bg1">
                    <a:lumMod val="50000"/>
                  </a:schemeClr>
                </a:solidFill>
                <a:latin typeface="Arial" charset="0"/>
                <a:cs typeface="Times New Roman" pitchFamily="18" charset="0"/>
              </a:rPr>
              <a:t>, </a:t>
            </a:r>
            <a:r>
              <a:rPr lang="en-US" sz="3000" dirty="0">
                <a:solidFill>
                  <a:srgbClr val="C00000"/>
                </a:solidFill>
                <a:effectLst/>
                <a:latin typeface="Arial" charset="0"/>
                <a:cs typeface="Times New Roman" pitchFamily="18" charset="0"/>
              </a:rPr>
              <a:t>the civil authority of Indian tribes and tribal courts does not extend to the actions of non-tribal members on non-Indian fee lands.</a:t>
            </a:r>
            <a:r>
              <a:rPr lang="en-US" sz="2500" dirty="0">
                <a:solidFill>
                  <a:srgbClr val="C00000"/>
                </a:solidFill>
                <a:effectLst/>
                <a:latin typeface="Arial" charset="0"/>
              </a:rPr>
              <a:t> </a:t>
            </a:r>
          </a:p>
        </p:txBody>
      </p:sp>
      <p:sp>
        <p:nvSpPr>
          <p:cNvPr id="152589" name="AutoShape 13"/>
          <p:cNvSpPr>
            <a:spLocks noChangeArrowheads="1"/>
          </p:cNvSpPr>
          <p:nvPr/>
        </p:nvSpPr>
        <p:spPr bwMode="auto">
          <a:xfrm>
            <a:off x="4400550" y="4064000"/>
            <a:ext cx="960438" cy="974725"/>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noFill/>
            <a:round/>
            <a:headEnd/>
            <a:tailEnd/>
          </a:ln>
          <a:effectLst/>
        </p:spPr>
        <p:txBody>
          <a:bodyPr wrap="none" anchor="ctr"/>
          <a:lstStyle/>
          <a:p>
            <a:pPr>
              <a:defRPr/>
            </a:pPr>
            <a:endParaRPr lang="en-US" dirty="0"/>
          </a:p>
        </p:txBody>
      </p:sp>
      <p:graphicFrame>
        <p:nvGraphicFramePr>
          <p:cNvPr id="3" name="Diagram 2"/>
          <p:cNvGraphicFramePr/>
          <p:nvPr>
            <p:extLst>
              <p:ext uri="{D42A27DB-BD31-4B8C-83A1-F6EECF244321}">
                <p14:modId xmlns:p14="http://schemas.microsoft.com/office/powerpoint/2010/main" val="2124412188"/>
              </p:ext>
            </p:extLst>
          </p:nvPr>
        </p:nvGraphicFramePr>
        <p:xfrm>
          <a:off x="457200" y="5029200"/>
          <a:ext cx="2000250" cy="2032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Slide Number Placeholder 3"/>
          <p:cNvSpPr>
            <a:spLocks noGrp="1"/>
          </p:cNvSpPr>
          <p:nvPr>
            <p:ph type="sldNum" sz="quarter" idx="12"/>
          </p:nvPr>
        </p:nvSpPr>
        <p:spPr/>
        <p:txBody>
          <a:bodyPr/>
          <a:lstStyle/>
          <a:p>
            <a:fld id="{04BF9F3F-A8F9-4E17-976C-B5DB4DA66252}" type="slidenum">
              <a:rPr lang="en-US" smtClean="0"/>
              <a:pPr/>
              <a:t>34</a:t>
            </a:fld>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8600" y="0"/>
            <a:ext cx="8641080" cy="1219200"/>
          </a:xfrm>
        </p:spPr>
        <p:txBody>
          <a:bodyPr/>
          <a:lstStyle/>
          <a:p>
            <a:pPr eaLnBrk="1" hangingPunct="1"/>
            <a:r>
              <a:rPr lang="en-US" sz="3800" b="1" dirty="0" smtClean="0"/>
              <a:t>Definition of Indian Country, 18 USC § 1151</a:t>
            </a:r>
          </a:p>
        </p:txBody>
      </p:sp>
      <p:sp>
        <p:nvSpPr>
          <p:cNvPr id="24579" name="Rectangle 3"/>
          <p:cNvSpPr>
            <a:spLocks noGrp="1" noChangeArrowheads="1"/>
          </p:cNvSpPr>
          <p:nvPr>
            <p:ph idx="1"/>
          </p:nvPr>
        </p:nvSpPr>
        <p:spPr>
          <a:xfrm>
            <a:off x="160338" y="1371600"/>
            <a:ext cx="8983662" cy="5537200"/>
          </a:xfrm>
        </p:spPr>
        <p:txBody>
          <a:bodyPr>
            <a:normAutofit fontScale="92500" lnSpcReduction="10000"/>
          </a:bodyPr>
          <a:lstStyle/>
          <a:p>
            <a:pPr eaLnBrk="1" hangingPunct="1">
              <a:lnSpc>
                <a:spcPct val="150000"/>
              </a:lnSpc>
            </a:pPr>
            <a:r>
              <a:rPr lang="en-US" sz="2100" b="0" dirty="0" smtClean="0"/>
              <a:t>U.S. Supreme Court ignores the definition of Indian country most commonly used which includes as Indian country all rights-of-way.</a:t>
            </a:r>
          </a:p>
          <a:p>
            <a:pPr eaLnBrk="1" hangingPunct="1">
              <a:lnSpc>
                <a:spcPct val="150000"/>
              </a:lnSpc>
            </a:pPr>
            <a:r>
              <a:rPr lang="en-US" sz="2100" b="0" dirty="0" smtClean="0"/>
              <a:t>§ 1151. Indian country defined; Except as otherwise provided in sections </a:t>
            </a:r>
            <a:r>
              <a:rPr lang="en-US" sz="2100" b="0" dirty="0" smtClean="0">
                <a:hlinkClick r:id="rId3"/>
              </a:rPr>
              <a:t>1154</a:t>
            </a:r>
            <a:r>
              <a:rPr lang="en-US" sz="2100" b="0" dirty="0" smtClean="0"/>
              <a:t> and </a:t>
            </a:r>
            <a:r>
              <a:rPr lang="en-US" sz="2100" b="0" dirty="0" smtClean="0">
                <a:hlinkClick r:id="rId4"/>
              </a:rPr>
              <a:t>1156</a:t>
            </a:r>
            <a:r>
              <a:rPr lang="en-US" sz="2100" b="0" dirty="0" smtClean="0"/>
              <a:t> of this title, the term “Indian country”, as used in this chapter, means </a:t>
            </a:r>
            <a:endParaRPr lang="en-US" sz="2100" dirty="0" smtClean="0"/>
          </a:p>
          <a:p>
            <a:pPr lvl="1" eaLnBrk="1" hangingPunct="1">
              <a:lnSpc>
                <a:spcPct val="150000"/>
              </a:lnSpc>
            </a:pPr>
            <a:r>
              <a:rPr lang="en-US" sz="2100" dirty="0" smtClean="0"/>
              <a:t>(a)</a:t>
            </a:r>
            <a:r>
              <a:rPr lang="en-US" sz="2100" b="0" dirty="0" smtClean="0"/>
              <a:t> all land within the limits of any Indian reservation under the jurisdiction of the United States Government, notwithstanding the issuance of any patent, </a:t>
            </a:r>
            <a:r>
              <a:rPr lang="en-US" sz="2100" b="0" dirty="0" smtClean="0">
                <a:solidFill>
                  <a:srgbClr val="C00000"/>
                </a:solidFill>
              </a:rPr>
              <a:t>and, including rights-of-way running through the reservation, </a:t>
            </a:r>
            <a:endParaRPr lang="en-US" sz="2100" dirty="0" smtClean="0">
              <a:solidFill>
                <a:srgbClr val="C00000"/>
              </a:solidFill>
            </a:endParaRPr>
          </a:p>
          <a:p>
            <a:pPr lvl="1" eaLnBrk="1" hangingPunct="1">
              <a:lnSpc>
                <a:spcPct val="150000"/>
              </a:lnSpc>
            </a:pPr>
            <a:r>
              <a:rPr lang="en-US" sz="2100" dirty="0" smtClean="0"/>
              <a:t>(b)</a:t>
            </a:r>
            <a:r>
              <a:rPr lang="en-US" sz="2100" b="0" dirty="0" smtClean="0"/>
              <a:t> all dependent Indian communities within the borders of the United States whether within the original or subsequently acquired territory thereof, and whether within or without the limits of a state, and </a:t>
            </a:r>
            <a:endParaRPr lang="en-US" sz="2100" dirty="0" smtClean="0"/>
          </a:p>
          <a:p>
            <a:pPr lvl="1" eaLnBrk="1" hangingPunct="1">
              <a:lnSpc>
                <a:spcPct val="150000"/>
              </a:lnSpc>
            </a:pPr>
            <a:r>
              <a:rPr lang="en-US" sz="2100" dirty="0" smtClean="0"/>
              <a:t>(c)</a:t>
            </a:r>
            <a:r>
              <a:rPr lang="en-US" sz="2100" b="0" dirty="0" smtClean="0"/>
              <a:t> all Indian allotments, the Indian titles to which have not been extinguished, </a:t>
            </a:r>
            <a:r>
              <a:rPr lang="en-US" sz="2100" b="0" dirty="0" smtClean="0">
                <a:solidFill>
                  <a:srgbClr val="C00000"/>
                </a:solidFill>
              </a:rPr>
              <a:t>including rights-of-way running through the same.</a:t>
            </a:r>
          </a:p>
        </p:txBody>
      </p:sp>
      <p:sp>
        <p:nvSpPr>
          <p:cNvPr id="2" name="Slide Number Placeholder 1"/>
          <p:cNvSpPr>
            <a:spLocks noGrp="1"/>
          </p:cNvSpPr>
          <p:nvPr>
            <p:ph type="sldNum" sz="quarter" idx="12"/>
          </p:nvPr>
        </p:nvSpPr>
        <p:spPr/>
        <p:txBody>
          <a:bodyPr/>
          <a:lstStyle/>
          <a:p>
            <a:fld id="{AD604E7F-64AF-4685-A135-3DCBABF16A6C}" type="slidenum">
              <a:rPr lang="en-US" smtClean="0"/>
              <a:pPr/>
              <a:t>35</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0"/>
            <a:ext cx="8412480" cy="1219200"/>
          </a:xfrm>
        </p:spPr>
        <p:txBody>
          <a:bodyPr/>
          <a:lstStyle/>
          <a:p>
            <a:pPr eaLnBrk="1" hangingPunct="1"/>
            <a:r>
              <a:rPr lang="en-US" b="1" dirty="0" smtClean="0"/>
              <a:t>Montana Test</a:t>
            </a:r>
          </a:p>
        </p:txBody>
      </p:sp>
      <p:sp>
        <p:nvSpPr>
          <p:cNvPr id="25603" name="Rectangle 3"/>
          <p:cNvSpPr>
            <a:spLocks noGrp="1" noChangeArrowheads="1"/>
          </p:cNvSpPr>
          <p:nvPr>
            <p:ph idx="1"/>
          </p:nvPr>
        </p:nvSpPr>
        <p:spPr>
          <a:xfrm>
            <a:off x="239712" y="1447800"/>
            <a:ext cx="9132887" cy="5562600"/>
          </a:xfrm>
        </p:spPr>
        <p:txBody>
          <a:bodyPr>
            <a:normAutofit fontScale="70000" lnSpcReduction="20000"/>
          </a:bodyPr>
          <a:lstStyle/>
          <a:p>
            <a:pPr marL="644525" indent="-644525" eaLnBrk="1" hangingPunct="1">
              <a:lnSpc>
                <a:spcPct val="160000"/>
              </a:lnSpc>
              <a:buFont typeface="Wingdings" pitchFamily="2" charset="2"/>
              <a:buChar char="ü"/>
            </a:pPr>
            <a:r>
              <a:rPr lang="en-US" sz="3800" b="0" dirty="0" smtClean="0"/>
              <a:t>There is a </a:t>
            </a:r>
            <a:r>
              <a:rPr lang="en-US" sz="3800" b="0" u="sng" dirty="0" smtClean="0"/>
              <a:t>presumption of state civil regulatory jurisdiction </a:t>
            </a:r>
            <a:r>
              <a:rPr lang="en-US" sz="3800" b="0" dirty="0" smtClean="0"/>
              <a:t>over a non-Indian’s activities on non-Indian owned fee land </a:t>
            </a:r>
            <a:r>
              <a:rPr lang="en-US" sz="3800" b="0" u="sng" dirty="0" smtClean="0"/>
              <a:t>UNLESS</a:t>
            </a:r>
            <a:r>
              <a:rPr lang="en-US" sz="3800" b="0" dirty="0" smtClean="0"/>
              <a:t>:</a:t>
            </a:r>
          </a:p>
          <a:p>
            <a:pPr marL="1047750" lvl="1" indent="-565150" eaLnBrk="1" hangingPunct="1">
              <a:lnSpc>
                <a:spcPct val="160000"/>
              </a:lnSpc>
              <a:buFont typeface="Wingdings" pitchFamily="2" charset="2"/>
              <a:buChar char="ü"/>
            </a:pPr>
            <a:r>
              <a:rPr lang="en-US" sz="3400" b="0" dirty="0" smtClean="0"/>
              <a:t>There is a consensual relationship between the non-Indian and the Tribe? </a:t>
            </a:r>
            <a:r>
              <a:rPr lang="en-US" sz="1700" b="0" dirty="0" smtClean="0"/>
              <a:t>(May include contracts or other dealings.)   </a:t>
            </a:r>
            <a:r>
              <a:rPr lang="en-US" sz="2500" b="0" u="sng" dirty="0" smtClean="0"/>
              <a:t>OR</a:t>
            </a:r>
          </a:p>
          <a:p>
            <a:pPr marL="1047750" lvl="1" indent="-565150" eaLnBrk="1" hangingPunct="1">
              <a:lnSpc>
                <a:spcPct val="160000"/>
              </a:lnSpc>
              <a:buFont typeface="Wingdings" pitchFamily="2" charset="2"/>
              <a:buChar char="ü"/>
            </a:pPr>
            <a:r>
              <a:rPr lang="en-US" sz="3400" b="0" dirty="0" smtClean="0"/>
              <a:t>The Non-Indian’s activity threatens or has a direct impact upon:</a:t>
            </a:r>
          </a:p>
          <a:p>
            <a:pPr marL="1449388" lvl="2" indent="-482600" eaLnBrk="1" hangingPunct="1">
              <a:lnSpc>
                <a:spcPct val="160000"/>
              </a:lnSpc>
              <a:buFont typeface="Wingdings" pitchFamily="2" charset="2"/>
              <a:buChar char="ü"/>
            </a:pPr>
            <a:r>
              <a:rPr lang="en-US" sz="3000" dirty="0" smtClean="0"/>
              <a:t>Economic Security of the Tribe,</a:t>
            </a:r>
          </a:p>
          <a:p>
            <a:pPr marL="1449388" lvl="2" indent="-482600" eaLnBrk="1" hangingPunct="1">
              <a:lnSpc>
                <a:spcPct val="160000"/>
              </a:lnSpc>
              <a:buFont typeface="Wingdings" pitchFamily="2" charset="2"/>
              <a:buChar char="ü"/>
            </a:pPr>
            <a:r>
              <a:rPr lang="en-US" sz="3000" dirty="0" smtClean="0"/>
              <a:t>Political Integrity of the Tribe, </a:t>
            </a:r>
            <a:r>
              <a:rPr lang="en-US" sz="3000" u="sng" dirty="0" smtClean="0"/>
              <a:t>or</a:t>
            </a:r>
          </a:p>
          <a:p>
            <a:pPr marL="1449388" lvl="2" indent="-482600" eaLnBrk="1" hangingPunct="1">
              <a:lnSpc>
                <a:spcPct val="160000"/>
              </a:lnSpc>
              <a:buFont typeface="Wingdings" pitchFamily="2" charset="2"/>
              <a:buChar char="ü"/>
            </a:pPr>
            <a:r>
              <a:rPr lang="en-US" sz="3000" dirty="0" smtClean="0"/>
              <a:t>Health, Safety or Welfare of the Tribe.</a:t>
            </a:r>
          </a:p>
        </p:txBody>
      </p:sp>
      <p:sp>
        <p:nvSpPr>
          <p:cNvPr id="2" name="Slide Number Placeholder 1"/>
          <p:cNvSpPr>
            <a:spLocks noGrp="1"/>
          </p:cNvSpPr>
          <p:nvPr>
            <p:ph type="sldNum" sz="quarter" idx="12"/>
          </p:nvPr>
        </p:nvSpPr>
        <p:spPr/>
        <p:txBody>
          <a:bodyPr/>
          <a:lstStyle/>
          <a:p>
            <a:fld id="{AD604E7F-64AF-4685-A135-3DCBABF16A6C}" type="slidenum">
              <a:rPr lang="en-US" smtClean="0"/>
              <a:pPr/>
              <a:t>36</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88680" cy="1219200"/>
          </a:xfrm>
        </p:spPr>
        <p:txBody>
          <a:bodyPr>
            <a:normAutofit/>
          </a:bodyPr>
          <a:lstStyle/>
          <a:p>
            <a:r>
              <a:rPr lang="en-US" dirty="0" smtClean="0"/>
              <a:t>Arizona v. Bressi, </a:t>
            </a:r>
            <a:r>
              <a:rPr lang="en-US" sz="4000" dirty="0" smtClean="0"/>
              <a:t>(9</a:t>
            </a:r>
            <a:r>
              <a:rPr lang="en-US" sz="4000" baseline="30000" dirty="0" smtClean="0"/>
              <a:t>th</a:t>
            </a:r>
            <a:r>
              <a:rPr lang="en-US" sz="4000" dirty="0" smtClean="0"/>
              <a:t> Cir. Apr. 09)</a:t>
            </a:r>
            <a:endParaRPr lang="en-US" sz="4000" dirty="0"/>
          </a:p>
        </p:txBody>
      </p:sp>
      <p:sp>
        <p:nvSpPr>
          <p:cNvPr id="3" name="Content Placeholder 2"/>
          <p:cNvSpPr>
            <a:spLocks noGrp="1"/>
          </p:cNvSpPr>
          <p:nvPr>
            <p:ph idx="1"/>
          </p:nvPr>
        </p:nvSpPr>
        <p:spPr>
          <a:xfrm>
            <a:off x="479425" y="1447801"/>
            <a:ext cx="8588375" cy="5461000"/>
          </a:xfrm>
        </p:spPr>
        <p:txBody>
          <a:bodyPr>
            <a:normAutofit/>
          </a:bodyPr>
          <a:lstStyle/>
          <a:p>
            <a:pPr marL="0" indent="0">
              <a:lnSpc>
                <a:spcPct val="150000"/>
              </a:lnSpc>
              <a:spcBef>
                <a:spcPts val="0"/>
              </a:spcBef>
            </a:pPr>
            <a:r>
              <a:rPr lang="en-US" sz="2000" dirty="0" smtClean="0"/>
              <a:t>[3] </a:t>
            </a:r>
            <a:r>
              <a:rPr lang="en-US" sz="2000" u="sng" dirty="0" smtClean="0"/>
              <a:t>This rule permitting tribal authority over non-Indians on a public right-of-way is thus a concession to the need for legitimate tribal law enforcement against Indians in Indian country, including the state highways.</a:t>
            </a:r>
            <a:r>
              <a:rPr lang="en-US" sz="2000" dirty="0" smtClean="0"/>
              <a:t> The amount of intrusion or inconvenience to the non-Indian motorist is relatively minor, and is justified by the tribal law enforcement interest. Ordinarily, there must be some suspicion that a tribal law is being violated, probably by erratic driving or speeding, to cause a stop, </a:t>
            </a:r>
            <a:r>
              <a:rPr lang="en-US" sz="2000" u="sng" dirty="0" smtClean="0"/>
              <a:t>and the amount of time it takes to determine that the violator is not an Indian is not great</a:t>
            </a:r>
            <a:r>
              <a:rPr lang="en-US" sz="2000" dirty="0" smtClean="0"/>
              <a:t>. If it is apparent that a state or federal law has been violated, the officer may detain the non-Indian for a reasonable time in order to turn him or her over to state or federal authorities. </a:t>
            </a:r>
            <a:r>
              <a:rPr lang="en-US" sz="2000" i="1" dirty="0" smtClean="0"/>
              <a:t>Id.</a:t>
            </a:r>
            <a:endParaRPr lang="en-US" sz="2000" dirty="0"/>
          </a:p>
        </p:txBody>
      </p:sp>
      <p:sp>
        <p:nvSpPr>
          <p:cNvPr id="4" name="Slide Number Placeholder 3"/>
          <p:cNvSpPr>
            <a:spLocks noGrp="1"/>
          </p:cNvSpPr>
          <p:nvPr>
            <p:ph type="sldNum" sz="quarter" idx="12"/>
          </p:nvPr>
        </p:nvSpPr>
        <p:spPr/>
        <p:txBody>
          <a:bodyPr/>
          <a:lstStyle/>
          <a:p>
            <a:fld id="{AD604E7F-64AF-4685-A135-3DCBABF16A6C}" type="slidenum">
              <a:rPr lang="en-US" smtClean="0"/>
              <a:pPr/>
              <a:t>37</a:t>
            </a:fld>
            <a:endParaRPr lang="en-US" dirty="0"/>
          </a:p>
        </p:txBody>
      </p:sp>
      <p:sp>
        <p:nvSpPr>
          <p:cNvPr id="5" name="Footer Placeholder 4"/>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2"/>
          <p:cNvSpPr>
            <a:spLocks noGrp="1" noChangeArrowheads="1"/>
          </p:cNvSpPr>
          <p:nvPr>
            <p:ph type="title"/>
          </p:nvPr>
        </p:nvSpPr>
        <p:spPr>
          <a:xfrm>
            <a:off x="239713" y="293688"/>
            <a:ext cx="7761287" cy="925512"/>
          </a:xfrm>
        </p:spPr>
        <p:txBody>
          <a:bodyPr/>
          <a:lstStyle/>
          <a:p>
            <a:pPr eaLnBrk="1" hangingPunct="1"/>
            <a:r>
              <a:rPr lang="en-US" b="1" dirty="0" smtClean="0"/>
              <a:t>Indian Country</a:t>
            </a:r>
          </a:p>
        </p:txBody>
      </p:sp>
      <p:graphicFrame>
        <p:nvGraphicFramePr>
          <p:cNvPr id="407599" name="Group 47"/>
          <p:cNvGraphicFramePr>
            <a:graphicFrameLocks noGrp="1"/>
          </p:cNvGraphicFramePr>
          <p:nvPr>
            <p:ph sz="quarter" idx="2"/>
            <p:extLst>
              <p:ext uri="{D42A27DB-BD31-4B8C-83A1-F6EECF244321}">
                <p14:modId xmlns:p14="http://schemas.microsoft.com/office/powerpoint/2010/main" val="685835612"/>
              </p:ext>
            </p:extLst>
          </p:nvPr>
        </p:nvGraphicFramePr>
        <p:xfrm>
          <a:off x="3124199" y="4114800"/>
          <a:ext cx="6305551" cy="2794001"/>
        </p:xfrm>
        <a:graphic>
          <a:graphicData uri="http://schemas.openxmlformats.org/drawingml/2006/table">
            <a:tbl>
              <a:tblPr/>
              <a:tblGrid>
                <a:gridCol w="2102397"/>
                <a:gridCol w="2100758"/>
                <a:gridCol w="2102396"/>
              </a:tblGrid>
              <a:tr h="845826">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ahoma" charset="0"/>
                        </a:rPr>
                        <a:t>Indian owned Fee Land</a:t>
                      </a:r>
                    </a:p>
                  </a:txBody>
                  <a:tcPr marL="96661" marR="96661" marT="48331" marB="4833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a:noFill/>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solidFill>
                      <a:srgbClr val="DB9D41">
                        <a:alpha val="50000"/>
                      </a:srgbClr>
                    </a:solidFill>
                  </a:tcPr>
                </a:tc>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ahoma" charset="0"/>
                        </a:rPr>
                        <a:t>Non- Indian owned Fee Land</a:t>
                      </a:r>
                    </a:p>
                  </a:txBody>
                  <a:tcPr marL="96661" marR="96661" marT="48331" marB="4833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a:noFill/>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pattFill prst="openDmnd">
                      <a:fgClr>
                        <a:schemeClr val="bg1"/>
                      </a:fgClr>
                      <a:bgClr>
                        <a:schemeClr val="accent2"/>
                      </a:bgClr>
                    </a:pattFill>
                  </a:tcPr>
                </a:tc>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ahoma" charset="0"/>
                        </a:rPr>
                        <a:t>Individual Trust </a:t>
                      </a:r>
                    </a:p>
                  </a:txBody>
                  <a:tcPr marL="96661" marR="96661" marT="48331" marB="4833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a:noFill/>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pattFill prst="openDmnd">
                      <a:fgClr>
                        <a:schemeClr val="bg1"/>
                      </a:fgClr>
                      <a:bgClr>
                        <a:srgbClr val="D5CD65"/>
                      </a:bgClr>
                    </a:pattFill>
                  </a:tcPr>
                </a:tc>
              </a:tr>
              <a:tr h="1131813">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endParaRPr kumimoji="0" lang="en-US" sz="1700" b="1" i="0" u="none" strike="noStrike" cap="none" normalizeH="0" baseline="0" dirty="0" smtClean="0">
                        <a:ln>
                          <a:noFill/>
                        </a:ln>
                        <a:solidFill>
                          <a:schemeClr val="tx1"/>
                        </a:solidFill>
                        <a:effectLst/>
                        <a:latin typeface="Tahoma" charset="0"/>
                      </a:endParaRPr>
                    </a:p>
                  </a:txBody>
                  <a:tcPr marL="96661" marR="96661" marT="48331" marB="4833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a:noFill/>
                    </a:lnT>
                    <a:lnB>
                      <a:noFill/>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solidFill>
                      <a:srgbClr val="969696"/>
                    </a:solidFill>
                  </a:tcPr>
                </a:tc>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endParaRPr kumimoji="0" lang="en-US" sz="1700" b="1" i="0" u="sng" strike="noStrike" cap="none" normalizeH="0" baseline="0" dirty="0" smtClean="0">
                        <a:ln>
                          <a:noFill/>
                        </a:ln>
                        <a:solidFill>
                          <a:schemeClr val="tx1"/>
                        </a:solidFill>
                        <a:effectLst/>
                        <a:latin typeface="Tahoma" charset="0"/>
                      </a:endParaRPr>
                    </a:p>
                    <a:p>
                      <a:pPr marL="0" marR="0" lvl="0" indent="0" algn="ctr" defTabSz="966788" rtl="0" eaLnBrk="1" fontAlgn="base" latinLnBrk="0" hangingPunct="1">
                        <a:lnSpc>
                          <a:spcPct val="100000"/>
                        </a:lnSpc>
                        <a:spcBef>
                          <a:spcPct val="20000"/>
                        </a:spcBef>
                        <a:spcAft>
                          <a:spcPct val="0"/>
                        </a:spcAft>
                        <a:buClrTx/>
                        <a:buSzTx/>
                        <a:buFontTx/>
                        <a:buNone/>
                        <a:tabLst/>
                      </a:pPr>
                      <a:r>
                        <a:rPr kumimoji="0" lang="en-US" sz="1700" b="1" i="0" u="sng" strike="noStrike" cap="none" normalizeH="0" baseline="0" dirty="0" smtClean="0">
                          <a:ln>
                            <a:noFill/>
                          </a:ln>
                          <a:solidFill>
                            <a:schemeClr val="tx1"/>
                          </a:solidFill>
                          <a:effectLst/>
                          <a:latin typeface="Tahoma" charset="0"/>
                        </a:rPr>
                        <a:t>Right of Way</a:t>
                      </a:r>
                    </a:p>
                  </a:txBody>
                  <a:tcPr marL="96661" marR="96661" marT="48331" marB="4833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a:noFill/>
                    </a:lnT>
                    <a:lnB>
                      <a:noFill/>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solidFill>
                      <a:srgbClr val="969696"/>
                    </a:solidFill>
                  </a:tcPr>
                </a:tc>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endParaRPr kumimoji="0" lang="en-US" sz="1700" b="1" i="0" u="none" strike="noStrike" cap="none" normalizeH="0" baseline="0" dirty="0" smtClean="0">
                        <a:ln>
                          <a:noFill/>
                        </a:ln>
                        <a:solidFill>
                          <a:schemeClr val="tx1"/>
                        </a:solidFill>
                        <a:effectLst/>
                        <a:latin typeface="Tahoma" charset="0"/>
                      </a:endParaRPr>
                    </a:p>
                  </a:txBody>
                  <a:tcPr marL="96661" marR="96661" marT="48331" marB="4833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a:noFill/>
                    </a:lnT>
                    <a:lnB>
                      <a:noFill/>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solidFill>
                      <a:srgbClr val="969696"/>
                    </a:solidFill>
                  </a:tcPr>
                </a:tc>
              </a:tr>
              <a:tr h="816362">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ahoma" charset="0"/>
                        </a:rPr>
                        <a:t>Trust</a:t>
                      </a:r>
                    </a:p>
                  </a:txBody>
                  <a:tcPr marL="96661" marR="96661" marT="48331" marB="4833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a:noFill/>
                    </a:lnT>
                    <a:lnB w="12700" cap="flat" cmpd="sng" algn="ctr">
                      <a:solidFill>
                        <a:schemeClr val="hlink"/>
                      </a:solidFill>
                      <a:prstDash val="solid"/>
                      <a:round/>
                      <a:headEnd type="none" w="med" len="med"/>
                      <a:tailEnd type="none" w="med" len="med"/>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pattFill prst="diagBrick">
                      <a:fgClr>
                        <a:schemeClr val="bg1"/>
                      </a:fgClr>
                      <a:bgClr>
                        <a:srgbClr val="DB9D41"/>
                      </a:bgClr>
                    </a:pattFill>
                  </a:tcPr>
                </a:tc>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ahoma" charset="0"/>
                        </a:rPr>
                        <a:t>Ind. Trust</a:t>
                      </a:r>
                    </a:p>
                  </a:txBody>
                  <a:tcPr marL="96661" marR="96661" marT="48331" marB="4833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a:noFill/>
                    </a:lnT>
                    <a:lnB w="12700" cap="flat" cmpd="sng" algn="ctr">
                      <a:solidFill>
                        <a:schemeClr val="hlink"/>
                      </a:solidFill>
                      <a:prstDash val="solid"/>
                      <a:round/>
                      <a:headEnd type="none" w="med" len="med"/>
                      <a:tailEnd type="none" w="med" len="med"/>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pattFill prst="divot">
                      <a:fgClr>
                        <a:schemeClr val="bg1"/>
                      </a:fgClr>
                      <a:bgClr>
                        <a:srgbClr val="D5CD65"/>
                      </a:bgClr>
                    </a:pattFill>
                  </a:tcPr>
                </a:tc>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ahoma" charset="0"/>
                        </a:rPr>
                        <a:t>Trust</a:t>
                      </a:r>
                    </a:p>
                  </a:txBody>
                  <a:tcPr marL="96661" marR="96661" marT="48331" marB="4833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a:noFill/>
                    </a:lnT>
                    <a:lnB w="12700" cap="flat" cmpd="sng" algn="ctr">
                      <a:solidFill>
                        <a:schemeClr val="hlink"/>
                      </a:solidFill>
                      <a:prstDash val="solid"/>
                      <a:round/>
                      <a:headEnd type="none" w="med" len="med"/>
                      <a:tailEnd type="none" w="med" len="med"/>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pattFill prst="diagBrick">
                      <a:fgClr>
                        <a:schemeClr val="bg1"/>
                      </a:fgClr>
                      <a:bgClr>
                        <a:srgbClr val="DB9D41"/>
                      </a:bgClr>
                    </a:pattFill>
                  </a:tcPr>
                </a:tc>
              </a:tr>
            </a:tbl>
          </a:graphicData>
        </a:graphic>
      </p:graphicFrame>
      <p:graphicFrame>
        <p:nvGraphicFramePr>
          <p:cNvPr id="2" name="Diagram 1"/>
          <p:cNvGraphicFramePr/>
          <p:nvPr>
            <p:extLst>
              <p:ext uri="{D42A27DB-BD31-4B8C-83A1-F6EECF244321}">
                <p14:modId xmlns:p14="http://schemas.microsoft.com/office/powerpoint/2010/main" val="1078828165"/>
              </p:ext>
            </p:extLst>
          </p:nvPr>
        </p:nvGraphicFramePr>
        <p:xfrm>
          <a:off x="-1524000" y="990600"/>
          <a:ext cx="6800851" cy="4232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59" name="Text Box 3"/>
          <p:cNvSpPr txBox="1">
            <a:spLocks noChangeArrowheads="1"/>
          </p:cNvSpPr>
          <p:nvPr/>
        </p:nvSpPr>
        <p:spPr bwMode="auto">
          <a:xfrm>
            <a:off x="5360988" y="3170238"/>
            <a:ext cx="3760787" cy="384175"/>
          </a:xfrm>
          <a:prstGeom prst="rect">
            <a:avLst/>
          </a:prstGeom>
          <a:noFill/>
          <a:ln w="9525">
            <a:noFill/>
            <a:miter lim="800000"/>
            <a:headEnd/>
            <a:tailEnd/>
          </a:ln>
        </p:spPr>
        <p:txBody>
          <a:bodyPr lIns="96661" tIns="48331" rIns="96661" bIns="48331">
            <a:spAutoFit/>
          </a:bodyPr>
          <a:lstStyle/>
          <a:p>
            <a:pPr defTabSz="966788">
              <a:spcBef>
                <a:spcPct val="50000"/>
              </a:spcBef>
            </a:pPr>
            <a:r>
              <a:rPr lang="en-US" sz="1900" dirty="0">
                <a:effectLst/>
                <a:latin typeface="Arial" charset="0"/>
              </a:rPr>
              <a:t>                    </a:t>
            </a:r>
          </a:p>
        </p:txBody>
      </p:sp>
      <p:sp>
        <p:nvSpPr>
          <p:cNvPr id="2094" name="Text Box 46"/>
          <p:cNvSpPr txBox="1">
            <a:spLocks noChangeArrowheads="1"/>
          </p:cNvSpPr>
          <p:nvPr/>
        </p:nvSpPr>
        <p:spPr bwMode="auto">
          <a:xfrm>
            <a:off x="5638800" y="1219200"/>
            <a:ext cx="3562350" cy="1828849"/>
          </a:xfrm>
          <a:prstGeom prst="rect">
            <a:avLst/>
          </a:prstGeom>
          <a:noFill/>
          <a:ln w="9525">
            <a:noFill/>
            <a:miter lim="800000"/>
            <a:headEnd/>
            <a:tailEnd/>
          </a:ln>
        </p:spPr>
        <p:txBody>
          <a:bodyPr wrap="square" lIns="96661" tIns="48331" rIns="96661" bIns="48331">
            <a:spAutoFit/>
          </a:bodyPr>
          <a:lstStyle/>
          <a:p>
            <a:pPr marL="231775" indent="-231775" defTabSz="966788">
              <a:spcBef>
                <a:spcPct val="50000"/>
              </a:spcBef>
              <a:buFontTx/>
              <a:buChar char="•"/>
            </a:pPr>
            <a:r>
              <a:rPr lang="en-US" sz="2500" dirty="0">
                <a:effectLst/>
                <a:latin typeface="Californian FB" pitchFamily="18" charset="0"/>
              </a:rPr>
              <a:t>General Allotment Act (1887 - 1934)</a:t>
            </a:r>
          </a:p>
          <a:p>
            <a:pPr marL="231775" indent="-231775" defTabSz="966788">
              <a:spcBef>
                <a:spcPct val="50000"/>
              </a:spcBef>
              <a:buFontTx/>
              <a:buChar char="•"/>
            </a:pPr>
            <a:r>
              <a:rPr lang="en-US" sz="2500" dirty="0">
                <a:effectLst/>
                <a:latin typeface="Californian FB" pitchFamily="18" charset="0"/>
              </a:rPr>
              <a:t>Termination Plans (1953 – 1983)</a:t>
            </a:r>
          </a:p>
        </p:txBody>
      </p:sp>
      <p:sp>
        <p:nvSpPr>
          <p:cNvPr id="3" name="Slide Number Placeholder 2"/>
          <p:cNvSpPr>
            <a:spLocks noGrp="1"/>
          </p:cNvSpPr>
          <p:nvPr>
            <p:ph type="sldNum" sz="quarter" idx="12"/>
          </p:nvPr>
        </p:nvSpPr>
        <p:spPr/>
        <p:txBody>
          <a:bodyPr/>
          <a:lstStyle/>
          <a:p>
            <a:fld id="{CA0EB205-364F-4AA5-8AA8-395C1B89D8DC}" type="slidenum">
              <a:rPr lang="en-US" smtClean="0"/>
              <a:pPr/>
              <a:t>38</a:t>
            </a:fld>
            <a:endParaRPr lang="en-US" dirty="0"/>
          </a:p>
        </p:txBody>
      </p:sp>
      <p:sp>
        <p:nvSpPr>
          <p:cNvPr id="4" name="Footer Placeholder 3"/>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spd="med">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39713" y="293688"/>
            <a:ext cx="7761287" cy="1077912"/>
          </a:xfrm>
        </p:spPr>
        <p:txBody>
          <a:bodyPr>
            <a:noAutofit/>
          </a:bodyPr>
          <a:lstStyle/>
          <a:p>
            <a:pPr eaLnBrk="1" hangingPunct="1"/>
            <a:r>
              <a:rPr lang="en-US" sz="4400" b="1" dirty="0" smtClean="0"/>
              <a:t>Why Does Land Status Matter?</a:t>
            </a:r>
          </a:p>
        </p:txBody>
      </p:sp>
      <p:graphicFrame>
        <p:nvGraphicFramePr>
          <p:cNvPr id="409646" name="Group 46"/>
          <p:cNvGraphicFramePr>
            <a:graphicFrameLocks noGrp="1"/>
          </p:cNvGraphicFramePr>
          <p:nvPr>
            <p:ph sz="quarter" idx="2"/>
          </p:nvPr>
        </p:nvGraphicFramePr>
        <p:xfrm>
          <a:off x="1143000" y="2286000"/>
          <a:ext cx="6111875" cy="2732548"/>
        </p:xfrm>
        <a:graphic>
          <a:graphicData uri="http://schemas.openxmlformats.org/drawingml/2006/table">
            <a:tbl>
              <a:tblPr/>
              <a:tblGrid>
                <a:gridCol w="2036763"/>
                <a:gridCol w="2038350"/>
                <a:gridCol w="2036762"/>
              </a:tblGrid>
              <a:tr h="787400">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ahoma" charset="0"/>
                        </a:rPr>
                        <a:t>Indian owned Fee Land</a:t>
                      </a:r>
                    </a:p>
                  </a:txBody>
                  <a:tcPr marL="96661" marR="96661" marT="48331" marB="48331"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a:noFill/>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solidFill>
                      <a:srgbClr val="DB9D41">
                        <a:alpha val="50000"/>
                      </a:srgbClr>
                    </a:solidFill>
                  </a:tcPr>
                </a:tc>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ahoma" charset="0"/>
                        </a:rPr>
                        <a:t>Non- Indian owned Fee Land</a:t>
                      </a:r>
                    </a:p>
                  </a:txBody>
                  <a:tcPr marL="96661" marR="96661" marT="48331" marB="48331"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a:noFill/>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pattFill prst="openDmnd">
                      <a:fgClr>
                        <a:schemeClr val="bg1"/>
                      </a:fgClr>
                      <a:bgClr>
                        <a:schemeClr val="accent2"/>
                      </a:bgClr>
                    </a:pattFill>
                  </a:tcPr>
                </a:tc>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ahoma" charset="0"/>
                        </a:rPr>
                        <a:t>Individual Trust </a:t>
                      </a:r>
                    </a:p>
                  </a:txBody>
                  <a:tcPr marL="96661" marR="96661" marT="48331" marB="48331"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a:noFill/>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pattFill prst="openDmnd">
                      <a:fgClr>
                        <a:schemeClr val="bg1"/>
                      </a:fgClr>
                      <a:bgClr>
                        <a:srgbClr val="D5CD65"/>
                      </a:bgClr>
                    </a:pattFill>
                  </a:tcPr>
                </a:tc>
              </a:tr>
              <a:tr h="1052513">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ahoma" charset="0"/>
                      </a:endParaRPr>
                    </a:p>
                  </a:txBody>
                  <a:tcPr marL="96661" marR="96661" marT="48331" marB="48331"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a:noFill/>
                    </a:lnT>
                    <a:lnB>
                      <a:noFill/>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solidFill>
                      <a:srgbClr val="969696"/>
                    </a:solidFill>
                  </a:tcPr>
                </a:tc>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r>
                        <a:rPr kumimoji="0" lang="en-US" sz="1800" b="1" i="0" u="sng" strike="noStrike" cap="none" normalizeH="0" baseline="0" dirty="0" smtClean="0">
                          <a:ln>
                            <a:noFill/>
                          </a:ln>
                          <a:solidFill>
                            <a:schemeClr val="tx1"/>
                          </a:solidFill>
                          <a:effectLst/>
                          <a:latin typeface="Tahoma" charset="0"/>
                        </a:rPr>
                        <a:t>Right of Way</a:t>
                      </a:r>
                    </a:p>
                  </a:txBody>
                  <a:tcPr marL="96661" marR="96661" marT="48331" marB="48331"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a:noFill/>
                    </a:lnT>
                    <a:lnB>
                      <a:noFill/>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solidFill>
                      <a:srgbClr val="969696"/>
                    </a:solidFill>
                  </a:tcPr>
                </a:tc>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ahoma" charset="0"/>
                      </a:endParaRPr>
                    </a:p>
                  </a:txBody>
                  <a:tcPr marL="96661" marR="96661" marT="48331" marB="48331"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a:noFill/>
                    </a:lnT>
                    <a:lnB>
                      <a:noFill/>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solidFill>
                      <a:srgbClr val="969696"/>
                    </a:solidFill>
                  </a:tcPr>
                </a:tc>
              </a:tr>
              <a:tr h="760413">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ahoma" charset="0"/>
                        </a:rPr>
                        <a:t>Trust</a:t>
                      </a:r>
                    </a:p>
                  </a:txBody>
                  <a:tcPr marL="96661" marR="96661" marT="48331" marB="48331"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a:noFill/>
                    </a:lnT>
                    <a:lnB w="12700" cap="flat" cmpd="sng" algn="ctr">
                      <a:solidFill>
                        <a:schemeClr val="hlink"/>
                      </a:solidFill>
                      <a:prstDash val="solid"/>
                      <a:round/>
                      <a:headEnd type="none" w="med" len="med"/>
                      <a:tailEnd type="none" w="med" len="med"/>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pattFill prst="diagBrick">
                      <a:fgClr>
                        <a:schemeClr val="bg1"/>
                      </a:fgClr>
                      <a:bgClr>
                        <a:srgbClr val="DB9D41"/>
                      </a:bgClr>
                    </a:pattFill>
                  </a:tcPr>
                </a:tc>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ahoma" charset="0"/>
                        </a:rPr>
                        <a:t>Ind. Trust</a:t>
                      </a:r>
                    </a:p>
                  </a:txBody>
                  <a:tcPr marL="96661" marR="96661" marT="48331" marB="48331"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a:noFill/>
                    </a:lnT>
                    <a:lnB w="12700" cap="flat" cmpd="sng" algn="ctr">
                      <a:solidFill>
                        <a:schemeClr val="hlink"/>
                      </a:solidFill>
                      <a:prstDash val="solid"/>
                      <a:round/>
                      <a:headEnd type="none" w="med" len="med"/>
                      <a:tailEnd type="none" w="med" len="med"/>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pattFill prst="divot">
                      <a:fgClr>
                        <a:schemeClr val="bg1"/>
                      </a:fgClr>
                      <a:bgClr>
                        <a:srgbClr val="D5CD65"/>
                      </a:bgClr>
                    </a:pattFill>
                  </a:tcPr>
                </a:tc>
                <a:tc>
                  <a:txBody>
                    <a:bodyPr/>
                    <a:lstStyle/>
                    <a:p>
                      <a:pPr marL="0" marR="0" lvl="0" indent="0" algn="ctr" defTabSz="9667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ahoma" charset="0"/>
                        </a:rPr>
                        <a:t>Trust</a:t>
                      </a:r>
                    </a:p>
                  </a:txBody>
                  <a:tcPr marL="96661" marR="96661" marT="48331" marB="48331"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a:noFill/>
                    </a:lnT>
                    <a:lnB w="12700" cap="flat" cmpd="sng" algn="ctr">
                      <a:solidFill>
                        <a:schemeClr val="hlink"/>
                      </a:solidFill>
                      <a:prstDash val="solid"/>
                      <a:round/>
                      <a:headEnd type="none" w="med" len="med"/>
                      <a:tailEnd type="none" w="med" len="med"/>
                    </a:lnB>
                    <a:lnTlToBr w="12700" cap="flat" cmpd="sng" algn="ctr">
                      <a:solidFill>
                        <a:schemeClr val="hlink"/>
                      </a:solidFill>
                      <a:prstDash val="solid"/>
                      <a:round/>
                      <a:headEnd type="none" w="med" len="med"/>
                      <a:tailEnd type="none" w="med" len="med"/>
                    </a:lnTlToBr>
                    <a:lnBlToTr w="12700" cap="flat" cmpd="sng" algn="ctr">
                      <a:solidFill>
                        <a:schemeClr val="hlink"/>
                      </a:solidFill>
                      <a:prstDash val="solid"/>
                      <a:round/>
                      <a:headEnd type="none" w="med" len="med"/>
                      <a:tailEnd type="none" w="med" len="med"/>
                    </a:lnBlToTr>
                    <a:pattFill prst="diagBrick">
                      <a:fgClr>
                        <a:schemeClr val="bg1"/>
                      </a:fgClr>
                      <a:bgClr>
                        <a:srgbClr val="DB9D41"/>
                      </a:bgClr>
                    </a:pattFill>
                  </a:tcPr>
                </a:tc>
              </a:tr>
            </a:tbl>
          </a:graphicData>
        </a:graphic>
      </p:graphicFrame>
      <p:sp>
        <p:nvSpPr>
          <p:cNvPr id="26627" name="Text Box 3"/>
          <p:cNvSpPr txBox="1">
            <a:spLocks noChangeArrowheads="1"/>
          </p:cNvSpPr>
          <p:nvPr/>
        </p:nvSpPr>
        <p:spPr bwMode="auto">
          <a:xfrm>
            <a:off x="5360988" y="3170238"/>
            <a:ext cx="3760787" cy="384175"/>
          </a:xfrm>
          <a:prstGeom prst="rect">
            <a:avLst/>
          </a:prstGeom>
          <a:noFill/>
          <a:ln w="9525">
            <a:noFill/>
            <a:miter lim="800000"/>
            <a:headEnd/>
            <a:tailEnd/>
          </a:ln>
        </p:spPr>
        <p:txBody>
          <a:bodyPr lIns="96661" tIns="48331" rIns="96661" bIns="48331">
            <a:spAutoFit/>
          </a:bodyPr>
          <a:lstStyle/>
          <a:p>
            <a:pPr defTabSz="966788">
              <a:spcBef>
                <a:spcPct val="50000"/>
              </a:spcBef>
            </a:pPr>
            <a:r>
              <a:rPr lang="en-US" sz="1900" dirty="0">
                <a:effectLst/>
                <a:latin typeface="Arial" charset="0"/>
              </a:rPr>
              <a:t>                    </a:t>
            </a:r>
          </a:p>
        </p:txBody>
      </p:sp>
      <p:sp>
        <p:nvSpPr>
          <p:cNvPr id="409638" name="Line 38"/>
          <p:cNvSpPr>
            <a:spLocks noChangeShapeType="1"/>
          </p:cNvSpPr>
          <p:nvPr/>
        </p:nvSpPr>
        <p:spPr bwMode="auto">
          <a:xfrm flipV="1">
            <a:off x="1905000" y="1905000"/>
            <a:ext cx="0" cy="487362"/>
          </a:xfrm>
          <a:prstGeom prst="line">
            <a:avLst/>
          </a:prstGeom>
          <a:noFill/>
          <a:ln w="9525">
            <a:solidFill>
              <a:schemeClr val="tx1"/>
            </a:solidFill>
            <a:round/>
            <a:headEnd/>
            <a:tailEnd type="triangle" w="med" len="med"/>
          </a:ln>
          <a:effectLst/>
        </p:spPr>
        <p:txBody>
          <a:bodyPr/>
          <a:lstStyle/>
          <a:p>
            <a:pPr>
              <a:defRPr/>
            </a:pPr>
            <a:endParaRPr lang="en-US" dirty="0"/>
          </a:p>
        </p:txBody>
      </p:sp>
      <p:sp>
        <p:nvSpPr>
          <p:cNvPr id="409639" name="Line 39"/>
          <p:cNvSpPr>
            <a:spLocks noChangeShapeType="1"/>
          </p:cNvSpPr>
          <p:nvPr/>
        </p:nvSpPr>
        <p:spPr bwMode="auto">
          <a:xfrm flipV="1">
            <a:off x="4038600" y="1905000"/>
            <a:ext cx="0" cy="487362"/>
          </a:xfrm>
          <a:prstGeom prst="line">
            <a:avLst/>
          </a:prstGeom>
          <a:noFill/>
          <a:ln w="9525">
            <a:solidFill>
              <a:schemeClr val="tx1"/>
            </a:solidFill>
            <a:round/>
            <a:headEnd/>
            <a:tailEnd type="triangle" w="med" len="med"/>
          </a:ln>
          <a:effectLst/>
        </p:spPr>
        <p:txBody>
          <a:bodyPr/>
          <a:lstStyle/>
          <a:p>
            <a:pPr>
              <a:defRPr/>
            </a:pPr>
            <a:endParaRPr lang="en-US" dirty="0"/>
          </a:p>
        </p:txBody>
      </p:sp>
      <p:sp>
        <p:nvSpPr>
          <p:cNvPr id="409640" name="Line 40"/>
          <p:cNvSpPr>
            <a:spLocks noChangeShapeType="1"/>
          </p:cNvSpPr>
          <p:nvPr/>
        </p:nvSpPr>
        <p:spPr bwMode="auto">
          <a:xfrm flipV="1">
            <a:off x="6172200" y="1905000"/>
            <a:ext cx="0" cy="487362"/>
          </a:xfrm>
          <a:prstGeom prst="line">
            <a:avLst/>
          </a:prstGeom>
          <a:noFill/>
          <a:ln w="9525">
            <a:solidFill>
              <a:schemeClr val="tx1"/>
            </a:solidFill>
            <a:round/>
            <a:headEnd/>
            <a:tailEnd type="triangle" w="med" len="med"/>
          </a:ln>
          <a:effectLst/>
        </p:spPr>
        <p:txBody>
          <a:bodyPr/>
          <a:lstStyle/>
          <a:p>
            <a:pPr>
              <a:defRPr/>
            </a:pPr>
            <a:endParaRPr lang="en-US" dirty="0"/>
          </a:p>
        </p:txBody>
      </p:sp>
      <p:sp>
        <p:nvSpPr>
          <p:cNvPr id="409641" name="Line 41"/>
          <p:cNvSpPr>
            <a:spLocks noChangeShapeType="1"/>
          </p:cNvSpPr>
          <p:nvPr/>
        </p:nvSpPr>
        <p:spPr bwMode="auto">
          <a:xfrm>
            <a:off x="2133600" y="4876800"/>
            <a:ext cx="0" cy="406400"/>
          </a:xfrm>
          <a:prstGeom prst="line">
            <a:avLst/>
          </a:prstGeom>
          <a:noFill/>
          <a:ln w="9525">
            <a:solidFill>
              <a:schemeClr val="tx1"/>
            </a:solidFill>
            <a:round/>
            <a:headEnd/>
            <a:tailEnd type="triangle" w="med" len="med"/>
          </a:ln>
          <a:effectLst/>
        </p:spPr>
        <p:txBody>
          <a:bodyPr/>
          <a:lstStyle/>
          <a:p>
            <a:pPr>
              <a:defRPr/>
            </a:pPr>
            <a:endParaRPr lang="en-US" dirty="0"/>
          </a:p>
        </p:txBody>
      </p:sp>
      <p:sp>
        <p:nvSpPr>
          <p:cNvPr id="409642" name="Line 42"/>
          <p:cNvSpPr>
            <a:spLocks noChangeShapeType="1"/>
          </p:cNvSpPr>
          <p:nvPr/>
        </p:nvSpPr>
        <p:spPr bwMode="auto">
          <a:xfrm>
            <a:off x="7239000" y="3581400"/>
            <a:ext cx="400050" cy="0"/>
          </a:xfrm>
          <a:prstGeom prst="line">
            <a:avLst/>
          </a:prstGeom>
          <a:noFill/>
          <a:ln w="9525">
            <a:solidFill>
              <a:schemeClr val="tx1"/>
            </a:solidFill>
            <a:round/>
            <a:headEnd/>
            <a:tailEnd type="triangle" w="med" len="med"/>
          </a:ln>
          <a:effectLst/>
        </p:spPr>
        <p:txBody>
          <a:bodyPr/>
          <a:lstStyle/>
          <a:p>
            <a:pPr>
              <a:defRPr/>
            </a:pPr>
            <a:endParaRPr lang="en-US" dirty="0"/>
          </a:p>
        </p:txBody>
      </p:sp>
      <p:sp>
        <p:nvSpPr>
          <p:cNvPr id="26667" name="Text Box 43"/>
          <p:cNvSpPr txBox="1">
            <a:spLocks noChangeArrowheads="1"/>
          </p:cNvSpPr>
          <p:nvPr/>
        </p:nvSpPr>
        <p:spPr bwMode="auto">
          <a:xfrm>
            <a:off x="1219200" y="1625600"/>
            <a:ext cx="7342188" cy="389994"/>
          </a:xfrm>
          <a:prstGeom prst="rect">
            <a:avLst/>
          </a:prstGeom>
          <a:noFill/>
          <a:ln w="9525">
            <a:noFill/>
            <a:miter lim="800000"/>
            <a:headEnd/>
            <a:tailEnd/>
          </a:ln>
        </p:spPr>
        <p:txBody>
          <a:bodyPr wrap="square" lIns="96661" tIns="48331" rIns="96661" bIns="48331">
            <a:spAutoFit/>
          </a:bodyPr>
          <a:lstStyle/>
          <a:p>
            <a:pPr defTabSz="966788">
              <a:spcBef>
                <a:spcPct val="50000"/>
              </a:spcBef>
            </a:pPr>
            <a:r>
              <a:rPr lang="en-US" sz="1900" b="1" dirty="0">
                <a:effectLst/>
                <a:latin typeface="Arial" charset="0"/>
              </a:rPr>
              <a:t>State Jx           </a:t>
            </a:r>
            <a:r>
              <a:rPr lang="en-US" sz="1900" b="1" dirty="0" smtClean="0">
                <a:effectLst/>
                <a:latin typeface="Arial" charset="0"/>
              </a:rPr>
              <a:t>State Jx/MT Test       Tribal/Federal </a:t>
            </a:r>
            <a:r>
              <a:rPr lang="en-US" sz="1900" b="1" dirty="0">
                <a:effectLst/>
                <a:latin typeface="Arial" charset="0"/>
              </a:rPr>
              <a:t>Jx</a:t>
            </a:r>
          </a:p>
        </p:txBody>
      </p:sp>
      <p:sp>
        <p:nvSpPr>
          <p:cNvPr id="26668" name="Text Box 44"/>
          <p:cNvSpPr txBox="1">
            <a:spLocks noChangeArrowheads="1"/>
          </p:cNvSpPr>
          <p:nvPr/>
        </p:nvSpPr>
        <p:spPr bwMode="auto">
          <a:xfrm>
            <a:off x="1295400" y="5410200"/>
            <a:ext cx="2881313" cy="389994"/>
          </a:xfrm>
          <a:prstGeom prst="rect">
            <a:avLst/>
          </a:prstGeom>
          <a:noFill/>
          <a:ln w="9525">
            <a:noFill/>
            <a:miter lim="800000"/>
            <a:headEnd/>
            <a:tailEnd/>
          </a:ln>
        </p:spPr>
        <p:txBody>
          <a:bodyPr lIns="96661" tIns="48331" rIns="96661" bIns="48331">
            <a:spAutoFit/>
          </a:bodyPr>
          <a:lstStyle/>
          <a:p>
            <a:pPr defTabSz="966788">
              <a:spcBef>
                <a:spcPct val="50000"/>
              </a:spcBef>
            </a:pPr>
            <a:r>
              <a:rPr lang="en-US" sz="1900" b="1" dirty="0">
                <a:effectLst/>
                <a:latin typeface="Arial" charset="0"/>
              </a:rPr>
              <a:t>Tribal/Federal Jx</a:t>
            </a:r>
          </a:p>
        </p:txBody>
      </p:sp>
      <p:sp>
        <p:nvSpPr>
          <p:cNvPr id="26669" name="Text Box 45"/>
          <p:cNvSpPr txBox="1">
            <a:spLocks noChangeArrowheads="1"/>
          </p:cNvSpPr>
          <p:nvPr/>
        </p:nvSpPr>
        <p:spPr bwMode="auto">
          <a:xfrm>
            <a:off x="7772400" y="2438400"/>
            <a:ext cx="1589088" cy="2436708"/>
          </a:xfrm>
          <a:prstGeom prst="rect">
            <a:avLst/>
          </a:prstGeom>
          <a:noFill/>
          <a:ln w="3175">
            <a:solidFill>
              <a:schemeClr val="tx1"/>
            </a:solidFill>
            <a:miter lim="800000"/>
            <a:headEnd/>
            <a:tailEnd/>
          </a:ln>
        </p:spPr>
        <p:txBody>
          <a:bodyPr wrap="square" lIns="96661" tIns="48331" rIns="96661" bIns="48331">
            <a:spAutoFit/>
          </a:bodyPr>
          <a:lstStyle/>
          <a:p>
            <a:pPr algn="ctr" defTabSz="966788">
              <a:spcBef>
                <a:spcPct val="50000"/>
              </a:spcBef>
            </a:pPr>
            <a:r>
              <a:rPr lang="en-US" sz="1900" b="1" dirty="0">
                <a:effectLst/>
                <a:latin typeface="Arial" charset="0"/>
              </a:rPr>
              <a:t>? - Depends on how the right of way was crafted, Jx, and the activity on the land</a:t>
            </a:r>
          </a:p>
        </p:txBody>
      </p:sp>
      <p:sp>
        <p:nvSpPr>
          <p:cNvPr id="2" name="Slide Number Placeholder 1"/>
          <p:cNvSpPr>
            <a:spLocks noGrp="1"/>
          </p:cNvSpPr>
          <p:nvPr>
            <p:ph type="sldNum" sz="quarter" idx="12"/>
          </p:nvPr>
        </p:nvSpPr>
        <p:spPr/>
        <p:txBody>
          <a:bodyPr/>
          <a:lstStyle/>
          <a:p>
            <a:fld id="{CA0EB205-364F-4AA5-8AA8-395C1B89D8DC}" type="slidenum">
              <a:rPr lang="en-US" smtClean="0"/>
              <a:pPr/>
              <a:t>39</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39713" y="80963"/>
            <a:ext cx="9361487" cy="1443037"/>
          </a:xfrm>
        </p:spPr>
        <p:txBody>
          <a:bodyPr>
            <a:noAutofit/>
          </a:bodyPr>
          <a:lstStyle/>
          <a:p>
            <a:pPr eaLnBrk="1" hangingPunct="1"/>
            <a:r>
              <a:rPr lang="en-US" sz="4400" b="1" dirty="0" smtClean="0"/>
              <a:t>Why is a Right of  Way granted over Tribal Lands?</a:t>
            </a:r>
          </a:p>
        </p:txBody>
      </p:sp>
      <p:sp>
        <p:nvSpPr>
          <p:cNvPr id="7171" name="Rectangle 3"/>
          <p:cNvSpPr>
            <a:spLocks noGrp="1" noChangeArrowheads="1"/>
          </p:cNvSpPr>
          <p:nvPr>
            <p:ph idx="1"/>
          </p:nvPr>
        </p:nvSpPr>
        <p:spPr>
          <a:xfrm>
            <a:off x="838200" y="1676400"/>
            <a:ext cx="7848600" cy="5232400"/>
          </a:xfrm>
        </p:spPr>
        <p:txBody>
          <a:bodyPr>
            <a:noAutofit/>
          </a:bodyPr>
          <a:lstStyle/>
          <a:p>
            <a:pPr eaLnBrk="1" hangingPunct="1">
              <a:lnSpc>
                <a:spcPct val="150000"/>
              </a:lnSpc>
            </a:pPr>
            <a:r>
              <a:rPr lang="en-US" sz="2800" dirty="0" smtClean="0"/>
              <a:t>Normally, a right of way is sought for a public purpose by tribal, local, state or federal governments for roads, railroads, utilities or other public access needs.  </a:t>
            </a:r>
          </a:p>
          <a:p>
            <a:pPr eaLnBrk="1" hangingPunct="1">
              <a:lnSpc>
                <a:spcPct val="150000"/>
              </a:lnSpc>
            </a:pPr>
            <a:r>
              <a:rPr lang="en-US" sz="2800" dirty="0" smtClean="0"/>
              <a:t>For example, utility companies seek rights of way for placement of equipment, such as telephone poles and power lines, to provide services to their customers.</a:t>
            </a:r>
          </a:p>
        </p:txBody>
      </p:sp>
      <p:sp>
        <p:nvSpPr>
          <p:cNvPr id="2" name="Slide Number Placeholder 1"/>
          <p:cNvSpPr>
            <a:spLocks noGrp="1"/>
          </p:cNvSpPr>
          <p:nvPr>
            <p:ph type="sldNum" sz="quarter" idx="12"/>
          </p:nvPr>
        </p:nvSpPr>
        <p:spPr/>
        <p:txBody>
          <a:bodyPr/>
          <a:lstStyle/>
          <a:p>
            <a:fld id="{AD604E7F-64AF-4685-A135-3DCBABF16A6C}" type="slidenum">
              <a:rPr lang="en-US" smtClean="0"/>
              <a:pPr/>
              <a:t>4</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2015 Rule on Tribal Jurisdiction</a:t>
            </a:r>
            <a:endParaRPr lang="en-US" b="1" dirty="0"/>
          </a:p>
        </p:txBody>
      </p:sp>
      <p:sp>
        <p:nvSpPr>
          <p:cNvPr id="3" name="Text Placeholder 2"/>
          <p:cNvSpPr>
            <a:spLocks noGrp="1"/>
          </p:cNvSpPr>
          <p:nvPr>
            <p:ph type="body" sz="half" idx="1"/>
          </p:nvPr>
        </p:nvSpPr>
        <p:spPr>
          <a:xfrm>
            <a:off x="4887912" y="1447800"/>
            <a:ext cx="4484688" cy="5608637"/>
          </a:xfrm>
        </p:spPr>
        <p:txBody>
          <a:bodyPr>
            <a:normAutofit fontScale="85000" lnSpcReduction="10000"/>
          </a:bodyPr>
          <a:lstStyle/>
          <a:p>
            <a:r>
              <a:rPr lang="en-US" dirty="0" smtClean="0"/>
              <a:t>Response to Comments: </a:t>
            </a:r>
          </a:p>
          <a:p>
            <a:r>
              <a:rPr lang="en-US" i="1" dirty="0" smtClean="0"/>
              <a:t>In </a:t>
            </a:r>
            <a:r>
              <a:rPr lang="en-US" i="1" dirty="0"/>
              <a:t>these regulations, as grantor, the </a:t>
            </a:r>
            <a:r>
              <a:rPr lang="en-US" b="1" i="1" dirty="0"/>
              <a:t>United States is preserving the tribes’ jurisdictions in all right-of-way grants issued under these regulations </a:t>
            </a:r>
            <a:r>
              <a:rPr lang="en-US" i="1" dirty="0"/>
              <a:t>and is requiring that such grants expressly reserve tribal jurisdiction. Therefore, grants of rights-of-way under these regulations, consistent with the Court’s reasoning in Strate, would not be equivalent to fee land, but would retain the jurisdictional status of the underlying land. </a:t>
            </a:r>
          </a:p>
        </p:txBody>
      </p:sp>
      <p:sp>
        <p:nvSpPr>
          <p:cNvPr id="4" name="Content Placeholder 3"/>
          <p:cNvSpPr>
            <a:spLocks noGrp="1"/>
          </p:cNvSpPr>
          <p:nvPr>
            <p:ph sz="quarter" idx="2"/>
          </p:nvPr>
        </p:nvSpPr>
        <p:spPr>
          <a:xfrm>
            <a:off x="609601" y="1447800"/>
            <a:ext cx="4267200" cy="2727325"/>
          </a:xfrm>
        </p:spPr>
        <p:txBody>
          <a:bodyPr>
            <a:normAutofit/>
          </a:bodyPr>
          <a:lstStyle/>
          <a:p>
            <a:r>
              <a:rPr lang="en-US" dirty="0"/>
              <a:t>The final rule includes a new section </a:t>
            </a:r>
            <a:r>
              <a:rPr lang="en-US" b="1" dirty="0"/>
              <a:t>FR 169.010 </a:t>
            </a:r>
            <a:r>
              <a:rPr lang="en-US" dirty="0"/>
              <a:t>to clarify that the grant of a right-of-way has no effect on tribal jurisdiction. </a:t>
            </a:r>
          </a:p>
        </p:txBody>
      </p:sp>
      <p:sp>
        <p:nvSpPr>
          <p:cNvPr id="5" name="Content Placeholder 4"/>
          <p:cNvSpPr>
            <a:spLocks noGrp="1"/>
          </p:cNvSpPr>
          <p:nvPr>
            <p:ph sz="quarter" idx="3"/>
          </p:nvPr>
        </p:nvSpPr>
        <p:spPr>
          <a:xfrm>
            <a:off x="609601" y="4327525"/>
            <a:ext cx="4267200" cy="2728912"/>
          </a:xfrm>
        </p:spPr>
        <p:txBody>
          <a:bodyPr>
            <a:normAutofit fontScale="85000" lnSpcReduction="20000"/>
          </a:bodyPr>
          <a:lstStyle/>
          <a:p>
            <a:r>
              <a:rPr lang="en-US" dirty="0" smtClean="0"/>
              <a:t>The </a:t>
            </a:r>
            <a:r>
              <a:rPr lang="en-US" dirty="0"/>
              <a:t>final rule </a:t>
            </a:r>
            <a:r>
              <a:rPr lang="en-US" dirty="0" smtClean="0"/>
              <a:t>includes </a:t>
            </a:r>
            <a:r>
              <a:rPr lang="en-US" dirty="0"/>
              <a:t>a provision </a:t>
            </a:r>
            <a:r>
              <a:rPr lang="en-US" b="1" dirty="0"/>
              <a:t>(FR 169.402(b)) </a:t>
            </a:r>
            <a:r>
              <a:rPr lang="en-US" dirty="0"/>
              <a:t>recognizing the right of the tribe to investigate compliance with the grant, and imposes other tribal approval and notification requirements throughout the right-of-way process. </a:t>
            </a:r>
          </a:p>
        </p:txBody>
      </p:sp>
      <p:sp>
        <p:nvSpPr>
          <p:cNvPr id="6" name="Footer Placeholder 5"/>
          <p:cNvSpPr>
            <a:spLocks noGrp="1"/>
          </p:cNvSpPr>
          <p:nvPr>
            <p:ph type="ftr" sz="quarter" idx="11"/>
          </p:nvPr>
        </p:nvSpPr>
        <p:spPr/>
        <p:txBody>
          <a:bodyPr/>
          <a:lstStyle/>
          <a:p>
            <a:r>
              <a:rPr lang="en-US" dirty="0" smtClean="0"/>
              <a:t>(c) 2020 NIJC</a:t>
            </a:r>
            <a:endParaRPr lang="en-US" dirty="0"/>
          </a:p>
        </p:txBody>
      </p:sp>
      <p:sp>
        <p:nvSpPr>
          <p:cNvPr id="7" name="Slide Number Placeholder 6"/>
          <p:cNvSpPr>
            <a:spLocks noGrp="1"/>
          </p:cNvSpPr>
          <p:nvPr>
            <p:ph type="sldNum" sz="quarter" idx="12"/>
          </p:nvPr>
        </p:nvSpPr>
        <p:spPr/>
        <p:txBody>
          <a:bodyPr/>
          <a:lstStyle/>
          <a:p>
            <a:fld id="{CA0EB205-364F-4AA5-8AA8-395C1B89D8DC}" type="slidenum">
              <a:rPr lang="en-US" smtClean="0"/>
              <a:pPr/>
              <a:t>40</a:t>
            </a:fld>
            <a:endParaRPr lang="en-US" dirty="0"/>
          </a:p>
        </p:txBody>
      </p:sp>
    </p:spTree>
    <p:extLst>
      <p:ext uri="{BB962C8B-B14F-4D97-AF65-F5344CB8AC3E}">
        <p14:creationId xmlns:p14="http://schemas.microsoft.com/office/powerpoint/2010/main" val="2392786970"/>
      </p:ext>
    </p:extLst>
  </p:cSld>
  <p:clrMapOvr>
    <a:masterClrMapping/>
  </p:clrMapOvr>
  <p:transition spd="med">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0"/>
            <a:ext cx="8488680" cy="1219200"/>
          </a:xfrm>
        </p:spPr>
        <p:txBody>
          <a:bodyPr/>
          <a:lstStyle/>
          <a:p>
            <a:pPr eaLnBrk="1" hangingPunct="1"/>
            <a:r>
              <a:rPr lang="en-US" b="1" dirty="0" smtClean="0"/>
              <a:t>Old Rights of Way</a:t>
            </a:r>
          </a:p>
        </p:txBody>
      </p:sp>
      <p:sp>
        <p:nvSpPr>
          <p:cNvPr id="27651" name="Rectangle 3"/>
          <p:cNvSpPr>
            <a:spLocks noGrp="1" noChangeArrowheads="1"/>
          </p:cNvSpPr>
          <p:nvPr>
            <p:ph idx="1"/>
          </p:nvPr>
        </p:nvSpPr>
        <p:spPr>
          <a:xfrm>
            <a:off x="639763" y="1447801"/>
            <a:ext cx="7761287" cy="4729162"/>
          </a:xfrm>
        </p:spPr>
        <p:txBody>
          <a:bodyPr>
            <a:normAutofit lnSpcReduction="10000"/>
          </a:bodyPr>
          <a:lstStyle/>
          <a:p>
            <a:pPr eaLnBrk="1" hangingPunct="1">
              <a:lnSpc>
                <a:spcPct val="150000"/>
              </a:lnSpc>
            </a:pPr>
            <a:r>
              <a:rPr lang="en-US" sz="3000" dirty="0" smtClean="0"/>
              <a:t>An historic Right of Way granted to a state does not necessarily mean that the state has exclusive jurisdiction over the Right of Way.</a:t>
            </a:r>
          </a:p>
          <a:p>
            <a:pPr eaLnBrk="1" hangingPunct="1">
              <a:lnSpc>
                <a:spcPct val="150000"/>
              </a:lnSpc>
            </a:pPr>
            <a:r>
              <a:rPr lang="en-US" sz="3000" dirty="0" smtClean="0"/>
              <a:t>In some cases, Rights of Way have been presumed by the state. If the state claims a Right of Way exists, they should produce the documentation showing BIA approval.</a:t>
            </a:r>
          </a:p>
        </p:txBody>
      </p:sp>
      <p:sp>
        <p:nvSpPr>
          <p:cNvPr id="2" name="Slide Number Placeholder 1"/>
          <p:cNvSpPr>
            <a:spLocks noGrp="1"/>
          </p:cNvSpPr>
          <p:nvPr>
            <p:ph type="sldNum" sz="quarter" idx="12"/>
          </p:nvPr>
        </p:nvSpPr>
        <p:spPr/>
        <p:txBody>
          <a:bodyPr/>
          <a:lstStyle/>
          <a:p>
            <a:fld id="{AD604E7F-64AF-4685-A135-3DCBABF16A6C}" type="slidenum">
              <a:rPr lang="en-US" smtClean="0"/>
              <a:pPr/>
              <a:t>41</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39713" y="80963"/>
            <a:ext cx="9361487" cy="731837"/>
          </a:xfrm>
        </p:spPr>
        <p:txBody>
          <a:bodyPr>
            <a:normAutofit/>
          </a:bodyPr>
          <a:lstStyle/>
          <a:p>
            <a:pPr eaLnBrk="1" hangingPunct="1"/>
            <a:r>
              <a:rPr lang="en-US" sz="3800" b="1" dirty="0" smtClean="0"/>
              <a:t>Issues of Concern for ROWs over Tribal Lands</a:t>
            </a:r>
          </a:p>
        </p:txBody>
      </p:sp>
      <p:sp>
        <p:nvSpPr>
          <p:cNvPr id="28675" name="Rectangle 3"/>
          <p:cNvSpPr>
            <a:spLocks noGrp="1" noChangeArrowheads="1"/>
          </p:cNvSpPr>
          <p:nvPr>
            <p:ph idx="1"/>
          </p:nvPr>
        </p:nvSpPr>
        <p:spPr>
          <a:xfrm>
            <a:off x="457199" y="1138238"/>
            <a:ext cx="8983663" cy="5932487"/>
          </a:xfrm>
        </p:spPr>
        <p:txBody>
          <a:bodyPr/>
          <a:lstStyle/>
          <a:p>
            <a:pPr eaLnBrk="1" hangingPunct="1"/>
            <a:r>
              <a:rPr lang="en-US" sz="3000" dirty="0" smtClean="0"/>
              <a:t>Documentation for Rights of Way over tribal lands should be part of the tribal archives.</a:t>
            </a:r>
          </a:p>
          <a:p>
            <a:pPr lvl="1" eaLnBrk="1" hangingPunct="1"/>
            <a:r>
              <a:rPr lang="en-US" sz="2500" dirty="0" smtClean="0"/>
              <a:t>They should be reviewed for use and date of expiration.</a:t>
            </a:r>
          </a:p>
          <a:p>
            <a:pPr lvl="1" eaLnBrk="1" hangingPunct="1"/>
            <a:r>
              <a:rPr lang="en-US" sz="2500" dirty="0" smtClean="0"/>
              <a:t>Renegotiated at market value.</a:t>
            </a:r>
          </a:p>
          <a:p>
            <a:pPr eaLnBrk="1" hangingPunct="1"/>
            <a:r>
              <a:rPr lang="en-US" sz="3000" dirty="0" smtClean="0"/>
              <a:t>Is the original purpose of the ROW still in place or has it changed?</a:t>
            </a:r>
          </a:p>
          <a:p>
            <a:pPr eaLnBrk="1" hangingPunct="1"/>
            <a:r>
              <a:rPr lang="en-US" sz="3000" dirty="0" smtClean="0"/>
              <a:t>Jurisdiction over the ROW and activities</a:t>
            </a:r>
          </a:p>
          <a:p>
            <a:pPr eaLnBrk="1" hangingPunct="1"/>
            <a:r>
              <a:rPr lang="en-US" sz="3000" dirty="0" smtClean="0"/>
              <a:t>Excavation activities for new ROWs</a:t>
            </a:r>
          </a:p>
          <a:p>
            <a:pPr eaLnBrk="1" hangingPunct="1"/>
            <a:r>
              <a:rPr lang="en-US" sz="3000" dirty="0" smtClean="0"/>
              <a:t>Payment for damages to implement the ROW</a:t>
            </a:r>
          </a:p>
          <a:p>
            <a:pPr eaLnBrk="1" hangingPunct="1"/>
            <a:r>
              <a:rPr lang="en-US" sz="3000" dirty="0" smtClean="0"/>
              <a:t>Application of TERO to projects on ROW</a:t>
            </a:r>
          </a:p>
        </p:txBody>
      </p:sp>
      <p:sp>
        <p:nvSpPr>
          <p:cNvPr id="2" name="Slide Number Placeholder 1"/>
          <p:cNvSpPr>
            <a:spLocks noGrp="1"/>
          </p:cNvSpPr>
          <p:nvPr>
            <p:ph type="sldNum" sz="quarter" idx="12"/>
          </p:nvPr>
        </p:nvSpPr>
        <p:spPr/>
        <p:txBody>
          <a:bodyPr/>
          <a:lstStyle/>
          <a:p>
            <a:fld id="{AD604E7F-64AF-4685-A135-3DCBABF16A6C}" type="slidenum">
              <a:rPr lang="en-US" smtClean="0"/>
              <a:pPr/>
              <a:t>42</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4800" y="0"/>
            <a:ext cx="8564880" cy="1219200"/>
          </a:xfrm>
        </p:spPr>
        <p:txBody>
          <a:bodyPr>
            <a:normAutofit/>
          </a:bodyPr>
          <a:lstStyle/>
          <a:p>
            <a:pPr eaLnBrk="1" hangingPunct="1"/>
            <a:r>
              <a:rPr lang="en-US" sz="4000" b="1" dirty="0" smtClean="0"/>
              <a:t>ROW Document Elements</a:t>
            </a:r>
          </a:p>
        </p:txBody>
      </p:sp>
      <p:sp>
        <p:nvSpPr>
          <p:cNvPr id="29699" name="Rectangle 3"/>
          <p:cNvSpPr>
            <a:spLocks noGrp="1" noChangeArrowheads="1"/>
          </p:cNvSpPr>
          <p:nvPr>
            <p:ph idx="1"/>
          </p:nvPr>
        </p:nvSpPr>
        <p:spPr>
          <a:xfrm>
            <a:off x="304801" y="1219200"/>
            <a:ext cx="6400800" cy="5689600"/>
          </a:xfrm>
        </p:spPr>
        <p:txBody>
          <a:bodyPr>
            <a:normAutofit fontScale="85000" lnSpcReduction="10000"/>
          </a:bodyPr>
          <a:lstStyle/>
          <a:p>
            <a:pPr eaLnBrk="1" hangingPunct="1">
              <a:lnSpc>
                <a:spcPct val="150000"/>
              </a:lnSpc>
            </a:pPr>
            <a:r>
              <a:rPr lang="en-US" sz="2500" dirty="0" smtClean="0"/>
              <a:t>Date or finite time for the ROW </a:t>
            </a:r>
          </a:p>
          <a:p>
            <a:pPr lvl="1" eaLnBrk="1" hangingPunct="1">
              <a:lnSpc>
                <a:spcPct val="150000"/>
              </a:lnSpc>
            </a:pPr>
            <a:r>
              <a:rPr lang="en-US" sz="2100" dirty="0" smtClean="0"/>
              <a:t>Watch out for perpetual ROWs (or ROWs with no end)</a:t>
            </a:r>
          </a:p>
          <a:p>
            <a:pPr lvl="1" eaLnBrk="1" hangingPunct="1">
              <a:lnSpc>
                <a:spcPct val="150000"/>
              </a:lnSpc>
            </a:pPr>
            <a:r>
              <a:rPr lang="en-US" sz="2100" dirty="0" smtClean="0"/>
              <a:t>There may be an argument depending on date of creation of a ROW that if not date is set for expiration, then it may be perpetual. Must look at original statutory authority.</a:t>
            </a:r>
          </a:p>
          <a:p>
            <a:pPr eaLnBrk="1" hangingPunct="1">
              <a:lnSpc>
                <a:spcPct val="150000"/>
              </a:lnSpc>
            </a:pPr>
            <a:r>
              <a:rPr lang="en-US" sz="2500" dirty="0" smtClean="0"/>
              <a:t>Accurate Legal Descriptions of the ROW. Is the ROW actually where it is supposed to be?</a:t>
            </a:r>
          </a:p>
          <a:p>
            <a:pPr eaLnBrk="1" hangingPunct="1">
              <a:lnSpc>
                <a:spcPct val="150000"/>
              </a:lnSpc>
            </a:pPr>
            <a:r>
              <a:rPr lang="en-US" sz="2500" dirty="0" smtClean="0"/>
              <a:t>Construction or landscape changes to implement the ROW</a:t>
            </a:r>
          </a:p>
          <a:p>
            <a:pPr eaLnBrk="1" hangingPunct="1">
              <a:lnSpc>
                <a:spcPct val="150000"/>
              </a:lnSpc>
            </a:pPr>
            <a:r>
              <a:rPr lang="en-US" sz="2500" dirty="0" smtClean="0"/>
              <a:t>Which government will have jurisdiction over the ROW and related activities?</a:t>
            </a:r>
          </a:p>
        </p:txBody>
      </p:sp>
      <p:pic>
        <p:nvPicPr>
          <p:cNvPr id="29700" name="Picture 4" descr="EasementEnquiryp1"/>
          <p:cNvPicPr>
            <a:picLocks noChangeAspect="1" noChangeArrowheads="1"/>
          </p:cNvPicPr>
          <p:nvPr/>
        </p:nvPicPr>
        <p:blipFill>
          <a:blip r:embed="rId3" cstate="print"/>
          <a:srcRect l="4338" r="5627"/>
          <a:stretch>
            <a:fillRect/>
          </a:stretch>
        </p:blipFill>
        <p:spPr bwMode="auto">
          <a:xfrm>
            <a:off x="7040563" y="812800"/>
            <a:ext cx="2560637" cy="3738563"/>
          </a:xfrm>
          <a:prstGeom prst="rect">
            <a:avLst/>
          </a:prstGeom>
          <a:noFill/>
          <a:ln w="3175">
            <a:solidFill>
              <a:srgbClr val="000000"/>
            </a:solidFill>
            <a:miter lim="800000"/>
            <a:headEnd/>
            <a:tailEnd/>
          </a:ln>
        </p:spPr>
      </p:pic>
      <p:pic>
        <p:nvPicPr>
          <p:cNvPr id="29701" name="Picture 5" descr="LandownersGuide toEasementsandROWp1"/>
          <p:cNvPicPr>
            <a:picLocks noChangeAspect="1" noChangeArrowheads="1"/>
          </p:cNvPicPr>
          <p:nvPr/>
        </p:nvPicPr>
        <p:blipFill>
          <a:blip r:embed="rId4" cstate="print"/>
          <a:srcRect l="17918" t="15384" r="20364" b="15385"/>
          <a:stretch>
            <a:fillRect/>
          </a:stretch>
        </p:blipFill>
        <p:spPr bwMode="auto">
          <a:xfrm>
            <a:off x="6880225" y="2357438"/>
            <a:ext cx="2481263" cy="3657600"/>
          </a:xfrm>
          <a:prstGeom prst="rect">
            <a:avLst/>
          </a:prstGeom>
          <a:noFill/>
          <a:ln w="3175">
            <a:solidFill>
              <a:srgbClr val="000000"/>
            </a:solidFill>
            <a:miter lim="800000"/>
            <a:headEnd/>
            <a:tailEnd/>
          </a:ln>
        </p:spPr>
      </p:pic>
      <p:sp>
        <p:nvSpPr>
          <p:cNvPr id="346118" name="Text Box 6"/>
          <p:cNvSpPr txBox="1">
            <a:spLocks noChangeArrowheads="1"/>
          </p:cNvSpPr>
          <p:nvPr/>
        </p:nvSpPr>
        <p:spPr bwMode="auto">
          <a:xfrm>
            <a:off x="6789737" y="6056973"/>
            <a:ext cx="2735263" cy="343827"/>
          </a:xfrm>
          <a:prstGeom prst="rect">
            <a:avLst/>
          </a:prstGeom>
          <a:noFill/>
          <a:ln w="9525" algn="ctr">
            <a:noFill/>
            <a:miter lim="800000"/>
            <a:headEnd/>
            <a:tailEnd/>
          </a:ln>
          <a:effectLst/>
        </p:spPr>
        <p:txBody>
          <a:bodyPr wrap="square" lIns="96661" tIns="48331" rIns="96661" bIns="48331">
            <a:spAutoFit/>
          </a:bodyPr>
          <a:lstStyle/>
          <a:p>
            <a:pPr defTabSz="966788">
              <a:spcBef>
                <a:spcPct val="50000"/>
              </a:spcBef>
              <a:defRPr/>
            </a:pPr>
            <a:r>
              <a:rPr lang="en-US" sz="1600" dirty="0" smtClean="0">
                <a:effectLst/>
                <a:latin typeface="Tahoma" charset="0"/>
              </a:rPr>
              <a:t>www.IndianLandTenure.org</a:t>
            </a:r>
            <a:endParaRPr lang="en-US" sz="1600" dirty="0">
              <a:effectLst/>
              <a:latin typeface="Tahoma" charset="0"/>
            </a:endParaRPr>
          </a:p>
        </p:txBody>
      </p:sp>
      <p:sp>
        <p:nvSpPr>
          <p:cNvPr id="2" name="Slide Number Placeholder 1"/>
          <p:cNvSpPr>
            <a:spLocks noGrp="1"/>
          </p:cNvSpPr>
          <p:nvPr>
            <p:ph type="sldNum" sz="quarter" idx="12"/>
          </p:nvPr>
        </p:nvSpPr>
        <p:spPr/>
        <p:txBody>
          <a:bodyPr/>
          <a:lstStyle/>
          <a:p>
            <a:fld id="{AD604E7F-64AF-4685-A135-3DCBABF16A6C}" type="slidenum">
              <a:rPr lang="en-US" smtClean="0"/>
              <a:pPr/>
              <a:t>43</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2019 Draft Template ROW Application</a:t>
            </a:r>
            <a:endParaRPr lang="en-US" b="1" dirty="0"/>
          </a:p>
        </p:txBody>
      </p:sp>
      <p:sp>
        <p:nvSpPr>
          <p:cNvPr id="4" name="Footer Placeholder 3"/>
          <p:cNvSpPr>
            <a:spLocks noGrp="1"/>
          </p:cNvSpPr>
          <p:nvPr>
            <p:ph type="ftr" sz="quarter" idx="11"/>
          </p:nvPr>
        </p:nvSpPr>
        <p:spPr/>
        <p:txBody>
          <a:bodyPr/>
          <a:lstStyle/>
          <a:p>
            <a:r>
              <a:rPr lang="en-US" dirty="0" smtClean="0"/>
              <a:t>(c) 2020 NIJC</a:t>
            </a:r>
            <a:endParaRPr lang="en-US" dirty="0"/>
          </a:p>
        </p:txBody>
      </p:sp>
      <p:sp>
        <p:nvSpPr>
          <p:cNvPr id="5" name="Slide Number Placeholder 4"/>
          <p:cNvSpPr>
            <a:spLocks noGrp="1"/>
          </p:cNvSpPr>
          <p:nvPr>
            <p:ph type="sldNum" sz="quarter" idx="12"/>
          </p:nvPr>
        </p:nvSpPr>
        <p:spPr/>
        <p:txBody>
          <a:bodyPr/>
          <a:lstStyle/>
          <a:p>
            <a:fld id="{AD604E7F-64AF-4685-A135-3DCBABF16A6C}" type="slidenum">
              <a:rPr lang="en-US" smtClean="0"/>
              <a:pPr/>
              <a:t>44</a:t>
            </a:fld>
            <a:endParaRPr lang="en-US" dirty="0"/>
          </a:p>
        </p:txBody>
      </p:sp>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1251078677"/>
              </p:ext>
            </p:extLst>
          </p:nvPr>
        </p:nvGraphicFramePr>
        <p:xfrm>
          <a:off x="3886200" y="1219200"/>
          <a:ext cx="4267200" cy="5521158"/>
        </p:xfrm>
        <a:graphic>
          <a:graphicData uri="http://schemas.openxmlformats.org/presentationml/2006/ole">
            <mc:AlternateContent xmlns:mc="http://schemas.openxmlformats.org/markup-compatibility/2006">
              <mc:Choice xmlns:v="urn:schemas-microsoft-com:vml" Requires="v">
                <p:oleObj spid="_x0000_s1037" name="Acrobat Document" r:id="rId3" imgW="3886132" imgH="5029200" progId="Acrobat.Document.11">
                  <p:embed/>
                </p:oleObj>
              </mc:Choice>
              <mc:Fallback>
                <p:oleObj name="Acrobat Document" r:id="rId3" imgW="3886132" imgH="5029200" progId="Acrobat.Document.11">
                  <p:embed/>
                  <p:pic>
                    <p:nvPicPr>
                      <p:cNvPr id="0" name=""/>
                      <p:cNvPicPr/>
                      <p:nvPr/>
                    </p:nvPicPr>
                    <p:blipFill>
                      <a:blip r:embed="rId4"/>
                      <a:stretch>
                        <a:fillRect/>
                      </a:stretch>
                    </p:blipFill>
                    <p:spPr>
                      <a:xfrm>
                        <a:off x="3886200" y="1219200"/>
                        <a:ext cx="4267200" cy="5521158"/>
                      </a:xfrm>
                      <a:prstGeom prst="rect">
                        <a:avLst/>
                      </a:prstGeom>
                      <a:ln>
                        <a:solidFill>
                          <a:schemeClr val="accent2"/>
                        </a:solidFill>
                      </a:ln>
                    </p:spPr>
                  </p:pic>
                </p:oleObj>
              </mc:Fallback>
            </mc:AlternateContent>
          </a:graphicData>
        </a:graphic>
      </p:graphicFrame>
      <p:sp>
        <p:nvSpPr>
          <p:cNvPr id="3" name="TextBox 2"/>
          <p:cNvSpPr txBox="1"/>
          <p:nvPr/>
        </p:nvSpPr>
        <p:spPr>
          <a:xfrm>
            <a:off x="457200" y="2286000"/>
            <a:ext cx="2971800" cy="3970318"/>
          </a:xfrm>
          <a:prstGeom prst="rect">
            <a:avLst/>
          </a:prstGeom>
          <a:noFill/>
        </p:spPr>
        <p:txBody>
          <a:bodyPr wrap="square" rtlCol="0">
            <a:spAutoFit/>
          </a:bodyPr>
          <a:lstStyle/>
          <a:p>
            <a:r>
              <a:rPr lang="en-US" sz="3600" dirty="0" smtClean="0">
                <a:solidFill>
                  <a:srgbClr val="990033"/>
                </a:solidFill>
              </a:rPr>
              <a:t>Update your codes to assert Jurisdiction over ROWs and to Investigate Compliance </a:t>
            </a:r>
            <a:endParaRPr lang="en-US" sz="3600" dirty="0">
              <a:solidFill>
                <a:srgbClr val="990033"/>
              </a:solidFill>
            </a:endParaRPr>
          </a:p>
        </p:txBody>
      </p:sp>
    </p:spTree>
    <p:extLst>
      <p:ext uri="{BB962C8B-B14F-4D97-AF65-F5344CB8AC3E}">
        <p14:creationId xmlns:p14="http://schemas.microsoft.com/office/powerpoint/2010/main" val="4220166770"/>
      </p:ext>
    </p:extLst>
  </p:cSld>
  <p:clrMapOvr>
    <a:masterClrMapping/>
  </p:clrMapOvr>
  <p:transition>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1066800"/>
            <a:ext cx="8641080" cy="1219200"/>
          </a:xfrm>
        </p:spPr>
        <p:txBody>
          <a:bodyPr>
            <a:normAutofit fontScale="90000"/>
          </a:bodyPr>
          <a:lstStyle/>
          <a:p>
            <a:r>
              <a:rPr lang="en-US" b="1" dirty="0" smtClean="0"/>
              <a:t>Thank you</a:t>
            </a:r>
            <a:br>
              <a:rPr lang="en-US" b="1" dirty="0" smtClean="0"/>
            </a:br>
            <a:r>
              <a:rPr lang="en-US" b="1" dirty="0" smtClean="0"/>
              <a:t>Stay Safe, Stay Healthy</a:t>
            </a:r>
            <a:endParaRPr lang="en-US" b="1" dirty="0"/>
          </a:p>
        </p:txBody>
      </p:sp>
      <p:sp>
        <p:nvSpPr>
          <p:cNvPr id="3" name="Content Placeholder 2"/>
          <p:cNvSpPr>
            <a:spLocks noGrp="1"/>
          </p:cNvSpPr>
          <p:nvPr>
            <p:ph idx="1"/>
          </p:nvPr>
        </p:nvSpPr>
        <p:spPr>
          <a:xfrm>
            <a:off x="480060" y="3048000"/>
            <a:ext cx="8641080" cy="3698240"/>
          </a:xfrm>
        </p:spPr>
        <p:txBody>
          <a:bodyPr/>
          <a:lstStyle/>
          <a:p>
            <a:pPr marL="0" indent="0" algn="ctr">
              <a:buNone/>
            </a:pPr>
            <a:r>
              <a:rPr lang="en-US" dirty="0" smtClean="0"/>
              <a:t>Raquelle “Kelly” Myers</a:t>
            </a:r>
          </a:p>
          <a:p>
            <a:pPr marL="0" indent="0" algn="ctr">
              <a:buNone/>
            </a:pPr>
            <a:r>
              <a:rPr lang="en-US" dirty="0" smtClean="0"/>
              <a:t>Staff Attorney</a:t>
            </a:r>
          </a:p>
          <a:p>
            <a:pPr marL="0" indent="0" algn="ctr">
              <a:buNone/>
            </a:pPr>
            <a:r>
              <a:rPr lang="en-US" dirty="0" smtClean="0"/>
              <a:t>National Indian Justice Center</a:t>
            </a:r>
          </a:p>
          <a:p>
            <a:pPr marL="0" indent="0" algn="ctr">
              <a:buNone/>
            </a:pPr>
            <a:r>
              <a:rPr lang="en-US" dirty="0" smtClean="0">
                <a:solidFill>
                  <a:schemeClr val="accent6">
                    <a:lumMod val="75000"/>
                  </a:schemeClr>
                </a:solidFill>
                <a:effectLst>
                  <a:outerShdw blurRad="38100" dist="38100" dir="2700000" algn="tl">
                    <a:srgbClr val="000000">
                      <a:alpha val="43137"/>
                    </a:srgbClr>
                  </a:outerShdw>
                </a:effectLst>
                <a:hlinkClick r:id="rId2"/>
              </a:rPr>
              <a:t>nijc@aol.com</a:t>
            </a:r>
            <a:endParaRPr lang="en-US" dirty="0" smtClean="0">
              <a:solidFill>
                <a:schemeClr val="accent6">
                  <a:lumMod val="75000"/>
                </a:schemeClr>
              </a:solidFill>
              <a:effectLst>
                <a:outerShdw blurRad="38100" dist="38100" dir="2700000" algn="tl">
                  <a:srgbClr val="000000">
                    <a:alpha val="43137"/>
                  </a:srgbClr>
                </a:outerShdw>
              </a:effectLst>
            </a:endParaRPr>
          </a:p>
          <a:p>
            <a:pPr marL="0" indent="0" algn="ctr">
              <a:buNone/>
            </a:pPr>
            <a:r>
              <a:rPr lang="en-US" dirty="0" smtClean="0"/>
              <a:t>www.nijc.org</a:t>
            </a:r>
            <a:endParaRPr lang="en-US" dirty="0"/>
          </a:p>
        </p:txBody>
      </p:sp>
      <p:sp>
        <p:nvSpPr>
          <p:cNvPr id="4" name="Footer Placeholder 3"/>
          <p:cNvSpPr>
            <a:spLocks noGrp="1"/>
          </p:cNvSpPr>
          <p:nvPr>
            <p:ph type="ftr" sz="quarter" idx="11"/>
          </p:nvPr>
        </p:nvSpPr>
        <p:spPr/>
        <p:txBody>
          <a:bodyPr/>
          <a:lstStyle/>
          <a:p>
            <a:r>
              <a:rPr lang="en-US" dirty="0" smtClean="0"/>
              <a:t>(c) 2020 NIJC</a:t>
            </a:r>
            <a:endParaRPr lang="en-US" dirty="0"/>
          </a:p>
        </p:txBody>
      </p:sp>
      <p:sp>
        <p:nvSpPr>
          <p:cNvPr id="5" name="Slide Number Placeholder 4"/>
          <p:cNvSpPr>
            <a:spLocks noGrp="1"/>
          </p:cNvSpPr>
          <p:nvPr>
            <p:ph type="sldNum" sz="quarter" idx="12"/>
          </p:nvPr>
        </p:nvSpPr>
        <p:spPr/>
        <p:txBody>
          <a:bodyPr/>
          <a:lstStyle/>
          <a:p>
            <a:fld id="{AD604E7F-64AF-4685-A135-3DCBABF16A6C}" type="slidenum">
              <a:rPr lang="en-US" smtClean="0"/>
              <a:pPr/>
              <a:t>45</a:t>
            </a:fld>
            <a:endParaRPr lang="en-US" dirty="0"/>
          </a:p>
        </p:txBody>
      </p:sp>
    </p:spTree>
    <p:extLst>
      <p:ext uri="{BB962C8B-B14F-4D97-AF65-F5344CB8AC3E}">
        <p14:creationId xmlns:p14="http://schemas.microsoft.com/office/powerpoint/2010/main" val="1120219421"/>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triped Right Arrow 6"/>
          <p:cNvSpPr/>
          <p:nvPr/>
        </p:nvSpPr>
        <p:spPr>
          <a:xfrm>
            <a:off x="2438400" y="4114800"/>
            <a:ext cx="6019800" cy="1752600"/>
          </a:xfrm>
          <a:prstGeom prst="stripedRightArrow">
            <a:avLst/>
          </a:prstGeom>
          <a:gradFill flip="none" rotWithShape="1">
            <a:gsLst>
              <a:gs pos="0">
                <a:schemeClr val="accent3">
                  <a:lumMod val="40000"/>
                  <a:lumOff val="60000"/>
                  <a:tint val="66000"/>
                  <a:satMod val="160000"/>
                </a:schemeClr>
              </a:gs>
              <a:gs pos="50000">
                <a:schemeClr val="accent3">
                  <a:lumMod val="40000"/>
                  <a:lumOff val="60000"/>
                  <a:tint val="44500"/>
                  <a:satMod val="160000"/>
                </a:schemeClr>
              </a:gs>
              <a:gs pos="100000">
                <a:schemeClr val="accent3">
                  <a:lumMod val="40000"/>
                  <a:lumOff val="60000"/>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66" name="Rectangle 2"/>
          <p:cNvSpPr>
            <a:spLocks noGrp="1" noChangeArrowheads="1"/>
          </p:cNvSpPr>
          <p:nvPr>
            <p:ph type="title"/>
          </p:nvPr>
        </p:nvSpPr>
        <p:spPr>
          <a:xfrm>
            <a:off x="239713" y="80963"/>
            <a:ext cx="9361487" cy="731837"/>
          </a:xfrm>
        </p:spPr>
        <p:txBody>
          <a:bodyPr/>
          <a:lstStyle/>
          <a:p>
            <a:pPr eaLnBrk="1" hangingPunct="1"/>
            <a:r>
              <a:rPr lang="en-US" sz="3800" b="1" dirty="0" smtClean="0"/>
              <a:t>Impacts of ROWs over Tribal Lands</a:t>
            </a:r>
          </a:p>
        </p:txBody>
      </p:sp>
      <p:sp>
        <p:nvSpPr>
          <p:cNvPr id="11267" name="Rectangle 3"/>
          <p:cNvSpPr>
            <a:spLocks noGrp="1" noChangeArrowheads="1"/>
          </p:cNvSpPr>
          <p:nvPr>
            <p:ph idx="1"/>
          </p:nvPr>
        </p:nvSpPr>
        <p:spPr>
          <a:xfrm>
            <a:off x="609600" y="1143000"/>
            <a:ext cx="8153400" cy="2438400"/>
          </a:xfrm>
        </p:spPr>
        <p:txBody>
          <a:bodyPr>
            <a:normAutofit fontScale="77500" lnSpcReduction="20000"/>
          </a:bodyPr>
          <a:lstStyle/>
          <a:p>
            <a:pPr eaLnBrk="1" hangingPunct="1">
              <a:lnSpc>
                <a:spcPct val="150000"/>
              </a:lnSpc>
            </a:pPr>
            <a:r>
              <a:rPr lang="en-US" dirty="0" smtClean="0"/>
              <a:t>A ROW over tribal lands has broad impacts on Tribal Jurisdiction.</a:t>
            </a:r>
          </a:p>
          <a:p>
            <a:pPr eaLnBrk="1" hangingPunct="1">
              <a:lnSpc>
                <a:spcPct val="150000"/>
              </a:lnSpc>
            </a:pPr>
            <a:r>
              <a:rPr lang="en-US" b="0" dirty="0" smtClean="0"/>
              <a:t>Tribal civil and criminal jurisdiction over people, places and activities on tribal lands are directly tied to the characterization of tribal lands as “Indian Country” or as “non-Indian owned fee lands”.</a:t>
            </a:r>
          </a:p>
        </p:txBody>
      </p:sp>
      <p:graphicFrame>
        <p:nvGraphicFramePr>
          <p:cNvPr id="5" name="Diagram 4"/>
          <p:cNvGraphicFramePr/>
          <p:nvPr>
            <p:extLst>
              <p:ext uri="{D42A27DB-BD31-4B8C-83A1-F6EECF244321}">
                <p14:modId xmlns:p14="http://schemas.microsoft.com/office/powerpoint/2010/main" val="1303164741"/>
              </p:ext>
            </p:extLst>
          </p:nvPr>
        </p:nvGraphicFramePr>
        <p:xfrm>
          <a:off x="2057400" y="3200400"/>
          <a:ext cx="66294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62000" y="4343400"/>
            <a:ext cx="1828800" cy="1569660"/>
          </a:xfrm>
          <a:prstGeom prst="rect">
            <a:avLst/>
          </a:prstGeom>
          <a:noFill/>
        </p:spPr>
        <p:txBody>
          <a:bodyPr wrap="square" rtlCol="0">
            <a:spAutoFit/>
          </a:bodyPr>
          <a:lstStyle/>
          <a:p>
            <a:r>
              <a:rPr lang="en-US" sz="2400" b="1" dirty="0" smtClean="0">
                <a:latin typeface="+mj-lt"/>
              </a:rPr>
              <a:t>Broad Impacts of ROW over Tribal Lands </a:t>
            </a:r>
            <a:endParaRPr lang="en-US" sz="2400" b="1" dirty="0">
              <a:latin typeface="+mj-lt"/>
            </a:endParaRPr>
          </a:p>
        </p:txBody>
      </p:sp>
      <p:sp>
        <p:nvSpPr>
          <p:cNvPr id="2" name="Slide Number Placeholder 1"/>
          <p:cNvSpPr>
            <a:spLocks noGrp="1"/>
          </p:cNvSpPr>
          <p:nvPr>
            <p:ph type="sldNum" sz="quarter" idx="12"/>
          </p:nvPr>
        </p:nvSpPr>
        <p:spPr/>
        <p:txBody>
          <a:bodyPr/>
          <a:lstStyle/>
          <a:p>
            <a:fld id="{AD604E7F-64AF-4685-A135-3DCBABF16A6C}" type="slidenum">
              <a:rPr lang="en-US" smtClean="0"/>
              <a:pPr/>
              <a:t>5</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4"/>
          <p:cNvSpPr>
            <a:spLocks noGrp="1" noChangeArrowheads="1"/>
          </p:cNvSpPr>
          <p:nvPr>
            <p:ph type="title"/>
          </p:nvPr>
        </p:nvSpPr>
        <p:spPr>
          <a:xfrm>
            <a:off x="239713" y="80963"/>
            <a:ext cx="9361487" cy="1138237"/>
          </a:xfrm>
          <a:noFill/>
        </p:spPr>
        <p:txBody>
          <a:bodyPr>
            <a:noAutofit/>
          </a:bodyPr>
          <a:lstStyle/>
          <a:p>
            <a:pPr eaLnBrk="1" hangingPunct="1"/>
            <a:r>
              <a:rPr lang="en-US" sz="3600" b="1" dirty="0" smtClean="0"/>
              <a:t>Who has possessed authority to grant a Right of  Way over Tribal Lands?</a:t>
            </a:r>
          </a:p>
        </p:txBody>
      </p:sp>
      <p:sp>
        <p:nvSpPr>
          <p:cNvPr id="8194" name="Rectangle 3"/>
          <p:cNvSpPr>
            <a:spLocks noGrp="1" noChangeArrowheads="1"/>
          </p:cNvSpPr>
          <p:nvPr>
            <p:ph idx="1"/>
          </p:nvPr>
        </p:nvSpPr>
        <p:spPr>
          <a:xfrm>
            <a:off x="1295399" y="1600200"/>
            <a:ext cx="6145213" cy="5308600"/>
          </a:xfrm>
        </p:spPr>
        <p:txBody>
          <a:bodyPr>
            <a:normAutofit/>
          </a:bodyPr>
          <a:lstStyle/>
          <a:p>
            <a:pPr eaLnBrk="1" hangingPunct="1">
              <a:lnSpc>
                <a:spcPct val="150000"/>
              </a:lnSpc>
            </a:pPr>
            <a:r>
              <a:rPr lang="en-US" sz="2800" dirty="0" smtClean="0"/>
              <a:t>Individual Acts of Congress</a:t>
            </a:r>
          </a:p>
          <a:p>
            <a:pPr eaLnBrk="1" hangingPunct="1">
              <a:lnSpc>
                <a:spcPct val="150000"/>
              </a:lnSpc>
            </a:pPr>
            <a:r>
              <a:rPr lang="en-US" sz="2800" dirty="0" smtClean="0"/>
              <a:t>Bureau of Indian Affairs</a:t>
            </a:r>
          </a:p>
          <a:p>
            <a:pPr eaLnBrk="1" hangingPunct="1">
              <a:lnSpc>
                <a:spcPct val="150000"/>
              </a:lnSpc>
            </a:pPr>
            <a:r>
              <a:rPr lang="en-US" sz="2800" dirty="0" smtClean="0"/>
              <a:t>Bureau of Land Management</a:t>
            </a:r>
          </a:p>
          <a:p>
            <a:pPr eaLnBrk="1" hangingPunct="1">
              <a:lnSpc>
                <a:spcPct val="150000"/>
              </a:lnSpc>
            </a:pPr>
            <a:r>
              <a:rPr lang="en-US" sz="2800" dirty="0" smtClean="0"/>
              <a:t>Bureau of Reclamation</a:t>
            </a:r>
          </a:p>
          <a:p>
            <a:pPr eaLnBrk="1" hangingPunct="1">
              <a:lnSpc>
                <a:spcPct val="150000"/>
              </a:lnSpc>
            </a:pPr>
            <a:r>
              <a:rPr lang="en-US" sz="2800" dirty="0" smtClean="0"/>
              <a:t>National Park Service</a:t>
            </a:r>
          </a:p>
          <a:p>
            <a:pPr eaLnBrk="1" hangingPunct="1">
              <a:lnSpc>
                <a:spcPct val="150000"/>
              </a:lnSpc>
            </a:pPr>
            <a:r>
              <a:rPr lang="en-US" sz="2800" dirty="0" smtClean="0"/>
              <a:t>U.S. Fish and Wildlife</a:t>
            </a:r>
          </a:p>
          <a:p>
            <a:pPr eaLnBrk="1" hangingPunct="1">
              <a:lnSpc>
                <a:spcPct val="150000"/>
              </a:lnSpc>
            </a:pPr>
            <a:r>
              <a:rPr lang="en-US" sz="2800" dirty="0" smtClean="0"/>
              <a:t>U.S. Forest Service</a:t>
            </a:r>
          </a:p>
        </p:txBody>
      </p:sp>
      <p:sp>
        <p:nvSpPr>
          <p:cNvPr id="2" name="Slide Number Placeholder 1"/>
          <p:cNvSpPr>
            <a:spLocks noGrp="1"/>
          </p:cNvSpPr>
          <p:nvPr>
            <p:ph type="sldNum" sz="quarter" idx="12"/>
          </p:nvPr>
        </p:nvSpPr>
        <p:spPr/>
        <p:txBody>
          <a:bodyPr/>
          <a:lstStyle/>
          <a:p>
            <a:fld id="{AD604E7F-64AF-4685-A135-3DCBABF16A6C}" type="slidenum">
              <a:rPr lang="en-US" smtClean="0"/>
              <a:pPr/>
              <a:t>6</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80963"/>
            <a:ext cx="6934200" cy="1519237"/>
          </a:xfrm>
        </p:spPr>
        <p:txBody>
          <a:bodyPr>
            <a:normAutofit/>
          </a:bodyPr>
          <a:lstStyle/>
          <a:p>
            <a:pPr eaLnBrk="1" hangingPunct="1"/>
            <a:r>
              <a:rPr lang="en-US" sz="3800" b="1" dirty="0" smtClean="0"/>
              <a:t>General Allotment Act of 1887 </a:t>
            </a:r>
            <a:br>
              <a:rPr lang="en-US" sz="3800" b="1" dirty="0" smtClean="0"/>
            </a:br>
            <a:r>
              <a:rPr lang="en-US" sz="2400" b="1" i="1" dirty="0" smtClean="0"/>
              <a:t>(and the specific Allotment Acts applied to the Oklahoma Tribes in 1893)</a:t>
            </a:r>
          </a:p>
        </p:txBody>
      </p:sp>
      <p:sp>
        <p:nvSpPr>
          <p:cNvPr id="9219" name="Rectangle 3"/>
          <p:cNvSpPr>
            <a:spLocks noGrp="1" noChangeArrowheads="1"/>
          </p:cNvSpPr>
          <p:nvPr>
            <p:ph idx="1"/>
          </p:nvPr>
        </p:nvSpPr>
        <p:spPr>
          <a:xfrm>
            <a:off x="239712" y="1752600"/>
            <a:ext cx="8828087" cy="5075238"/>
          </a:xfrm>
        </p:spPr>
        <p:txBody>
          <a:bodyPr>
            <a:normAutofit fontScale="92500" lnSpcReduction="10000"/>
          </a:bodyPr>
          <a:lstStyle/>
          <a:p>
            <a:pPr eaLnBrk="1" hangingPunct="1">
              <a:lnSpc>
                <a:spcPct val="150000"/>
              </a:lnSpc>
            </a:pPr>
            <a:r>
              <a:rPr lang="en-US" sz="3000" dirty="0" smtClean="0"/>
              <a:t>The General Allotment Act of 1887 initiated a series of right of way statutes.  As tribal lands were declared surplus and opened to homesteading, these “excess” lands were acquired by settlers.  </a:t>
            </a:r>
          </a:p>
          <a:p>
            <a:pPr lvl="1" eaLnBrk="1" hangingPunct="1">
              <a:lnSpc>
                <a:spcPct val="150000"/>
              </a:lnSpc>
            </a:pPr>
            <a:r>
              <a:rPr lang="en-US" sz="2500" dirty="0" smtClean="0"/>
              <a:t>As settlers began to develop these prime lands, they needed utilities.  Exercising its new-found plenary powers, Congress enacted a series of laws in the early 20th Century that delegated authority to the Secretary of the Interior to grant rights of way </a:t>
            </a:r>
            <a:r>
              <a:rPr lang="en-US" sz="2500" dirty="0" smtClean="0">
                <a:solidFill>
                  <a:srgbClr val="C00000"/>
                </a:solidFill>
              </a:rPr>
              <a:t>without landowner consent.</a:t>
            </a:r>
            <a:r>
              <a:rPr lang="en-US" sz="2500" b="0" dirty="0" smtClean="0">
                <a:solidFill>
                  <a:srgbClr val="C00000"/>
                </a:solidFill>
              </a:rPr>
              <a:t>  </a:t>
            </a:r>
          </a:p>
        </p:txBody>
      </p:sp>
      <p:pic>
        <p:nvPicPr>
          <p:cNvPr id="31745" name="Picture 1" descr="C:\Users\Kelly\AppData\Local\Microsoft\Windows\Temporary Internet Files\Content.IE5\BYSFQQXO\MC900153900[1].wmf"/>
          <p:cNvPicPr>
            <a:picLocks noChangeAspect="1" noChangeArrowheads="1"/>
          </p:cNvPicPr>
          <p:nvPr/>
        </p:nvPicPr>
        <p:blipFill>
          <a:blip r:embed="rId3" cstate="print"/>
          <a:srcRect/>
          <a:stretch>
            <a:fillRect/>
          </a:stretch>
        </p:blipFill>
        <p:spPr bwMode="auto">
          <a:xfrm>
            <a:off x="7467600" y="381000"/>
            <a:ext cx="1828800" cy="1223467"/>
          </a:xfrm>
          <a:prstGeom prst="rect">
            <a:avLst/>
          </a:prstGeom>
          <a:noFill/>
        </p:spPr>
      </p:pic>
      <p:sp>
        <p:nvSpPr>
          <p:cNvPr id="2" name="Slide Number Placeholder 1"/>
          <p:cNvSpPr>
            <a:spLocks noGrp="1"/>
          </p:cNvSpPr>
          <p:nvPr>
            <p:ph type="sldNum" sz="quarter" idx="12"/>
          </p:nvPr>
        </p:nvSpPr>
        <p:spPr/>
        <p:txBody>
          <a:bodyPr/>
          <a:lstStyle/>
          <a:p>
            <a:fld id="{AD604E7F-64AF-4685-A135-3DCBABF16A6C}" type="slidenum">
              <a:rPr lang="en-US" smtClean="0"/>
              <a:pPr/>
              <a:t>7</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381000"/>
            <a:ext cx="8641080" cy="838200"/>
          </a:xfrm>
        </p:spPr>
        <p:txBody>
          <a:bodyPr/>
          <a:lstStyle/>
          <a:p>
            <a:pPr eaLnBrk="1" hangingPunct="1"/>
            <a:r>
              <a:rPr lang="en-US" sz="3800" b="1" dirty="0" smtClean="0"/>
              <a:t>Initial Easements over Tribal Lands</a:t>
            </a:r>
          </a:p>
        </p:txBody>
      </p:sp>
      <p:sp>
        <p:nvSpPr>
          <p:cNvPr id="10243" name="Rectangle 3"/>
          <p:cNvSpPr>
            <a:spLocks noGrp="1" noChangeArrowheads="1"/>
          </p:cNvSpPr>
          <p:nvPr>
            <p:ph idx="1"/>
          </p:nvPr>
        </p:nvSpPr>
        <p:spPr>
          <a:xfrm>
            <a:off x="479425" y="1524000"/>
            <a:ext cx="6988175" cy="5384800"/>
          </a:xfrm>
        </p:spPr>
        <p:txBody>
          <a:bodyPr/>
          <a:lstStyle/>
          <a:p>
            <a:pPr eaLnBrk="1" hangingPunct="1">
              <a:lnSpc>
                <a:spcPct val="150000"/>
              </a:lnSpc>
            </a:pPr>
            <a:r>
              <a:rPr lang="en-US" dirty="0" smtClean="0"/>
              <a:t>Railroad rights-of-way were the first easements to cross Indian lands. </a:t>
            </a:r>
          </a:p>
          <a:p>
            <a:pPr eaLnBrk="1" hangingPunct="1">
              <a:lnSpc>
                <a:spcPct val="150000"/>
              </a:lnSpc>
            </a:pPr>
            <a:r>
              <a:rPr lang="en-US" dirty="0" smtClean="0"/>
              <a:t>Starting in 1899, railroad companies were granted easements—for “right of way for rail lines”—across Indian lands.  </a:t>
            </a:r>
          </a:p>
          <a:p>
            <a:pPr eaLnBrk="1" hangingPunct="1">
              <a:lnSpc>
                <a:spcPct val="150000"/>
              </a:lnSpc>
            </a:pPr>
            <a:r>
              <a:rPr lang="en-US" dirty="0" smtClean="0"/>
              <a:t>ROWs vary according to the statutory authority used to create them.</a:t>
            </a:r>
          </a:p>
        </p:txBody>
      </p:sp>
      <p:pic>
        <p:nvPicPr>
          <p:cNvPr id="10244" name="Picture 4" descr="RRTracks1"/>
          <p:cNvPicPr>
            <a:picLocks noChangeAspect="1" noChangeArrowheads="1"/>
          </p:cNvPicPr>
          <p:nvPr/>
        </p:nvPicPr>
        <p:blipFill>
          <a:blip r:embed="rId3" cstate="print"/>
          <a:srcRect/>
          <a:stretch>
            <a:fillRect/>
          </a:stretch>
        </p:blipFill>
        <p:spPr bwMode="auto">
          <a:xfrm>
            <a:off x="7361238" y="2393950"/>
            <a:ext cx="1760537" cy="1344613"/>
          </a:xfrm>
          <a:prstGeom prst="rect">
            <a:avLst/>
          </a:prstGeom>
          <a:noFill/>
          <a:ln w="3175">
            <a:solidFill>
              <a:srgbClr val="000000"/>
            </a:solidFill>
            <a:miter lim="800000"/>
            <a:headEnd/>
            <a:tailEnd/>
          </a:ln>
        </p:spPr>
      </p:pic>
      <p:sp>
        <p:nvSpPr>
          <p:cNvPr id="2" name="Slide Number Placeholder 1"/>
          <p:cNvSpPr>
            <a:spLocks noGrp="1"/>
          </p:cNvSpPr>
          <p:nvPr>
            <p:ph type="sldNum" sz="quarter" idx="12"/>
          </p:nvPr>
        </p:nvSpPr>
        <p:spPr/>
        <p:txBody>
          <a:bodyPr/>
          <a:lstStyle/>
          <a:p>
            <a:fld id="{AD604E7F-64AF-4685-A135-3DCBABF16A6C}" type="slidenum">
              <a:rPr lang="en-US" smtClean="0"/>
              <a:pPr/>
              <a:t>8</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39713" y="487363"/>
            <a:ext cx="9361487" cy="731837"/>
          </a:xfrm>
        </p:spPr>
        <p:txBody>
          <a:bodyPr/>
          <a:lstStyle/>
          <a:p>
            <a:pPr eaLnBrk="1" hangingPunct="1"/>
            <a:r>
              <a:rPr lang="en-US" sz="3800" b="1" dirty="0" smtClean="0"/>
              <a:t>Historical Overview of ROWs over Tribal Lands</a:t>
            </a:r>
          </a:p>
        </p:txBody>
      </p:sp>
      <p:sp>
        <p:nvSpPr>
          <p:cNvPr id="11267" name="Rectangle 3"/>
          <p:cNvSpPr>
            <a:spLocks noGrp="1" noChangeArrowheads="1"/>
          </p:cNvSpPr>
          <p:nvPr>
            <p:ph idx="1"/>
          </p:nvPr>
        </p:nvSpPr>
        <p:spPr>
          <a:xfrm>
            <a:off x="609600" y="1544638"/>
            <a:ext cx="8153400" cy="3941762"/>
          </a:xfrm>
        </p:spPr>
        <p:txBody>
          <a:bodyPr>
            <a:normAutofit/>
          </a:bodyPr>
          <a:lstStyle/>
          <a:p>
            <a:pPr eaLnBrk="1" hangingPunct="1">
              <a:lnSpc>
                <a:spcPct val="150000"/>
              </a:lnSpc>
            </a:pPr>
            <a:r>
              <a:rPr lang="en-US" dirty="0" smtClean="0"/>
              <a:t>Prior to 1899, most rights of way over Indian lands were first obtained through agreements made with tribes or individual landowners, </a:t>
            </a:r>
            <a:r>
              <a:rPr lang="en-US" b="1" dirty="0" smtClean="0">
                <a:solidFill>
                  <a:srgbClr val="C00000"/>
                </a:solidFill>
              </a:rPr>
              <a:t>and then afterwards </a:t>
            </a:r>
            <a:r>
              <a:rPr lang="en-US" dirty="0" smtClean="0"/>
              <a:t>ratified by Congress.</a:t>
            </a:r>
            <a:r>
              <a:rPr lang="en-US" b="0" dirty="0" smtClean="0"/>
              <a:t> </a:t>
            </a:r>
          </a:p>
        </p:txBody>
      </p:sp>
      <p:pic>
        <p:nvPicPr>
          <p:cNvPr id="11268" name="Picture 4" descr="thinker"/>
          <p:cNvPicPr>
            <a:picLocks noChangeAspect="1" noChangeArrowheads="1"/>
          </p:cNvPicPr>
          <p:nvPr/>
        </p:nvPicPr>
        <p:blipFill>
          <a:blip r:embed="rId3" cstate="print"/>
          <a:srcRect/>
          <a:stretch>
            <a:fillRect/>
          </a:stretch>
        </p:blipFill>
        <p:spPr bwMode="auto">
          <a:xfrm>
            <a:off x="6934201" y="4054086"/>
            <a:ext cx="1752600" cy="2672151"/>
          </a:xfrm>
          <a:prstGeom prst="rect">
            <a:avLst/>
          </a:prstGeom>
          <a:noFill/>
          <a:ln w="3175">
            <a:solidFill>
              <a:srgbClr val="000000"/>
            </a:solidFill>
            <a:miter lim="800000"/>
            <a:headEnd/>
            <a:tailEnd/>
          </a:ln>
        </p:spPr>
      </p:pic>
      <p:sp>
        <p:nvSpPr>
          <p:cNvPr id="2" name="Slide Number Placeholder 1"/>
          <p:cNvSpPr>
            <a:spLocks noGrp="1"/>
          </p:cNvSpPr>
          <p:nvPr>
            <p:ph type="sldNum" sz="quarter" idx="12"/>
          </p:nvPr>
        </p:nvSpPr>
        <p:spPr/>
        <p:txBody>
          <a:bodyPr/>
          <a:lstStyle/>
          <a:p>
            <a:fld id="{AD604E7F-64AF-4685-A135-3DCBABF16A6C}" type="slidenum">
              <a:rPr lang="en-US" smtClean="0"/>
              <a:pPr/>
              <a:t>9</a:t>
            </a:fld>
            <a:endParaRPr lang="en-US" dirty="0"/>
          </a:p>
        </p:txBody>
      </p:sp>
      <p:sp>
        <p:nvSpPr>
          <p:cNvPr id="3" name="Footer Placeholder 2"/>
          <p:cNvSpPr>
            <a:spLocks noGrp="1"/>
          </p:cNvSpPr>
          <p:nvPr>
            <p:ph type="ftr" sz="quarter" idx="11"/>
          </p:nvPr>
        </p:nvSpPr>
        <p:spPr/>
        <p:txBody>
          <a:bodyPr/>
          <a:lstStyle/>
          <a:p>
            <a:r>
              <a:rPr lang="en-US" dirty="0" smtClean="0"/>
              <a:t>(c) 2020 NIJC</a:t>
            </a:r>
            <a:endParaRPr lang="en-US"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14681</TotalTime>
  <Words>4079</Words>
  <Application>Microsoft Office PowerPoint</Application>
  <PresentationFormat>Custom</PresentationFormat>
  <Paragraphs>426</Paragraphs>
  <Slides>45</Slides>
  <Notes>42</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Flow</vt:lpstr>
      <vt:lpstr>Acrobat Document</vt:lpstr>
      <vt:lpstr>Tribal Right-of-Way Issues ITA Conference 2020    </vt:lpstr>
      <vt:lpstr>Right of Way vs. Easement</vt:lpstr>
      <vt:lpstr>What is a Right of Way?</vt:lpstr>
      <vt:lpstr>Why is a Right of  Way granted over Tribal Lands?</vt:lpstr>
      <vt:lpstr>Impacts of ROWs over Tribal Lands</vt:lpstr>
      <vt:lpstr>Who has possessed authority to grant a Right of  Way over Tribal Lands?</vt:lpstr>
      <vt:lpstr>General Allotment Act of 1887  (and the specific Allotment Acts applied to the Oklahoma Tribes in 1893)</vt:lpstr>
      <vt:lpstr>Initial Easements over Tribal Lands</vt:lpstr>
      <vt:lpstr>Historical Overview of ROWs over Tribal Lands</vt:lpstr>
      <vt:lpstr>March 11, 1904; 25 USC § 321</vt:lpstr>
      <vt:lpstr>March 4, 1911; 43 USC § 961</vt:lpstr>
      <vt:lpstr>1928 Regulations</vt:lpstr>
      <vt:lpstr>Indian Reorganization Act of 1934</vt:lpstr>
      <vt:lpstr>25 CFR § 256.83 (circa 1939)</vt:lpstr>
      <vt:lpstr>Indian Right of Way Act of 1948 (62 Stat. §17, 25 USC §§323-328)</vt:lpstr>
      <vt:lpstr>Indian Right of Way Act of 1948</vt:lpstr>
      <vt:lpstr>1951 Regulations; 16 Fed. Reg. 8578 (1951)</vt:lpstr>
      <vt:lpstr>1971 BIA Manual for ROWs on Indian Lands</vt:lpstr>
      <vt:lpstr>25 C.F.R. 169; Rights-of-Way over Indian Lands</vt:lpstr>
      <vt:lpstr>Energy Policy Act of 2005</vt:lpstr>
      <vt:lpstr>December 2012 – Management of Trust Land (77 FR 72440)</vt:lpstr>
      <vt:lpstr>Final ROW Rule,  November 19, 2015,  (80 FR 72492) *</vt:lpstr>
      <vt:lpstr>Final ROW Rule,  November 19, 2015,  (80 FR 72492) *</vt:lpstr>
      <vt:lpstr>Final ROW Rule,  November 19, 2015,  (80 FR 72492) *</vt:lpstr>
      <vt:lpstr>Final ROW Rule,  November 19, 2015,  (80 FR 72492) *</vt:lpstr>
      <vt:lpstr>Final ROW Rule,  November 19, 2015,  (80 FR 72492) *</vt:lpstr>
      <vt:lpstr>Final ROW Rule,  November 19, 2015,  (80 FR 72492) *</vt:lpstr>
      <vt:lpstr>Final ROW Rule,  November 19, 2015,  (80 FR 72492) *</vt:lpstr>
      <vt:lpstr>Final ROW Rule,  November 19, 2015,  (80 FR 72492) *</vt:lpstr>
      <vt:lpstr>Final ROW Rule,  November 19, 2015,  (80 FR 72492) *</vt:lpstr>
      <vt:lpstr>Final ROW Rule,  November 19, 2015,  (80 FR 72492) *</vt:lpstr>
      <vt:lpstr>Spheres of interest over Roads in Indian Country</vt:lpstr>
      <vt:lpstr>Strate v. A-1 Contractors (1997) [Civil Adjudicatory Jurisdiction]</vt:lpstr>
      <vt:lpstr>Strate v. A-1 Contractors (1997)</vt:lpstr>
      <vt:lpstr>Definition of Indian Country, 18 USC § 1151</vt:lpstr>
      <vt:lpstr>Montana Test</vt:lpstr>
      <vt:lpstr>Arizona v. Bressi, (9th Cir. Apr. 09)</vt:lpstr>
      <vt:lpstr>Indian Country</vt:lpstr>
      <vt:lpstr>Why Does Land Status Matter?</vt:lpstr>
      <vt:lpstr>The 2015 Rule on Tribal Jurisdiction</vt:lpstr>
      <vt:lpstr>Old Rights of Way</vt:lpstr>
      <vt:lpstr>Issues of Concern for ROWs over Tribal Lands</vt:lpstr>
      <vt:lpstr>ROW Document Elements</vt:lpstr>
      <vt:lpstr>2019 Draft Template ROW Application</vt:lpstr>
      <vt:lpstr>Thank you Stay Safe, Stay Healthy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Tribal Sovereignty</dc:title>
  <dc:creator>kelly</dc:creator>
  <cp:lastModifiedBy>Kelly Myers</cp:lastModifiedBy>
  <cp:revision>138</cp:revision>
  <cp:lastPrinted>2020-12-05T00:25:22Z</cp:lastPrinted>
  <dcterms:created xsi:type="dcterms:W3CDTF">2005-04-20T21:53:46Z</dcterms:created>
  <dcterms:modified xsi:type="dcterms:W3CDTF">2020-12-09T23:57:36Z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TC010902961033</vt:lpwstr>
  </property>
</Properties>
</file>