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6" r:id="rId4"/>
    <p:sldId id="265" r:id="rId5"/>
    <p:sldId id="267" r:id="rId6"/>
    <p:sldId id="262" r:id="rId7"/>
    <p:sldId id="260" r:id="rId8"/>
    <p:sldId id="259" r:id="rId9"/>
    <p:sldId id="257" r:id="rId10"/>
    <p:sldId id="258" r:id="rId11"/>
    <p:sldId id="263" r:id="rId12"/>
    <p:sldId id="268"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92" d="100"/>
          <a:sy n="92" d="100"/>
        </p:scale>
        <p:origin x="10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5711EA-1FBF-4C4D-80EB-B00734692DC4}" type="datetimeFigureOut">
              <a:rPr lang="en-US" smtClean="0"/>
              <a:t>12/7/2022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5C6AB87-7424-4F83-8B51-3893E18C6C7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777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711EA-1FBF-4C4D-80EB-B00734692DC4}"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6AB87-7424-4F83-8B51-3893E18C6C7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019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711EA-1FBF-4C4D-80EB-B00734692DC4}"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6AB87-7424-4F83-8B51-3893E18C6C7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711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711EA-1FBF-4C4D-80EB-B00734692DC4}"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6AB87-7424-4F83-8B51-3893E18C6C7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016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5711EA-1FBF-4C4D-80EB-B00734692DC4}"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6AB87-7424-4F83-8B51-3893E18C6C7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084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5711EA-1FBF-4C4D-80EB-B00734692DC4}"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6AB87-7424-4F83-8B51-3893E18C6C7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75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5711EA-1FBF-4C4D-80EB-B00734692DC4}"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6AB87-7424-4F83-8B51-3893E18C6C7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808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5711EA-1FBF-4C4D-80EB-B00734692DC4}"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6AB87-7424-4F83-8B51-3893E18C6C7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359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711EA-1FBF-4C4D-80EB-B00734692DC4}"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6AB87-7424-4F83-8B51-3893E18C6C7C}" type="slidenum">
              <a:rPr lang="en-US" smtClean="0"/>
              <a:t>‹#›</a:t>
            </a:fld>
            <a:endParaRPr lang="en-US"/>
          </a:p>
        </p:txBody>
      </p:sp>
    </p:spTree>
    <p:extLst>
      <p:ext uri="{BB962C8B-B14F-4D97-AF65-F5344CB8AC3E}">
        <p14:creationId xmlns:p14="http://schemas.microsoft.com/office/powerpoint/2010/main" val="293977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5711EA-1FBF-4C4D-80EB-B00734692DC4}"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6AB87-7424-4F83-8B51-3893E18C6C7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706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A5711EA-1FBF-4C4D-80EB-B00734692DC4}" type="datetimeFigureOut">
              <a:rPr lang="en-US" smtClean="0"/>
              <a:t>12/7/2022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5C6AB87-7424-4F83-8B51-3893E18C6C7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508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A5711EA-1FBF-4C4D-80EB-B00734692DC4}" type="datetimeFigureOut">
              <a:rPr lang="en-US" smtClean="0"/>
              <a:t>12/7/2022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5C6AB87-7424-4F83-8B51-3893E18C6C7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5941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6602-FC15-E9EA-8A26-F5B93F9A9D5E}"/>
              </a:ext>
            </a:extLst>
          </p:cNvPr>
          <p:cNvSpPr>
            <a:spLocks noGrp="1"/>
          </p:cNvSpPr>
          <p:nvPr>
            <p:ph type="ctrTitle"/>
          </p:nvPr>
        </p:nvSpPr>
        <p:spPr/>
        <p:txBody>
          <a:bodyPr/>
          <a:lstStyle/>
          <a:p>
            <a:r>
              <a:rPr lang="en-US" dirty="0"/>
              <a:t>Tribal Equity Challenges</a:t>
            </a:r>
          </a:p>
        </p:txBody>
      </p:sp>
      <p:sp>
        <p:nvSpPr>
          <p:cNvPr id="3" name="Subtitle 2">
            <a:extLst>
              <a:ext uri="{FF2B5EF4-FFF2-40B4-BE49-F238E27FC236}">
                <a16:creationId xmlns:a16="http://schemas.microsoft.com/office/drawing/2014/main" id="{D57289FD-F053-58E4-4539-13230B0EDE05}"/>
              </a:ext>
            </a:extLst>
          </p:cNvPr>
          <p:cNvSpPr>
            <a:spLocks noGrp="1"/>
          </p:cNvSpPr>
          <p:nvPr>
            <p:ph type="subTitle" idx="1"/>
          </p:nvPr>
        </p:nvSpPr>
        <p:spPr/>
        <p:txBody>
          <a:bodyPr>
            <a:normAutofit fontScale="32500" lnSpcReduction="20000"/>
          </a:bodyPr>
          <a:lstStyle/>
          <a:p>
            <a:r>
              <a:rPr lang="en-US" dirty="0"/>
              <a:t>Ron Hall</a:t>
            </a:r>
          </a:p>
          <a:p>
            <a:r>
              <a:rPr lang="en-US" dirty="0"/>
              <a:t>Tribal Transportation Program Manager</a:t>
            </a:r>
          </a:p>
          <a:p>
            <a:r>
              <a:rPr lang="en-US" dirty="0"/>
              <a:t>Upper Great Plains Transportation Institute</a:t>
            </a:r>
          </a:p>
          <a:p>
            <a:r>
              <a:rPr lang="en-US" dirty="0"/>
              <a:t>North Dakota State University</a:t>
            </a:r>
          </a:p>
        </p:txBody>
      </p:sp>
    </p:spTree>
    <p:extLst>
      <p:ext uri="{BB962C8B-B14F-4D97-AF65-F5344CB8AC3E}">
        <p14:creationId xmlns:p14="http://schemas.microsoft.com/office/powerpoint/2010/main" val="4002734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2259-67AF-4FBB-76CD-973A592A941C}"/>
              </a:ext>
            </a:extLst>
          </p:cNvPr>
          <p:cNvSpPr>
            <a:spLocks noGrp="1"/>
          </p:cNvSpPr>
          <p:nvPr>
            <p:ph type="title"/>
          </p:nvPr>
        </p:nvSpPr>
        <p:spPr>
          <a:xfrm>
            <a:off x="1401245" y="337411"/>
            <a:ext cx="9603275" cy="1049235"/>
          </a:xfrm>
        </p:spPr>
        <p:txBody>
          <a:bodyPr>
            <a:normAutofit fontScale="90000"/>
          </a:bodyPr>
          <a:lstStyle/>
          <a:p>
            <a:r>
              <a:rPr lang="en-US" sz="4400" b="1" dirty="0">
                <a:latin typeface="Arial"/>
                <a:cs typeface="Arial"/>
              </a:rPr>
              <a:t>Total</a:t>
            </a:r>
            <a:r>
              <a:rPr lang="en-US" sz="4400" b="1" spc="-15" dirty="0">
                <a:latin typeface="Arial"/>
                <a:cs typeface="Arial"/>
              </a:rPr>
              <a:t> </a:t>
            </a:r>
            <a:r>
              <a:rPr lang="en-US" sz="4400" b="1" dirty="0">
                <a:latin typeface="Arial"/>
                <a:cs typeface="Arial"/>
              </a:rPr>
              <a:t>Annual</a:t>
            </a:r>
            <a:r>
              <a:rPr lang="en-US" sz="4400" b="1" spc="-20" dirty="0">
                <a:latin typeface="Arial"/>
                <a:cs typeface="Arial"/>
              </a:rPr>
              <a:t> </a:t>
            </a:r>
            <a:r>
              <a:rPr lang="en-US" sz="4400" b="1" dirty="0">
                <a:latin typeface="Arial"/>
                <a:cs typeface="Arial"/>
              </a:rPr>
              <a:t>Contract</a:t>
            </a:r>
            <a:r>
              <a:rPr lang="en-US" sz="4400" b="1" spc="-20" dirty="0">
                <a:latin typeface="Arial"/>
                <a:cs typeface="Arial"/>
              </a:rPr>
              <a:t> </a:t>
            </a:r>
            <a:r>
              <a:rPr lang="en-US" sz="4400" b="1" spc="-10" dirty="0">
                <a:latin typeface="Arial"/>
                <a:cs typeface="Arial"/>
              </a:rPr>
              <a:t>Obligations</a:t>
            </a:r>
            <a:br>
              <a:rPr lang="en-US" sz="4400" dirty="0">
                <a:latin typeface="Arial"/>
                <a:cs typeface="Arial"/>
              </a:rPr>
            </a:br>
            <a:endParaRPr lang="en-US" dirty="0"/>
          </a:p>
        </p:txBody>
      </p:sp>
      <p:pic>
        <p:nvPicPr>
          <p:cNvPr id="4" name="object 12">
            <a:extLst>
              <a:ext uri="{FF2B5EF4-FFF2-40B4-BE49-F238E27FC236}">
                <a16:creationId xmlns:a16="http://schemas.microsoft.com/office/drawing/2014/main" id="{2C23ABC7-1913-A464-BA18-D610A14A47B9}"/>
              </a:ext>
            </a:extLst>
          </p:cNvPr>
          <p:cNvPicPr>
            <a:picLocks noGrp="1"/>
          </p:cNvPicPr>
          <p:nvPr>
            <p:ph idx="1"/>
          </p:nvPr>
        </p:nvPicPr>
        <p:blipFill>
          <a:blip r:embed="rId2" cstate="print"/>
          <a:stretch>
            <a:fillRect/>
          </a:stretch>
        </p:blipFill>
        <p:spPr>
          <a:xfrm>
            <a:off x="1598048" y="1958615"/>
            <a:ext cx="8732188" cy="4037356"/>
          </a:xfrm>
          <a:prstGeom prst="rect">
            <a:avLst/>
          </a:prstGeom>
        </p:spPr>
      </p:pic>
    </p:spTree>
    <p:extLst>
      <p:ext uri="{BB962C8B-B14F-4D97-AF65-F5344CB8AC3E}">
        <p14:creationId xmlns:p14="http://schemas.microsoft.com/office/powerpoint/2010/main" val="82585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BBDF-3F2D-2ED2-96B2-EC7103C37643}"/>
              </a:ext>
            </a:extLst>
          </p:cNvPr>
          <p:cNvSpPr>
            <a:spLocks noGrp="1"/>
          </p:cNvSpPr>
          <p:nvPr>
            <p:ph type="title"/>
          </p:nvPr>
        </p:nvSpPr>
        <p:spPr/>
        <p:txBody>
          <a:bodyPr>
            <a:noAutofit/>
          </a:bodyPr>
          <a:lstStyle/>
          <a:p>
            <a:r>
              <a:rPr lang="en-US" sz="2400" dirty="0"/>
              <a:t>Opportunities to Define and Advance Equity for Tribal Governments and Native American Communities</a:t>
            </a:r>
          </a:p>
        </p:txBody>
      </p:sp>
      <p:sp>
        <p:nvSpPr>
          <p:cNvPr id="3" name="Content Placeholder 2">
            <a:extLst>
              <a:ext uri="{FF2B5EF4-FFF2-40B4-BE49-F238E27FC236}">
                <a16:creationId xmlns:a16="http://schemas.microsoft.com/office/drawing/2014/main" id="{CE711D26-10CF-60D6-FE7D-F4BA7E0A740B}"/>
              </a:ext>
            </a:extLst>
          </p:cNvPr>
          <p:cNvSpPr>
            <a:spLocks noGrp="1"/>
          </p:cNvSpPr>
          <p:nvPr>
            <p:ph idx="1"/>
          </p:nvPr>
        </p:nvSpPr>
        <p:spPr/>
        <p:txBody>
          <a:bodyPr/>
          <a:lstStyle/>
          <a:p>
            <a:r>
              <a:rPr lang="en-US" dirty="0"/>
              <a:t>Implement 23 USC §201 mandate for a uniform policy for all federal and tribal transportation facilities</a:t>
            </a:r>
          </a:p>
          <a:p>
            <a:pPr lvl="1"/>
            <a:r>
              <a:rPr lang="en-US" dirty="0"/>
              <a:t>Include a definition of equity regarding the treatment of tribal governments in administration of federal transportation programs</a:t>
            </a:r>
          </a:p>
          <a:p>
            <a:pPr lvl="1"/>
            <a:r>
              <a:rPr lang="en-US" dirty="0"/>
              <a:t>Identify the historic policies of genocide, assimilation, relocation, land and resources taking, reorganization, termination and self-determination and their present impacts on tribal administration of transportation programs</a:t>
            </a:r>
          </a:p>
          <a:p>
            <a:pPr lvl="1"/>
            <a:endParaRPr lang="en-US" dirty="0"/>
          </a:p>
        </p:txBody>
      </p:sp>
    </p:spTree>
    <p:extLst>
      <p:ext uri="{BB962C8B-B14F-4D97-AF65-F5344CB8AC3E}">
        <p14:creationId xmlns:p14="http://schemas.microsoft.com/office/powerpoint/2010/main" val="2347004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C267-B2E5-31B6-45E9-E141122287CB}"/>
              </a:ext>
            </a:extLst>
          </p:cNvPr>
          <p:cNvSpPr>
            <a:spLocks noGrp="1"/>
          </p:cNvSpPr>
          <p:nvPr>
            <p:ph type="title"/>
          </p:nvPr>
        </p:nvSpPr>
        <p:spPr/>
        <p:txBody>
          <a:bodyPr/>
          <a:lstStyle/>
          <a:p>
            <a:r>
              <a:rPr lang="en-US" dirty="0"/>
              <a:t>Data Equity </a:t>
            </a:r>
          </a:p>
        </p:txBody>
      </p:sp>
      <p:sp>
        <p:nvSpPr>
          <p:cNvPr id="3" name="Content Placeholder 2">
            <a:extLst>
              <a:ext uri="{FF2B5EF4-FFF2-40B4-BE49-F238E27FC236}">
                <a16:creationId xmlns:a16="http://schemas.microsoft.com/office/drawing/2014/main" id="{A4D93461-907C-625E-61CD-87A9DCEFE64B}"/>
              </a:ext>
            </a:extLst>
          </p:cNvPr>
          <p:cNvSpPr>
            <a:spLocks noGrp="1"/>
          </p:cNvSpPr>
          <p:nvPr>
            <p:ph idx="1"/>
          </p:nvPr>
        </p:nvSpPr>
        <p:spPr/>
        <p:txBody>
          <a:bodyPr/>
          <a:lstStyle/>
          <a:p>
            <a:r>
              <a:rPr lang="en-US" dirty="0"/>
              <a:t>Tribal capacity for data collection and analysis</a:t>
            </a:r>
          </a:p>
          <a:p>
            <a:r>
              <a:rPr lang="en-US" dirty="0"/>
              <a:t>Tribal access to data (</a:t>
            </a:r>
            <a:r>
              <a:rPr lang="en-US" dirty="0" err="1"/>
              <a:t>Cobell</a:t>
            </a:r>
            <a:r>
              <a:rPr lang="en-US" dirty="0"/>
              <a:t> impacts)</a:t>
            </a:r>
          </a:p>
          <a:p>
            <a:r>
              <a:rPr lang="en-US" dirty="0"/>
              <a:t>Identify tribal and AI/AN presence in all datasets</a:t>
            </a:r>
          </a:p>
          <a:p>
            <a:r>
              <a:rPr lang="en-US" dirty="0"/>
              <a:t>Identify anomalies in the data and ask why.  </a:t>
            </a:r>
          </a:p>
          <a:p>
            <a:r>
              <a:rPr lang="en-US" dirty="0"/>
              <a:t>Follow the money – how much goes to DBE and Buy Indian contractors?</a:t>
            </a:r>
          </a:p>
          <a:p>
            <a:endParaRPr lang="en-US" dirty="0"/>
          </a:p>
        </p:txBody>
      </p:sp>
    </p:spTree>
    <p:extLst>
      <p:ext uri="{BB962C8B-B14F-4D97-AF65-F5344CB8AC3E}">
        <p14:creationId xmlns:p14="http://schemas.microsoft.com/office/powerpoint/2010/main" val="275757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42E0-2238-CCF2-09B7-92D2A91E9323}"/>
              </a:ext>
            </a:extLst>
          </p:cNvPr>
          <p:cNvSpPr>
            <a:spLocks noGrp="1"/>
          </p:cNvSpPr>
          <p:nvPr>
            <p:ph type="title"/>
          </p:nvPr>
        </p:nvSpPr>
        <p:spPr/>
        <p:txBody>
          <a:bodyPr/>
          <a:lstStyle/>
          <a:p>
            <a:r>
              <a:rPr lang="en-US" dirty="0"/>
              <a:t>Equity performance measures</a:t>
            </a:r>
          </a:p>
        </p:txBody>
      </p:sp>
      <p:sp>
        <p:nvSpPr>
          <p:cNvPr id="3" name="Content Placeholder 2">
            <a:extLst>
              <a:ext uri="{FF2B5EF4-FFF2-40B4-BE49-F238E27FC236}">
                <a16:creationId xmlns:a16="http://schemas.microsoft.com/office/drawing/2014/main" id="{7D4E1D2C-9F8D-2427-86DA-049D25E84AA7}"/>
              </a:ext>
            </a:extLst>
          </p:cNvPr>
          <p:cNvSpPr>
            <a:spLocks noGrp="1"/>
          </p:cNvSpPr>
          <p:nvPr>
            <p:ph idx="1"/>
          </p:nvPr>
        </p:nvSpPr>
        <p:spPr/>
        <p:txBody>
          <a:bodyPr/>
          <a:lstStyle/>
          <a:p>
            <a:r>
              <a:rPr lang="en-US" dirty="0"/>
              <a:t>Results from Tribal Consultation and AI/AN community engagement</a:t>
            </a:r>
          </a:p>
          <a:p>
            <a:r>
              <a:rPr lang="en-US" dirty="0"/>
              <a:t>Impacts of historic and structural racism</a:t>
            </a:r>
          </a:p>
          <a:p>
            <a:pPr lvl="1"/>
            <a:r>
              <a:rPr lang="en-US" dirty="0"/>
              <a:t>Wealth accumulation</a:t>
            </a:r>
          </a:p>
          <a:p>
            <a:pPr lvl="1"/>
            <a:r>
              <a:rPr lang="en-US" dirty="0"/>
              <a:t>Wage and benefits disparities</a:t>
            </a:r>
          </a:p>
          <a:p>
            <a:pPr lvl="1"/>
            <a:r>
              <a:rPr lang="en-US" dirty="0"/>
              <a:t>Health </a:t>
            </a:r>
          </a:p>
          <a:p>
            <a:pPr lvl="1"/>
            <a:r>
              <a:rPr lang="en-US" dirty="0"/>
              <a:t>Education</a:t>
            </a:r>
          </a:p>
          <a:p>
            <a:pPr lvl="1"/>
            <a:r>
              <a:rPr lang="en-US" dirty="0"/>
              <a:t>Safety</a:t>
            </a:r>
          </a:p>
          <a:p>
            <a:r>
              <a:rPr lang="en-US" dirty="0"/>
              <a:t>How does transportation factor in for tribes? </a:t>
            </a:r>
          </a:p>
        </p:txBody>
      </p:sp>
    </p:spTree>
    <p:extLst>
      <p:ext uri="{BB962C8B-B14F-4D97-AF65-F5344CB8AC3E}">
        <p14:creationId xmlns:p14="http://schemas.microsoft.com/office/powerpoint/2010/main" val="219508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55D3E-C6CF-2A88-6DC9-1EF1B411DB42}"/>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95BBAFB5-F6E6-645B-992E-DE8994CDB65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8147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2533D6-25FA-7B6E-9392-23D996437C93}"/>
              </a:ext>
            </a:extLst>
          </p:cNvPr>
          <p:cNvSpPr>
            <a:spLocks noGrp="1"/>
          </p:cNvSpPr>
          <p:nvPr>
            <p:ph type="title"/>
          </p:nvPr>
        </p:nvSpPr>
        <p:spPr>
          <a:xfrm>
            <a:off x="849683" y="1240076"/>
            <a:ext cx="2727813" cy="4584527"/>
          </a:xfrm>
        </p:spPr>
        <p:txBody>
          <a:bodyPr>
            <a:normAutofit/>
          </a:bodyPr>
          <a:lstStyle/>
          <a:p>
            <a:r>
              <a:rPr lang="en-US">
                <a:solidFill>
                  <a:srgbClr val="FFFFFF"/>
                </a:solidFill>
              </a:rPr>
              <a:t>Definitions of Equity</a:t>
            </a:r>
          </a:p>
        </p:txBody>
      </p:sp>
      <p:sp>
        <p:nvSpPr>
          <p:cNvPr id="3" name="Content Placeholder 2">
            <a:extLst>
              <a:ext uri="{FF2B5EF4-FFF2-40B4-BE49-F238E27FC236}">
                <a16:creationId xmlns:a16="http://schemas.microsoft.com/office/drawing/2014/main" id="{33ADA2B8-939A-4538-25DF-15216A2DF2C7}"/>
              </a:ext>
            </a:extLst>
          </p:cNvPr>
          <p:cNvSpPr>
            <a:spLocks noGrp="1"/>
          </p:cNvSpPr>
          <p:nvPr>
            <p:ph idx="1"/>
          </p:nvPr>
        </p:nvSpPr>
        <p:spPr>
          <a:xfrm>
            <a:off x="4705594" y="1240077"/>
            <a:ext cx="6034827" cy="4916465"/>
          </a:xfrm>
        </p:spPr>
        <p:txBody>
          <a:bodyPr anchor="t">
            <a:normAutofit/>
          </a:bodyPr>
          <a:lstStyle/>
          <a:p>
            <a:pPr>
              <a:lnSpc>
                <a:spcPct val="110000"/>
              </a:lnSpc>
            </a:pPr>
            <a:r>
              <a:rPr lang="en-US" sz="1900"/>
              <a:t>Equity The effort to provide different levels of support based on an individual’s or group’s needs in order to achieve fairness in outcomes. Working to achieve equity acknowledges unequal starting places and the need to correct the imbalance.</a:t>
            </a:r>
          </a:p>
          <a:p>
            <a:pPr>
              <a:lnSpc>
                <a:spcPct val="110000"/>
              </a:lnSpc>
            </a:pPr>
            <a:r>
              <a:rPr lang="en-US" sz="1900"/>
              <a:t>Equality The effort to treat everyone the same or to ensure that everyone has access to the same opportunities. However, only working to achieve equality ignores historical and structural factors that benefit some social groups and disadvantages other social groups in ways that create differential starting points.</a:t>
            </a:r>
          </a:p>
          <a:p>
            <a:pPr>
              <a:lnSpc>
                <a:spcPct val="110000"/>
              </a:lnSpc>
            </a:pPr>
            <a:r>
              <a:rPr lang="en-US" sz="1900"/>
              <a:t>CSSP (2019). “Key Equity Terms and Concepts: A Glossary for Shared Understanding.” Washington, DC: Center for the Study of Social Policy</a:t>
            </a:r>
          </a:p>
        </p:txBody>
      </p:sp>
    </p:spTree>
    <p:extLst>
      <p:ext uri="{BB962C8B-B14F-4D97-AF65-F5344CB8AC3E}">
        <p14:creationId xmlns:p14="http://schemas.microsoft.com/office/powerpoint/2010/main" val="119170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2773A-589B-9BA4-0AE5-B3035283DC8F}"/>
              </a:ext>
            </a:extLst>
          </p:cNvPr>
          <p:cNvSpPr>
            <a:spLocks noGrp="1"/>
          </p:cNvSpPr>
          <p:nvPr>
            <p:ph type="title"/>
          </p:nvPr>
        </p:nvSpPr>
        <p:spPr>
          <a:xfrm>
            <a:off x="696196" y="1240077"/>
            <a:ext cx="2727813" cy="4584527"/>
          </a:xfrm>
        </p:spPr>
        <p:txBody>
          <a:bodyPr>
            <a:normAutofit/>
          </a:bodyPr>
          <a:lstStyle/>
          <a:p>
            <a:r>
              <a:rPr lang="en-US" dirty="0">
                <a:solidFill>
                  <a:srgbClr val="FFFFFF"/>
                </a:solidFill>
              </a:rPr>
              <a:t>Executive order 93185</a:t>
            </a:r>
          </a:p>
        </p:txBody>
      </p:sp>
      <p:sp>
        <p:nvSpPr>
          <p:cNvPr id="3" name="Content Placeholder 2">
            <a:extLst>
              <a:ext uri="{FF2B5EF4-FFF2-40B4-BE49-F238E27FC236}">
                <a16:creationId xmlns:a16="http://schemas.microsoft.com/office/drawing/2014/main" id="{74D899B3-E026-F616-19FF-254B247B1296}"/>
              </a:ext>
            </a:extLst>
          </p:cNvPr>
          <p:cNvSpPr>
            <a:spLocks noGrp="1"/>
          </p:cNvSpPr>
          <p:nvPr>
            <p:ph idx="1"/>
          </p:nvPr>
        </p:nvSpPr>
        <p:spPr>
          <a:xfrm>
            <a:off x="4705594" y="1240077"/>
            <a:ext cx="6034827" cy="4916465"/>
          </a:xfrm>
        </p:spPr>
        <p:txBody>
          <a:bodyPr anchor="t">
            <a:normAutofit/>
          </a:bodyPr>
          <a:lstStyle/>
          <a:p>
            <a:pPr>
              <a:lnSpc>
                <a:spcPct val="110000"/>
              </a:lnSpc>
            </a:pPr>
            <a:r>
              <a:rPr kumimoji="0" lang="en-US" sz="1900" i="0" u="none" strike="noStrike" kern="1200" cap="none" spc="0" normalizeH="0" baseline="0" noProof="0" dirty="0">
                <a:ln>
                  <a:noFill/>
                </a:ln>
                <a:effectLst/>
                <a:uLnTx/>
                <a:uFillTx/>
                <a:ea typeface="+mj-ea"/>
                <a:cs typeface="+mj-cs"/>
              </a:rPr>
              <a:t>(a) The term ‘‘equity’’ means the consistent and systematic fair, just, and impartial treatment of all individuals, including individuals who belong to underserved communities that have been denied such treatment, such as Black, Latino, and Indigenous and Native American persons, Asian Americans and Pacific Islanders and other persons of color; members of religious minorities; lesbian, gay, bisexual, transgender, and queer (LGBTQ+) persons; persons with disabilities; persons who live in rural areas; and persons otherwise adversely affected by persistent poverty or inequality.</a:t>
            </a:r>
          </a:p>
          <a:p>
            <a:pPr>
              <a:lnSpc>
                <a:spcPct val="110000"/>
              </a:lnSpc>
            </a:pPr>
            <a:r>
              <a:rPr kumimoji="0" lang="en-US" sz="1900" i="0" u="none" strike="noStrike" kern="1200" cap="none" spc="0" normalizeH="0" baseline="0" noProof="0" dirty="0">
                <a:ln>
                  <a:noFill/>
                </a:ln>
                <a:effectLst/>
                <a:uLnTx/>
                <a:uFillTx/>
                <a:ea typeface="+mj-ea"/>
                <a:cs typeface="+mj-cs"/>
              </a:rPr>
              <a:t>EO 93185 </a:t>
            </a:r>
            <a:r>
              <a:rPr kumimoji="0" lang="en-US" sz="1900" i="0" u="none" strike="noStrike" kern="1200" cap="none" spc="0" normalizeH="0" baseline="0" noProof="0" dirty="0">
                <a:ln>
                  <a:noFill/>
                </a:ln>
                <a:effectLst/>
                <a:uLnTx/>
                <a:uFillTx/>
                <a:ea typeface="Cambria" panose="02040503050406030204" pitchFamily="18" charset="0"/>
                <a:cs typeface="Cambria" panose="02040503050406030204" pitchFamily="18" charset="0"/>
              </a:rPr>
              <a:t>Advancing Racial Equity and Support for Underserved Communities</a:t>
            </a:r>
            <a:r>
              <a:rPr kumimoji="0" lang="en-US" sz="1900" i="0" u="none" strike="noStrike" kern="1200" cap="none" spc="200" normalizeH="0" baseline="0" noProof="0" dirty="0">
                <a:ln>
                  <a:noFill/>
                </a:ln>
                <a:effectLst/>
                <a:uLnTx/>
                <a:uFillTx/>
                <a:ea typeface="Cambria" panose="02040503050406030204" pitchFamily="18" charset="0"/>
                <a:cs typeface="Cambria" panose="02040503050406030204" pitchFamily="18" charset="0"/>
              </a:rPr>
              <a:t> </a:t>
            </a:r>
            <a:r>
              <a:rPr kumimoji="0" lang="en-US" sz="1900" i="0" u="none" strike="noStrike" kern="1200" cap="none" spc="0" normalizeH="0" baseline="0" noProof="0" dirty="0">
                <a:ln>
                  <a:noFill/>
                </a:ln>
                <a:effectLst/>
                <a:uLnTx/>
                <a:uFillTx/>
                <a:ea typeface="Cambria" panose="02040503050406030204" pitchFamily="18" charset="0"/>
                <a:cs typeface="Cambria" panose="02040503050406030204" pitchFamily="18" charset="0"/>
              </a:rPr>
              <a:t>Through</a:t>
            </a:r>
            <a:r>
              <a:rPr kumimoji="0" lang="en-US" sz="1900" i="0" u="none" strike="noStrike" kern="1200" cap="none" spc="200" normalizeH="0" baseline="0" noProof="0" dirty="0">
                <a:ln>
                  <a:noFill/>
                </a:ln>
                <a:effectLst/>
                <a:uLnTx/>
                <a:uFillTx/>
                <a:ea typeface="Cambria" panose="02040503050406030204" pitchFamily="18" charset="0"/>
                <a:cs typeface="Cambria" panose="02040503050406030204" pitchFamily="18" charset="0"/>
              </a:rPr>
              <a:t> </a:t>
            </a:r>
            <a:r>
              <a:rPr kumimoji="0" lang="en-US" sz="1900" i="0" u="none" strike="noStrike" kern="1200" cap="none" spc="0" normalizeH="0" baseline="0" noProof="0" dirty="0">
                <a:ln>
                  <a:noFill/>
                </a:ln>
                <a:effectLst/>
                <a:uLnTx/>
                <a:uFillTx/>
                <a:ea typeface="Cambria" panose="02040503050406030204" pitchFamily="18" charset="0"/>
                <a:cs typeface="Cambria" panose="02040503050406030204" pitchFamily="18" charset="0"/>
              </a:rPr>
              <a:t>the</a:t>
            </a:r>
            <a:r>
              <a:rPr kumimoji="0" lang="en-US" sz="1900" i="0" u="none" strike="noStrike" kern="1200" cap="none" spc="200" normalizeH="0" baseline="0" noProof="0" dirty="0">
                <a:ln>
                  <a:noFill/>
                </a:ln>
                <a:effectLst/>
                <a:uLnTx/>
                <a:uFillTx/>
                <a:ea typeface="Cambria" panose="02040503050406030204" pitchFamily="18" charset="0"/>
                <a:cs typeface="Cambria" panose="02040503050406030204" pitchFamily="18" charset="0"/>
              </a:rPr>
              <a:t> </a:t>
            </a:r>
            <a:r>
              <a:rPr kumimoji="0" lang="en-US" sz="1900" i="0" u="none" strike="noStrike" kern="1200" cap="none" spc="0" normalizeH="0" baseline="0" noProof="0" dirty="0">
                <a:ln>
                  <a:noFill/>
                </a:ln>
                <a:effectLst/>
                <a:uLnTx/>
                <a:uFillTx/>
                <a:ea typeface="Cambria" panose="02040503050406030204" pitchFamily="18" charset="0"/>
                <a:cs typeface="Cambria" panose="02040503050406030204" pitchFamily="18" charset="0"/>
              </a:rPr>
              <a:t>Federal</a:t>
            </a:r>
            <a:r>
              <a:rPr kumimoji="0" lang="en-US" sz="1900" i="0" u="none" strike="noStrike" kern="1200" cap="none" spc="200" normalizeH="0" baseline="0" noProof="0" dirty="0">
                <a:ln>
                  <a:noFill/>
                </a:ln>
                <a:effectLst/>
                <a:uLnTx/>
                <a:uFillTx/>
                <a:ea typeface="Cambria" panose="02040503050406030204" pitchFamily="18" charset="0"/>
                <a:cs typeface="Cambria" panose="02040503050406030204" pitchFamily="18" charset="0"/>
              </a:rPr>
              <a:t> </a:t>
            </a:r>
            <a:r>
              <a:rPr kumimoji="0" lang="en-US" sz="1900" i="0" u="none" strike="noStrike" kern="1200" cap="none" spc="0" normalizeH="0" baseline="0" noProof="0" dirty="0">
                <a:ln>
                  <a:noFill/>
                </a:ln>
                <a:effectLst/>
                <a:uLnTx/>
                <a:uFillTx/>
                <a:ea typeface="Cambria" panose="02040503050406030204" pitchFamily="18" charset="0"/>
                <a:cs typeface="Cambria" panose="02040503050406030204" pitchFamily="18" charset="0"/>
              </a:rPr>
              <a:t>Government</a:t>
            </a:r>
            <a:endParaRPr lang="en-US" sz="1900" dirty="0"/>
          </a:p>
          <a:p>
            <a:pPr>
              <a:lnSpc>
                <a:spcPct val="110000"/>
              </a:lnSpc>
            </a:pPr>
            <a:endParaRPr lang="en-US" sz="1900" dirty="0"/>
          </a:p>
        </p:txBody>
      </p:sp>
    </p:spTree>
    <p:extLst>
      <p:ext uri="{BB962C8B-B14F-4D97-AF65-F5344CB8AC3E}">
        <p14:creationId xmlns:p14="http://schemas.microsoft.com/office/powerpoint/2010/main" val="73427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8B42B4-AA52-C848-0F7D-7D20988F89B4}"/>
              </a:ext>
            </a:extLst>
          </p:cNvPr>
          <p:cNvSpPr>
            <a:spLocks noGrp="1"/>
          </p:cNvSpPr>
          <p:nvPr>
            <p:ph type="title"/>
          </p:nvPr>
        </p:nvSpPr>
        <p:spPr>
          <a:xfrm>
            <a:off x="849683" y="1240076"/>
            <a:ext cx="2727813" cy="4584527"/>
          </a:xfrm>
        </p:spPr>
        <p:txBody>
          <a:bodyPr>
            <a:normAutofit/>
          </a:bodyPr>
          <a:lstStyle/>
          <a:p>
            <a:r>
              <a:rPr lang="en-US" dirty="0">
                <a:solidFill>
                  <a:srgbClr val="FFFFFF"/>
                </a:solidFill>
              </a:rPr>
              <a:t>TRB Equity Definition</a:t>
            </a:r>
            <a:br>
              <a:rPr lang="en-US" dirty="0">
                <a:solidFill>
                  <a:srgbClr val="FFFFFF"/>
                </a:solidFill>
              </a:rPr>
            </a:br>
            <a:r>
              <a:rPr lang="en-US" sz="1400" b="0" i="0" u="none" strike="noStrike" baseline="0" dirty="0">
                <a:latin typeface="ArialMT"/>
              </a:rPr>
              <a:t>National Academies of Sciences, Engineering, and Medicine 2020. </a:t>
            </a:r>
            <a:r>
              <a:rPr lang="en-US" sz="1400" b="0" i="1" u="none" strike="noStrike" baseline="0" dirty="0">
                <a:latin typeface="Arial-ItalicMT"/>
              </a:rPr>
              <a:t>Equity Analysis in Regional Transportation Planning Processes, Volume 1: Guide</a:t>
            </a:r>
            <a:r>
              <a:rPr lang="en-US" sz="1400" b="0" i="0" u="none" strike="noStrike" baseline="0" dirty="0">
                <a:latin typeface="ArialMT"/>
              </a:rPr>
              <a:t>. Washington, DC: The National Academies Press</a:t>
            </a:r>
            <a:br>
              <a:rPr lang="en-US" sz="1400" dirty="0"/>
            </a:br>
            <a:endParaRPr lang="en-US" dirty="0">
              <a:solidFill>
                <a:srgbClr val="FFFFFF"/>
              </a:solidFill>
            </a:endParaRPr>
          </a:p>
        </p:txBody>
      </p:sp>
      <p:sp>
        <p:nvSpPr>
          <p:cNvPr id="3" name="Content Placeholder 2">
            <a:extLst>
              <a:ext uri="{FF2B5EF4-FFF2-40B4-BE49-F238E27FC236}">
                <a16:creationId xmlns:a16="http://schemas.microsoft.com/office/drawing/2014/main" id="{836D4BB0-E93D-BCDE-46AA-AB6E6BF84C3D}"/>
              </a:ext>
            </a:extLst>
          </p:cNvPr>
          <p:cNvSpPr>
            <a:spLocks noGrp="1"/>
          </p:cNvSpPr>
          <p:nvPr>
            <p:ph idx="1"/>
          </p:nvPr>
        </p:nvSpPr>
        <p:spPr>
          <a:xfrm>
            <a:off x="4705594" y="1240077"/>
            <a:ext cx="6034827" cy="4916465"/>
          </a:xfrm>
        </p:spPr>
        <p:txBody>
          <a:bodyPr anchor="t">
            <a:normAutofit lnSpcReduction="10000"/>
          </a:bodyPr>
          <a:lstStyle/>
          <a:p>
            <a:pPr>
              <a:lnSpc>
                <a:spcPct val="110000"/>
              </a:lnSpc>
            </a:pPr>
            <a:r>
              <a:rPr lang="en-US" sz="2400" b="0" i="0" u="none" strike="noStrike" baseline="0" dirty="0">
                <a:latin typeface="Frutiger-Roman"/>
              </a:rPr>
              <a:t>Equity in transportation seeks fairness in mobility and accessibility to meet the needs of all community members. A central goal of transportation equity is to facilitate social and economic opportunities by providing equitable levels of access to affordable and reliable transportation options based on the needs of the populations being served, particularly populations that are traditionally underserved. This population group includes low income individuals, minority individuals, elderly persons, children, people with LEP, and/or persons with disabilities.</a:t>
            </a:r>
          </a:p>
        </p:txBody>
      </p:sp>
    </p:spTree>
    <p:extLst>
      <p:ext uri="{BB962C8B-B14F-4D97-AF65-F5344CB8AC3E}">
        <p14:creationId xmlns:p14="http://schemas.microsoft.com/office/powerpoint/2010/main" val="20036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2AB2-131B-49B7-D1E4-F6EEB3567F92}"/>
              </a:ext>
            </a:extLst>
          </p:cNvPr>
          <p:cNvSpPr>
            <a:spLocks noGrp="1"/>
          </p:cNvSpPr>
          <p:nvPr>
            <p:ph type="title"/>
          </p:nvPr>
        </p:nvSpPr>
        <p:spPr/>
        <p:txBody>
          <a:bodyPr/>
          <a:lstStyle/>
          <a:p>
            <a:r>
              <a:rPr lang="en-US" dirty="0"/>
              <a:t>What is missing?</a:t>
            </a:r>
          </a:p>
        </p:txBody>
      </p:sp>
      <p:sp>
        <p:nvSpPr>
          <p:cNvPr id="3" name="Content Placeholder 2">
            <a:extLst>
              <a:ext uri="{FF2B5EF4-FFF2-40B4-BE49-F238E27FC236}">
                <a16:creationId xmlns:a16="http://schemas.microsoft.com/office/drawing/2014/main" id="{01B58307-6EC8-F820-649B-01BF2E1A7875}"/>
              </a:ext>
            </a:extLst>
          </p:cNvPr>
          <p:cNvSpPr>
            <a:spLocks noGrp="1"/>
          </p:cNvSpPr>
          <p:nvPr>
            <p:ph idx="1"/>
          </p:nvPr>
        </p:nvSpPr>
        <p:spPr/>
        <p:txBody>
          <a:bodyPr/>
          <a:lstStyle/>
          <a:p>
            <a:r>
              <a:rPr lang="en-US" dirty="0"/>
              <a:t>Recognition of Tribes in the Equity Analysis</a:t>
            </a:r>
          </a:p>
          <a:p>
            <a:r>
              <a:rPr lang="en-US" dirty="0"/>
              <a:t>Native American people are included, but presents challenges</a:t>
            </a:r>
          </a:p>
          <a:p>
            <a:r>
              <a:rPr lang="en-US" dirty="0"/>
              <a:t>In 2010 78% of AI/AN lived outside Tribal Statistical Areas</a:t>
            </a:r>
          </a:p>
          <a:p>
            <a:r>
              <a:rPr lang="en-US" dirty="0"/>
              <a:t>Equity compared to what?</a:t>
            </a:r>
          </a:p>
          <a:p>
            <a:pPr lvl="1"/>
            <a:r>
              <a:rPr lang="en-US" dirty="0"/>
              <a:t>Tribal DOT to State DOT?</a:t>
            </a:r>
          </a:p>
          <a:p>
            <a:pPr lvl="1"/>
            <a:r>
              <a:rPr lang="en-US" dirty="0"/>
              <a:t>AI/AN to White Non-Hispanic?</a:t>
            </a:r>
          </a:p>
          <a:p>
            <a:pPr lvl="1"/>
            <a:r>
              <a:rPr lang="en-US" dirty="0"/>
              <a:t>Tribe to Tribe? (Equity within TTP)</a:t>
            </a:r>
          </a:p>
          <a:p>
            <a:endParaRPr lang="en-US" dirty="0"/>
          </a:p>
        </p:txBody>
      </p:sp>
    </p:spTree>
    <p:extLst>
      <p:ext uri="{BB962C8B-B14F-4D97-AF65-F5344CB8AC3E}">
        <p14:creationId xmlns:p14="http://schemas.microsoft.com/office/powerpoint/2010/main" val="106088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C095-C000-0424-FEAA-67C9EAB78CAF}"/>
              </a:ext>
            </a:extLst>
          </p:cNvPr>
          <p:cNvSpPr>
            <a:spLocks noGrp="1"/>
          </p:cNvSpPr>
          <p:nvPr>
            <p:ph type="title"/>
          </p:nvPr>
        </p:nvSpPr>
        <p:spPr/>
        <p:txBody>
          <a:bodyPr/>
          <a:lstStyle/>
          <a:p>
            <a:r>
              <a:rPr lang="en-US" dirty="0"/>
              <a:t>23 USC §201 Federal Lands and Tribal Transportation Programs</a:t>
            </a:r>
          </a:p>
        </p:txBody>
      </p:sp>
      <p:sp>
        <p:nvSpPr>
          <p:cNvPr id="3" name="Content Placeholder 2">
            <a:extLst>
              <a:ext uri="{FF2B5EF4-FFF2-40B4-BE49-F238E27FC236}">
                <a16:creationId xmlns:a16="http://schemas.microsoft.com/office/drawing/2014/main" id="{A2F4F7F5-F9D2-6DE1-CC67-1FECBE13F5C4}"/>
              </a:ext>
            </a:extLst>
          </p:cNvPr>
          <p:cNvSpPr>
            <a:spLocks noGrp="1"/>
          </p:cNvSpPr>
          <p:nvPr>
            <p:ph idx="1"/>
          </p:nvPr>
        </p:nvSpPr>
        <p:spPr/>
        <p:txBody>
          <a:bodyPr/>
          <a:lstStyle/>
          <a:p>
            <a:r>
              <a:rPr lang="en-US" b="1" i="0" dirty="0">
                <a:solidFill>
                  <a:srgbClr val="333333"/>
                </a:solidFill>
                <a:effectLst/>
                <a:latin typeface="Verdana" panose="020B0604030504040204" pitchFamily="34" charset="0"/>
              </a:rPr>
              <a:t>(a)</a:t>
            </a:r>
            <a:r>
              <a:rPr lang="en-US" b="1" i="0" cap="small" dirty="0">
                <a:solidFill>
                  <a:srgbClr val="333333"/>
                </a:solidFill>
                <a:effectLst/>
                <a:latin typeface="Verdana" panose="020B0604030504040204" pitchFamily="34" charset="0"/>
              </a:rPr>
              <a:t>Purpose.—</a:t>
            </a:r>
            <a:r>
              <a:rPr lang="en-US" b="0" i="0" dirty="0">
                <a:solidFill>
                  <a:srgbClr val="333333"/>
                </a:solidFill>
                <a:effectLst/>
                <a:latin typeface="Verdana" panose="020B0604030504040204" pitchFamily="34" charset="0"/>
              </a:rPr>
              <a:t>Recognizing the need for all public Federal and tribal transportation facilities to be treated under </a:t>
            </a:r>
            <a:r>
              <a:rPr lang="en-US" b="0" i="0" dirty="0">
                <a:solidFill>
                  <a:srgbClr val="333333"/>
                </a:solidFill>
                <a:effectLst/>
                <a:highlight>
                  <a:srgbClr val="FFFF00"/>
                </a:highlight>
                <a:latin typeface="Verdana" panose="020B0604030504040204" pitchFamily="34" charset="0"/>
              </a:rPr>
              <a:t>uniform policies similar to the policies that apply to Federal-aid highways </a:t>
            </a:r>
            <a:r>
              <a:rPr lang="en-US" b="0" i="0" dirty="0">
                <a:solidFill>
                  <a:srgbClr val="333333"/>
                </a:solidFill>
                <a:effectLst/>
                <a:latin typeface="Verdana" panose="020B0604030504040204" pitchFamily="34" charset="0"/>
              </a:rPr>
              <a:t>and other public transportation facilities, the Secretary of Transportation, in collaboration with the Secretaries of the appropriate Federal land management agencies, </a:t>
            </a:r>
            <a:r>
              <a:rPr lang="en-US" b="0" i="0" dirty="0">
                <a:solidFill>
                  <a:srgbClr val="333333"/>
                </a:solidFill>
                <a:effectLst/>
                <a:highlight>
                  <a:srgbClr val="FFFF00"/>
                </a:highlight>
                <a:latin typeface="Verdana" panose="020B0604030504040204" pitchFamily="34" charset="0"/>
              </a:rPr>
              <a:t>shall coordinate a uniform policy for all public Federal and tribal transportation facilities that shall apply to Federal lands transportation facilities, tribal transportation facilities, and Federal lands access transportation facilities.</a:t>
            </a:r>
          </a:p>
        </p:txBody>
      </p:sp>
    </p:spTree>
    <p:extLst>
      <p:ext uri="{BB962C8B-B14F-4D97-AF65-F5344CB8AC3E}">
        <p14:creationId xmlns:p14="http://schemas.microsoft.com/office/powerpoint/2010/main" val="3112648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B6B8-E2F7-EEFC-E54F-F78D15EC1896}"/>
              </a:ext>
            </a:extLst>
          </p:cNvPr>
          <p:cNvSpPr>
            <a:spLocks noGrp="1"/>
          </p:cNvSpPr>
          <p:nvPr>
            <p:ph type="title"/>
          </p:nvPr>
        </p:nvSpPr>
        <p:spPr/>
        <p:txBody>
          <a:bodyPr/>
          <a:lstStyle/>
          <a:p>
            <a:r>
              <a:rPr lang="en-US" dirty="0"/>
              <a:t>$9.8 Billion State DOT COVID funding</a:t>
            </a:r>
          </a:p>
        </p:txBody>
      </p:sp>
      <p:sp>
        <p:nvSpPr>
          <p:cNvPr id="3" name="Content Placeholder 2">
            <a:extLst>
              <a:ext uri="{FF2B5EF4-FFF2-40B4-BE49-F238E27FC236}">
                <a16:creationId xmlns:a16="http://schemas.microsoft.com/office/drawing/2014/main" id="{8F132A9B-CDA7-E7C2-547F-3C97B855BDA1}"/>
              </a:ext>
            </a:extLst>
          </p:cNvPr>
          <p:cNvSpPr>
            <a:spLocks noGrp="1"/>
          </p:cNvSpPr>
          <p:nvPr>
            <p:ph sz="half" idx="1"/>
          </p:nvPr>
        </p:nvSpPr>
        <p:spPr/>
        <p:txBody>
          <a:bodyPr>
            <a:normAutofit fontScale="92500" lnSpcReduction="10000"/>
          </a:bodyPr>
          <a:lstStyle/>
          <a:p>
            <a:r>
              <a:rPr lang="en-US" b="0" i="0" dirty="0">
                <a:solidFill>
                  <a:srgbClr val="000000"/>
                </a:solidFill>
                <a:effectLst/>
                <a:latin typeface="Open Sans" panose="020B0606030504020204" pitchFamily="34" charset="0"/>
              </a:rPr>
              <a:t>relief money can be used by state DOTs to fund Surface Transportation Block Grant-eligible projects as well as for preventive maintenance, routine maintenance, operations, and personnel – including employee and contractor salaries – along with debt service payments, availability payments, and coverage for other revenue losses.</a:t>
            </a:r>
            <a:endParaRPr lang="en-US" dirty="0"/>
          </a:p>
        </p:txBody>
      </p:sp>
      <p:sp>
        <p:nvSpPr>
          <p:cNvPr id="4" name="Content Placeholder 3">
            <a:extLst>
              <a:ext uri="{FF2B5EF4-FFF2-40B4-BE49-F238E27FC236}">
                <a16:creationId xmlns:a16="http://schemas.microsoft.com/office/drawing/2014/main" id="{8114C4FF-D2FF-4F20-0A8D-ECA72A55F1F2}"/>
              </a:ext>
            </a:extLst>
          </p:cNvPr>
          <p:cNvSpPr>
            <a:spLocks noGrp="1"/>
          </p:cNvSpPr>
          <p:nvPr>
            <p:ph sz="half" idx="2"/>
          </p:nvPr>
        </p:nvSpPr>
        <p:spPr/>
        <p:txBody>
          <a:bodyPr>
            <a:normAutofit fontScale="92500" lnSpcReduction="10000"/>
          </a:bodyPr>
          <a:lstStyle/>
          <a:p>
            <a:r>
              <a:rPr lang="en-US" b="0" i="0" dirty="0">
                <a:solidFill>
                  <a:srgbClr val="000000"/>
                </a:solidFill>
                <a:effectLst/>
                <a:latin typeface="Open Sans" panose="020B0606030504020204" pitchFamily="34" charset="0"/>
              </a:rPr>
              <a:t>funds spent on maintenance and administrative expenses are not required to be included in either metropolitan or statewide long-range transportation improvement programs.</a:t>
            </a:r>
            <a:endParaRPr lang="en-US" dirty="0"/>
          </a:p>
        </p:txBody>
      </p:sp>
    </p:spTree>
    <p:extLst>
      <p:ext uri="{BB962C8B-B14F-4D97-AF65-F5344CB8AC3E}">
        <p14:creationId xmlns:p14="http://schemas.microsoft.com/office/powerpoint/2010/main" val="397036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40DC-CB12-DD6E-BAD4-2BAA24127A34}"/>
              </a:ext>
            </a:extLst>
          </p:cNvPr>
          <p:cNvSpPr>
            <a:spLocks noGrp="1"/>
          </p:cNvSpPr>
          <p:nvPr>
            <p:ph type="title"/>
          </p:nvPr>
        </p:nvSpPr>
        <p:spPr/>
        <p:txBody>
          <a:bodyPr/>
          <a:lstStyle/>
          <a:p>
            <a:r>
              <a:rPr lang="en-US" dirty="0"/>
              <a:t>TTP Funding (574 Federally Recognized tribes)</a:t>
            </a:r>
          </a:p>
        </p:txBody>
      </p:sp>
      <p:sp>
        <p:nvSpPr>
          <p:cNvPr id="3" name="Content Placeholder 2">
            <a:extLst>
              <a:ext uri="{FF2B5EF4-FFF2-40B4-BE49-F238E27FC236}">
                <a16:creationId xmlns:a16="http://schemas.microsoft.com/office/drawing/2014/main" id="{303573A2-721F-083B-47C3-08B8E2CDF5D9}"/>
              </a:ext>
            </a:extLst>
          </p:cNvPr>
          <p:cNvSpPr>
            <a:spLocks noGrp="1"/>
          </p:cNvSpPr>
          <p:nvPr>
            <p:ph sz="half" idx="1"/>
          </p:nvPr>
        </p:nvSpPr>
        <p:spPr/>
        <p:txBody>
          <a:bodyPr>
            <a:normAutofit/>
          </a:bodyPr>
          <a:lstStyle/>
          <a:p>
            <a:r>
              <a:rPr lang="en-US" dirty="0"/>
              <a:t>492 tribes received less than $1 million dollars from TTP in 2017</a:t>
            </a:r>
          </a:p>
          <a:p>
            <a:r>
              <a:rPr lang="en-US" dirty="0"/>
              <a:t>84 tribes received $1 million or more in 2017</a:t>
            </a:r>
          </a:p>
          <a:p>
            <a:r>
              <a:rPr lang="en-US" dirty="0"/>
              <a:t>13 tribes received $5 million or more in 2017</a:t>
            </a:r>
          </a:p>
          <a:p>
            <a:r>
              <a:rPr lang="en-US" dirty="0"/>
              <a:t>10 tribes received 33% of TTP funds in 2017</a:t>
            </a:r>
          </a:p>
          <a:p>
            <a:endParaRPr lang="en-US" dirty="0"/>
          </a:p>
        </p:txBody>
      </p:sp>
      <p:sp>
        <p:nvSpPr>
          <p:cNvPr id="4" name="Content Placeholder 3">
            <a:extLst>
              <a:ext uri="{FF2B5EF4-FFF2-40B4-BE49-F238E27FC236}">
                <a16:creationId xmlns:a16="http://schemas.microsoft.com/office/drawing/2014/main" id="{99E89028-B8B2-74F0-BFCC-258F920B9644}"/>
              </a:ext>
            </a:extLst>
          </p:cNvPr>
          <p:cNvSpPr>
            <a:spLocks noGrp="1"/>
          </p:cNvSpPr>
          <p:nvPr>
            <p:ph sz="half" idx="2"/>
          </p:nvPr>
        </p:nvSpPr>
        <p:spPr>
          <a:xfrm>
            <a:off x="6019800" y="1825625"/>
            <a:ext cx="5861649" cy="4351338"/>
          </a:xfrm>
        </p:spPr>
        <p:txBody>
          <a:bodyPr>
            <a:normAutofit/>
          </a:bodyPr>
          <a:lstStyle/>
          <a:p>
            <a:r>
              <a:rPr lang="en-US" dirty="0"/>
              <a:t>TTP FY 2020</a:t>
            </a:r>
          </a:p>
          <a:p>
            <a:r>
              <a:rPr lang="en-US" dirty="0"/>
              <a:t>$422,975,370 available to tribes</a:t>
            </a:r>
          </a:p>
          <a:p>
            <a:r>
              <a:rPr lang="en-US" dirty="0"/>
              <a:t>$321,214,896 expended by tribes</a:t>
            </a:r>
          </a:p>
          <a:p>
            <a:r>
              <a:rPr lang="en-US" dirty="0"/>
              <a:t>$115,324,626 spent non-construction</a:t>
            </a:r>
          </a:p>
          <a:p>
            <a:r>
              <a:rPr lang="en-US" dirty="0"/>
              <a:t>$205,890,207 spent on construction</a:t>
            </a:r>
          </a:p>
          <a:p>
            <a:r>
              <a:rPr lang="en-US" dirty="0"/>
              <a:t>$101,760,474 unspent</a:t>
            </a:r>
          </a:p>
          <a:p>
            <a:r>
              <a:rPr lang="en-US" dirty="0"/>
              <a:t>$43.4 billion apportioned to states</a:t>
            </a:r>
          </a:p>
          <a:p>
            <a:r>
              <a:rPr lang="en-US" dirty="0"/>
              <a:t>Tribes receive .96% of amount provided to states</a:t>
            </a:r>
          </a:p>
        </p:txBody>
      </p:sp>
    </p:spTree>
    <p:extLst>
      <p:ext uri="{BB962C8B-B14F-4D97-AF65-F5344CB8AC3E}">
        <p14:creationId xmlns:p14="http://schemas.microsoft.com/office/powerpoint/2010/main" val="647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F25DC-1205-E1DC-A6B1-837D0314DB77}"/>
              </a:ext>
            </a:extLst>
          </p:cNvPr>
          <p:cNvSpPr>
            <a:spLocks noGrp="1"/>
          </p:cNvSpPr>
          <p:nvPr>
            <p:ph type="title"/>
          </p:nvPr>
        </p:nvSpPr>
        <p:spPr>
          <a:xfrm>
            <a:off x="1422824" y="528474"/>
            <a:ext cx="9603275" cy="1049235"/>
          </a:xfrm>
        </p:spPr>
        <p:txBody>
          <a:bodyPr>
            <a:noAutofit/>
          </a:bodyPr>
          <a:lstStyle/>
          <a:p>
            <a:r>
              <a:rPr lang="en-US" sz="2400" b="1" dirty="0">
                <a:latin typeface="Arial"/>
                <a:cs typeface="Arial"/>
              </a:rPr>
              <a:t>Proposed</a:t>
            </a:r>
            <a:r>
              <a:rPr lang="en-US" sz="2400" b="1" spc="-15" dirty="0">
                <a:latin typeface="Arial"/>
                <a:cs typeface="Arial"/>
              </a:rPr>
              <a:t> </a:t>
            </a:r>
            <a:r>
              <a:rPr lang="en-US" sz="2400" b="1" dirty="0">
                <a:latin typeface="Arial"/>
                <a:cs typeface="Arial"/>
              </a:rPr>
              <a:t>Funding</a:t>
            </a:r>
            <a:r>
              <a:rPr lang="en-US" sz="2400" b="1" spc="-25" dirty="0">
                <a:latin typeface="Arial"/>
                <a:cs typeface="Arial"/>
              </a:rPr>
              <a:t> </a:t>
            </a:r>
            <a:r>
              <a:rPr lang="en-US" sz="2400" b="1" dirty="0">
                <a:latin typeface="Arial"/>
                <a:cs typeface="Arial"/>
              </a:rPr>
              <a:t>for</a:t>
            </a:r>
            <a:r>
              <a:rPr lang="en-US" sz="2400" b="1" spc="-25" dirty="0">
                <a:latin typeface="Arial"/>
                <a:cs typeface="Arial"/>
              </a:rPr>
              <a:t> </a:t>
            </a:r>
            <a:r>
              <a:rPr lang="en-US" sz="2400" b="1" dirty="0">
                <a:latin typeface="Arial"/>
                <a:cs typeface="Arial"/>
              </a:rPr>
              <a:t>Programs</a:t>
            </a:r>
            <a:r>
              <a:rPr lang="en-US" sz="2400" b="1" spc="-15" dirty="0">
                <a:latin typeface="Arial"/>
                <a:cs typeface="Arial"/>
              </a:rPr>
              <a:t> </a:t>
            </a:r>
            <a:r>
              <a:rPr lang="en-US" sz="2400" b="1" dirty="0">
                <a:latin typeface="Arial"/>
                <a:cs typeface="Arial"/>
              </a:rPr>
              <a:t>That</a:t>
            </a:r>
            <a:r>
              <a:rPr lang="en-US" sz="2400" b="1" spc="-15" dirty="0">
                <a:latin typeface="Arial"/>
                <a:cs typeface="Arial"/>
              </a:rPr>
              <a:t> </a:t>
            </a:r>
            <a:r>
              <a:rPr lang="en-US" sz="2400" b="1" dirty="0">
                <a:latin typeface="Arial"/>
                <a:cs typeface="Arial"/>
              </a:rPr>
              <a:t>Benefit</a:t>
            </a:r>
            <a:r>
              <a:rPr lang="en-US" sz="2400" b="1" spc="-20" dirty="0">
                <a:latin typeface="Arial"/>
                <a:cs typeface="Arial"/>
              </a:rPr>
              <a:t> </a:t>
            </a:r>
            <a:r>
              <a:rPr lang="en-US" sz="2400" b="1" dirty="0">
                <a:latin typeface="Arial"/>
                <a:cs typeface="Arial"/>
              </a:rPr>
              <a:t>Native</a:t>
            </a:r>
            <a:r>
              <a:rPr lang="en-US" sz="2400" b="1" spc="-5" dirty="0">
                <a:latin typeface="Arial"/>
                <a:cs typeface="Arial"/>
              </a:rPr>
              <a:t> </a:t>
            </a:r>
            <a:r>
              <a:rPr lang="en-US" sz="2400" b="1" dirty="0">
                <a:latin typeface="Arial"/>
                <a:cs typeface="Arial"/>
              </a:rPr>
              <a:t>Americans,</a:t>
            </a:r>
            <a:r>
              <a:rPr lang="en-US" sz="2400" b="1" spc="-10" dirty="0">
                <a:latin typeface="Arial"/>
                <a:cs typeface="Arial"/>
              </a:rPr>
              <a:t> </a:t>
            </a:r>
            <a:r>
              <a:rPr lang="en-US" sz="2400" b="1" dirty="0">
                <a:latin typeface="Arial"/>
                <a:cs typeface="Arial"/>
              </a:rPr>
              <a:t>Fiscal</a:t>
            </a:r>
            <a:r>
              <a:rPr lang="en-US" sz="2400" b="1" spc="-5" dirty="0">
                <a:latin typeface="Arial"/>
                <a:cs typeface="Arial"/>
              </a:rPr>
              <a:t> </a:t>
            </a:r>
            <a:r>
              <a:rPr lang="en-US" sz="2400" b="1" dirty="0">
                <a:latin typeface="Arial"/>
                <a:cs typeface="Arial"/>
              </a:rPr>
              <a:t>Years</a:t>
            </a:r>
            <a:r>
              <a:rPr lang="en-US" sz="2400" b="1" spc="-15" dirty="0">
                <a:latin typeface="Arial"/>
                <a:cs typeface="Arial"/>
              </a:rPr>
              <a:t> </a:t>
            </a:r>
            <a:r>
              <a:rPr lang="en-US" sz="2400" b="1" dirty="0">
                <a:latin typeface="Arial"/>
                <a:cs typeface="Arial"/>
              </a:rPr>
              <a:t>2021</a:t>
            </a:r>
            <a:r>
              <a:rPr lang="en-US" sz="2400" b="1" spc="-15" dirty="0">
                <a:latin typeface="Arial"/>
                <a:cs typeface="Arial"/>
              </a:rPr>
              <a:t> </a:t>
            </a:r>
            <a:r>
              <a:rPr lang="en-US" sz="2400" b="1" dirty="0">
                <a:latin typeface="Arial"/>
                <a:cs typeface="Arial"/>
              </a:rPr>
              <a:t>and</a:t>
            </a:r>
            <a:r>
              <a:rPr lang="en-US" sz="2400" b="1" spc="-10" dirty="0">
                <a:latin typeface="Arial"/>
                <a:cs typeface="Arial"/>
              </a:rPr>
              <a:t> </a:t>
            </a:r>
            <a:r>
              <a:rPr lang="en-US" sz="2400" b="1" spc="-20" dirty="0">
                <a:latin typeface="Arial"/>
                <a:cs typeface="Arial"/>
              </a:rPr>
              <a:t>2022 </a:t>
            </a:r>
            <a:r>
              <a:rPr lang="en-US" sz="2400" b="1" dirty="0">
                <a:latin typeface="Arial"/>
                <a:cs typeface="Arial"/>
              </a:rPr>
              <a:t>President’s</a:t>
            </a:r>
            <a:r>
              <a:rPr lang="en-US" sz="2400" b="1" spc="-20" dirty="0">
                <a:latin typeface="Arial"/>
                <a:cs typeface="Arial"/>
              </a:rPr>
              <a:t> </a:t>
            </a:r>
            <a:r>
              <a:rPr lang="en-US" sz="2400" b="1" spc="-10" dirty="0">
                <a:latin typeface="Arial"/>
                <a:cs typeface="Arial"/>
              </a:rPr>
              <a:t>Budget</a:t>
            </a:r>
            <a:endParaRPr lang="en-US" sz="2400" dirty="0"/>
          </a:p>
        </p:txBody>
      </p:sp>
      <p:pic>
        <p:nvPicPr>
          <p:cNvPr id="4" name="Content Placeholder 3">
            <a:extLst>
              <a:ext uri="{FF2B5EF4-FFF2-40B4-BE49-F238E27FC236}">
                <a16:creationId xmlns:a16="http://schemas.microsoft.com/office/drawing/2014/main" id="{648FD482-4513-B7CC-6798-31C60308EA79}"/>
              </a:ext>
            </a:extLst>
          </p:cNvPr>
          <p:cNvPicPr>
            <a:picLocks noGrp="1" noChangeAspect="1"/>
          </p:cNvPicPr>
          <p:nvPr>
            <p:ph idx="1"/>
          </p:nvPr>
        </p:nvPicPr>
        <p:blipFill>
          <a:blip r:embed="rId2"/>
          <a:stretch>
            <a:fillRect/>
          </a:stretch>
        </p:blipFill>
        <p:spPr>
          <a:xfrm>
            <a:off x="2513162" y="1953170"/>
            <a:ext cx="8534411" cy="4079569"/>
          </a:xfrm>
          <a:prstGeom prst="rect">
            <a:avLst/>
          </a:prstGeom>
        </p:spPr>
      </p:pic>
    </p:spTree>
    <p:extLst>
      <p:ext uri="{BB962C8B-B14F-4D97-AF65-F5344CB8AC3E}">
        <p14:creationId xmlns:p14="http://schemas.microsoft.com/office/powerpoint/2010/main" val="25696761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12587</TotalTime>
  <Words>903</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Arial-ItalicMT</vt:lpstr>
      <vt:lpstr>ArialMT</vt:lpstr>
      <vt:lpstr>Frutiger-Roman</vt:lpstr>
      <vt:lpstr>Gill Sans MT</vt:lpstr>
      <vt:lpstr>Open Sans</vt:lpstr>
      <vt:lpstr>Verdana</vt:lpstr>
      <vt:lpstr>Gallery</vt:lpstr>
      <vt:lpstr>Tribal Equity Challenges</vt:lpstr>
      <vt:lpstr>Definitions of Equity</vt:lpstr>
      <vt:lpstr>Executive order 93185</vt:lpstr>
      <vt:lpstr>TRB Equity Definition National Academies of Sciences, Engineering, and Medicine 2020. Equity Analysis in Regional Transportation Planning Processes, Volume 1: Guide. Washington, DC: The National Academies Press </vt:lpstr>
      <vt:lpstr>What is missing?</vt:lpstr>
      <vt:lpstr>23 USC §201 Federal Lands and Tribal Transportation Programs</vt:lpstr>
      <vt:lpstr>$9.8 Billion State DOT COVID funding</vt:lpstr>
      <vt:lpstr>TTP Funding (574 Federally Recognized tribes)</vt:lpstr>
      <vt:lpstr>Proposed Funding for Programs That Benefit Native Americans, Fiscal Years 2021 and 2022 President’s Budget</vt:lpstr>
      <vt:lpstr>Total Annual Contract Obligations </vt:lpstr>
      <vt:lpstr>Opportunities to Define and Advance Equity for Tribal Governments and Native American Communities</vt:lpstr>
      <vt:lpstr>Data Equity </vt:lpstr>
      <vt:lpstr>Equity performance measures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Hall</dc:creator>
  <cp:lastModifiedBy>MaryBeth Frank-Clark</cp:lastModifiedBy>
  <cp:revision>5</cp:revision>
  <dcterms:created xsi:type="dcterms:W3CDTF">2022-08-23T19:43:54Z</dcterms:created>
  <dcterms:modified xsi:type="dcterms:W3CDTF">2022-12-08T02:35:49Z</dcterms:modified>
</cp:coreProperties>
</file>