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24" r:id="rId2"/>
    <p:sldId id="581" r:id="rId3"/>
    <p:sldId id="577" r:id="rId4"/>
    <p:sldId id="579" r:id="rId5"/>
    <p:sldId id="628" r:id="rId6"/>
    <p:sldId id="627" r:id="rId7"/>
    <p:sldId id="623" r:id="rId8"/>
    <p:sldId id="543" r:id="rId9"/>
    <p:sldId id="630" r:id="rId10"/>
    <p:sldId id="582" r:id="rId11"/>
    <p:sldId id="620" r:id="rId12"/>
    <p:sldId id="584" r:id="rId13"/>
    <p:sldId id="625" r:id="rId14"/>
    <p:sldId id="594" r:id="rId15"/>
    <p:sldId id="592" r:id="rId16"/>
    <p:sldId id="593" r:id="rId17"/>
    <p:sldId id="632" r:id="rId18"/>
    <p:sldId id="621" r:id="rId19"/>
    <p:sldId id="604" r:id="rId20"/>
    <p:sldId id="601" r:id="rId21"/>
    <p:sldId id="605" r:id="rId22"/>
    <p:sldId id="626" r:id="rId23"/>
    <p:sldId id="607" r:id="rId24"/>
    <p:sldId id="617" r:id="rId25"/>
    <p:sldId id="619" r:id="rId26"/>
    <p:sldId id="629" r:id="rId27"/>
    <p:sldId id="631" r:id="rId28"/>
    <p:sldId id="622" r:id="rId29"/>
    <p:sldId id="602" r:id="rId30"/>
    <p:sldId id="610" r:id="rId31"/>
    <p:sldId id="431" r:id="rId32"/>
    <p:sldId id="611" r:id="rId33"/>
    <p:sldId id="618" r:id="rId34"/>
    <p:sldId id="576" r:id="rId35"/>
    <p:sldId id="624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ihisa, Blane (FHWA)" initials="KB(" lastIdx="32" clrIdx="0">
    <p:extLst>
      <p:ext uri="{19B8F6BF-5375-455C-9EA6-DF929625EA0E}">
        <p15:presenceInfo xmlns:p15="http://schemas.microsoft.com/office/powerpoint/2012/main" userId="S-1-5-21-982035342-1880134254-310265210-314489" providerId="AD"/>
      </p:ext>
    </p:extLst>
  </p:cmAuthor>
  <p:cmAuthor id="2" name="Kunihisa, Blane (FHWA)" initials="KB( [2]" lastIdx="1" clrIdx="1">
    <p:extLst>
      <p:ext uri="{19B8F6BF-5375-455C-9EA6-DF929625EA0E}">
        <p15:presenceInfo xmlns:p15="http://schemas.microsoft.com/office/powerpoint/2012/main" userId="S::blane.kunihisa@ad.dot.gov::f028aacb-1dcc-4a7c-a279-b7958fa5fc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1457" autoAdjust="0"/>
  </p:normalViewPr>
  <p:slideViewPr>
    <p:cSldViewPr>
      <p:cViewPr varScale="1">
        <p:scale>
          <a:sx n="79" d="100"/>
          <a:sy n="79" d="100"/>
        </p:scale>
        <p:origin x="16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D3-4DFE-ADDB-F0815ECAB2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3F0-4509-9987-F1445DA92F1C}"/>
              </c:ext>
            </c:extLst>
          </c:dPt>
          <c:dLbls>
            <c:dLbl>
              <c:idx val="1"/>
              <c:layout>
                <c:manualLayout>
                  <c:x val="-4.4881000044486016E-2"/>
                  <c:y val="-2.246797223559207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F0-4509-9987-F1445DA92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0-4509-9987-F1445DA92F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3-44A4-A7D8-2DB06A88B1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3-44A4-A7D8-2DB06A88B1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D3-44A4-A7D8-2DB06A88B14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BB-473B-BD79-B994E2A67C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B-473B-BD79-B994E2A67CC8}"/>
              </c:ext>
            </c:extLst>
          </c:dPt>
          <c:dLbls>
            <c:dLbl>
              <c:idx val="1"/>
              <c:layout>
                <c:manualLayout>
                  <c:x val="-0.12115224894833351"/>
                  <c:y val="5.6576755384915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B-473B-BD79-B994E2A67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BB-473B-BD79-B994E2A67CC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2-4A16-87F2-B66CA8D377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82-4A16-87F2-B66CA8D377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82-4A16-87F2-B66CA8D377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D3-4DFE-ADDB-F0815ECAB2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3F0-4509-9987-F1445DA92F1C}"/>
              </c:ext>
            </c:extLst>
          </c:dPt>
          <c:dLbls>
            <c:dLbl>
              <c:idx val="1"/>
              <c:layout>
                <c:manualLayout>
                  <c:x val="0.12743538413630501"/>
                  <c:y val="-0.151819487118745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F0-4509-9987-F1445DA92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0-4509-9987-F1445DA92F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BB-473B-BD79-B994E2A67C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B-473B-BD79-B994E2A67CC8}"/>
              </c:ext>
            </c:extLst>
          </c:dPt>
          <c:dLbls>
            <c:dLbl>
              <c:idx val="1"/>
              <c:layout>
                <c:manualLayout>
                  <c:x val="-1.6120067131365108E-2"/>
                  <c:y val="-1.07666503279508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B-473B-BD79-B994E2A67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BB-473B-BD79-B994E2A67CC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3-44A4-A7D8-2DB06A88B1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3-44A4-A7D8-2DB06A88B1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D3-44A4-A7D8-2DB06A88B14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Broadband Service (America)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2-4A16-87F2-B66CA8D377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82-4A16-87F2-B66CA8D377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Access</c:v>
                </c:pt>
                <c:pt idx="1">
                  <c:v>No Access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82-4A16-87F2-B66CA8D377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of Broadband Installation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3A-4D1C-856C-B084942DA2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3A-4D1C-856C-B084942DA2E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Excavation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C-4F42-B36A-AB7069D7B7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E7B2E-1CC1-4B88-A092-B561A6E23B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2B313A-66BA-4D49-94A7-C0F74152BA11}">
      <dgm:prSet phldrT="[Text]"/>
      <dgm:spPr/>
      <dgm:t>
        <a:bodyPr/>
        <a:lstStyle/>
        <a:p>
          <a:r>
            <a:rPr lang="en-US" dirty="0"/>
            <a:t>Assemble Broadband Team</a:t>
          </a:r>
        </a:p>
      </dgm:t>
    </dgm:pt>
    <dgm:pt modelId="{5CD5C87D-8F76-4FCB-8DC8-71915B94ACB3}" type="parTrans" cxnId="{06EE67F2-B111-46D2-9A75-1515A75990DC}">
      <dgm:prSet/>
      <dgm:spPr/>
      <dgm:t>
        <a:bodyPr/>
        <a:lstStyle/>
        <a:p>
          <a:endParaRPr lang="en-US"/>
        </a:p>
      </dgm:t>
    </dgm:pt>
    <dgm:pt modelId="{3F0EE151-1049-4156-900E-74375BE424EA}" type="sibTrans" cxnId="{06EE67F2-B111-46D2-9A75-1515A75990DC}">
      <dgm:prSet/>
      <dgm:spPr/>
      <dgm:t>
        <a:bodyPr/>
        <a:lstStyle/>
        <a:p>
          <a:endParaRPr lang="en-US"/>
        </a:p>
      </dgm:t>
    </dgm:pt>
    <dgm:pt modelId="{CAEB2D1A-0B04-4EEF-BC2C-E886309B7BBE}">
      <dgm:prSet phldrT="[Text]"/>
      <dgm:spPr/>
      <dgm:t>
        <a:bodyPr/>
        <a:lstStyle/>
        <a:p>
          <a:r>
            <a:rPr lang="en-US" dirty="0"/>
            <a:t>Assess Existing Broadband</a:t>
          </a:r>
        </a:p>
      </dgm:t>
    </dgm:pt>
    <dgm:pt modelId="{C13DB461-2C86-43A5-A157-391569F833B2}" type="parTrans" cxnId="{182064A1-39B7-4E31-836D-CFAFD96BFD9C}">
      <dgm:prSet/>
      <dgm:spPr/>
      <dgm:t>
        <a:bodyPr/>
        <a:lstStyle/>
        <a:p>
          <a:endParaRPr lang="en-US"/>
        </a:p>
      </dgm:t>
    </dgm:pt>
    <dgm:pt modelId="{E04B5D7F-76A1-4BEE-A00D-D4C40D5A56E2}" type="sibTrans" cxnId="{182064A1-39B7-4E31-836D-CFAFD96BFD9C}">
      <dgm:prSet/>
      <dgm:spPr/>
      <dgm:t>
        <a:bodyPr/>
        <a:lstStyle/>
        <a:p>
          <a:endParaRPr lang="en-US"/>
        </a:p>
      </dgm:t>
    </dgm:pt>
    <dgm:pt modelId="{D6B66FB8-3FC1-4CF3-8564-D0673C977125}">
      <dgm:prSet phldrT="[Text]"/>
      <dgm:spPr/>
      <dgm:t>
        <a:bodyPr/>
        <a:lstStyle/>
        <a:p>
          <a:r>
            <a:rPr lang="en-US" dirty="0"/>
            <a:t>Engage Local Stakeholders</a:t>
          </a:r>
        </a:p>
      </dgm:t>
    </dgm:pt>
    <dgm:pt modelId="{1B650BDA-33B9-480D-88FF-0F4204EC097A}" type="parTrans" cxnId="{6E689A40-5DFE-4973-AE9C-BD6610FA9054}">
      <dgm:prSet/>
      <dgm:spPr/>
      <dgm:t>
        <a:bodyPr/>
        <a:lstStyle/>
        <a:p>
          <a:endParaRPr lang="en-US"/>
        </a:p>
      </dgm:t>
    </dgm:pt>
    <dgm:pt modelId="{F747980E-8D29-44C7-B8D7-B7A6BC5E438C}" type="sibTrans" cxnId="{6E689A40-5DFE-4973-AE9C-BD6610FA9054}">
      <dgm:prSet/>
      <dgm:spPr/>
      <dgm:t>
        <a:bodyPr/>
        <a:lstStyle/>
        <a:p>
          <a:endParaRPr lang="en-US"/>
        </a:p>
      </dgm:t>
    </dgm:pt>
    <dgm:pt modelId="{BCBDCFDD-88C8-4B7E-9F71-F733740A9E8B}">
      <dgm:prSet phldrT="[Text]"/>
      <dgm:spPr/>
      <dgm:t>
        <a:bodyPr/>
        <a:lstStyle/>
        <a:p>
          <a:r>
            <a:rPr lang="en-US" dirty="0"/>
            <a:t>Choose Appropriate Technology</a:t>
          </a:r>
        </a:p>
      </dgm:t>
    </dgm:pt>
    <dgm:pt modelId="{1FDFC78D-7AAB-4B8E-98A1-4B9A3A1ECB41}" type="parTrans" cxnId="{49BA0DBF-E565-46FF-AD42-8B7F5AAC32CF}">
      <dgm:prSet/>
      <dgm:spPr/>
      <dgm:t>
        <a:bodyPr/>
        <a:lstStyle/>
        <a:p>
          <a:endParaRPr lang="en-US"/>
        </a:p>
      </dgm:t>
    </dgm:pt>
    <dgm:pt modelId="{E0208A93-5AEB-4F01-B64D-E85EF662E2BD}" type="sibTrans" cxnId="{49BA0DBF-E565-46FF-AD42-8B7F5AAC32CF}">
      <dgm:prSet/>
      <dgm:spPr/>
      <dgm:t>
        <a:bodyPr/>
        <a:lstStyle/>
        <a:p>
          <a:endParaRPr lang="en-US"/>
        </a:p>
      </dgm:t>
    </dgm:pt>
    <dgm:pt modelId="{120BC994-5998-4075-A2D1-EBDB2EC9186D}">
      <dgm:prSet phldrT="[Text]"/>
      <dgm:spPr/>
      <dgm:t>
        <a:bodyPr/>
        <a:lstStyle/>
        <a:p>
          <a:r>
            <a:rPr lang="en-US" dirty="0"/>
            <a:t>Select Business or Organizational Model</a:t>
          </a:r>
        </a:p>
      </dgm:t>
    </dgm:pt>
    <dgm:pt modelId="{03528939-1A8C-438E-92FB-E19BC6F5F4AE}" type="parTrans" cxnId="{15462515-9A5E-4A76-8C5A-4668EB95D0D2}">
      <dgm:prSet/>
      <dgm:spPr/>
      <dgm:t>
        <a:bodyPr/>
        <a:lstStyle/>
        <a:p>
          <a:endParaRPr lang="en-US"/>
        </a:p>
      </dgm:t>
    </dgm:pt>
    <dgm:pt modelId="{2D72E71F-B57B-4BE3-8180-1B8C66EE4754}" type="sibTrans" cxnId="{15462515-9A5E-4A76-8C5A-4668EB95D0D2}">
      <dgm:prSet/>
      <dgm:spPr/>
      <dgm:t>
        <a:bodyPr/>
        <a:lstStyle/>
        <a:p>
          <a:endParaRPr lang="en-US"/>
        </a:p>
      </dgm:t>
    </dgm:pt>
    <dgm:pt modelId="{4BCC98DA-88FC-4C72-9DE3-00B4CE9FF810}">
      <dgm:prSet phldrT="[Text]"/>
      <dgm:spPr/>
      <dgm:t>
        <a:bodyPr/>
        <a:lstStyle/>
        <a:p>
          <a:r>
            <a:rPr lang="en-US" dirty="0"/>
            <a:t>Develop Project Plans(s)</a:t>
          </a:r>
        </a:p>
      </dgm:t>
    </dgm:pt>
    <dgm:pt modelId="{72FAA3FB-D0DA-46CB-9BA7-F08562F19C33}" type="parTrans" cxnId="{C7DEE8ED-7AD6-4BD4-9CFC-5FDC50990A8A}">
      <dgm:prSet/>
      <dgm:spPr/>
      <dgm:t>
        <a:bodyPr/>
        <a:lstStyle/>
        <a:p>
          <a:endParaRPr lang="en-US"/>
        </a:p>
      </dgm:t>
    </dgm:pt>
    <dgm:pt modelId="{DDDB062E-4086-457B-9F63-54211AF63173}" type="sibTrans" cxnId="{C7DEE8ED-7AD6-4BD4-9CFC-5FDC50990A8A}">
      <dgm:prSet/>
      <dgm:spPr/>
      <dgm:t>
        <a:bodyPr/>
        <a:lstStyle/>
        <a:p>
          <a:endParaRPr lang="en-US"/>
        </a:p>
      </dgm:t>
    </dgm:pt>
    <dgm:pt modelId="{F537FED2-0719-4E2A-A0DE-9D60BAD88CCE}">
      <dgm:prSet phldrT="[Text]"/>
      <dgm:spPr/>
      <dgm:t>
        <a:bodyPr/>
        <a:lstStyle/>
        <a:p>
          <a:r>
            <a:rPr lang="en-US" dirty="0"/>
            <a:t>Implementation Plan</a:t>
          </a:r>
        </a:p>
      </dgm:t>
    </dgm:pt>
    <dgm:pt modelId="{AF9F7CE7-F879-4DE6-AFA4-FD2BE1EE2094}" type="parTrans" cxnId="{3C58200D-869E-48DF-899B-AC992C42873C}">
      <dgm:prSet/>
      <dgm:spPr/>
      <dgm:t>
        <a:bodyPr/>
        <a:lstStyle/>
        <a:p>
          <a:endParaRPr lang="en-US"/>
        </a:p>
      </dgm:t>
    </dgm:pt>
    <dgm:pt modelId="{C59C2335-8EFD-46C9-A396-CAF31C437714}" type="sibTrans" cxnId="{3C58200D-869E-48DF-899B-AC992C42873C}">
      <dgm:prSet/>
      <dgm:spPr/>
      <dgm:t>
        <a:bodyPr/>
        <a:lstStyle/>
        <a:p>
          <a:endParaRPr lang="en-US"/>
        </a:p>
      </dgm:t>
    </dgm:pt>
    <dgm:pt modelId="{37981EE5-071C-4349-8D69-D44663DBD835}">
      <dgm:prSet phldrT="[Text]"/>
      <dgm:spPr/>
      <dgm:t>
        <a:bodyPr/>
        <a:lstStyle/>
        <a:p>
          <a:r>
            <a:rPr lang="en-US" dirty="0"/>
            <a:t>Financial Plan</a:t>
          </a:r>
        </a:p>
      </dgm:t>
    </dgm:pt>
    <dgm:pt modelId="{57373043-C3C6-403E-A53A-8199896F48C2}" type="parTrans" cxnId="{8B0A7235-9D5E-4C59-942C-892A3377DD2E}">
      <dgm:prSet/>
      <dgm:spPr/>
      <dgm:t>
        <a:bodyPr/>
        <a:lstStyle/>
        <a:p>
          <a:endParaRPr lang="en-US"/>
        </a:p>
      </dgm:t>
    </dgm:pt>
    <dgm:pt modelId="{631AB97E-B4EF-432D-B008-A175244BDDF3}" type="sibTrans" cxnId="{8B0A7235-9D5E-4C59-942C-892A3377DD2E}">
      <dgm:prSet/>
      <dgm:spPr/>
      <dgm:t>
        <a:bodyPr/>
        <a:lstStyle/>
        <a:p>
          <a:endParaRPr lang="en-US"/>
        </a:p>
      </dgm:t>
    </dgm:pt>
    <dgm:pt modelId="{1C37C73C-ECE8-41F9-9A77-D179E6EE57F1}" type="pres">
      <dgm:prSet presAssocID="{561E7B2E-1CC1-4B88-A092-B561A6E23B7B}" presName="Name0" presStyleCnt="0">
        <dgm:presLayoutVars>
          <dgm:dir/>
          <dgm:resizeHandles val="exact"/>
        </dgm:presLayoutVars>
      </dgm:prSet>
      <dgm:spPr/>
    </dgm:pt>
    <dgm:pt modelId="{FFF90B2A-F7C8-4B4F-8E95-B09677021872}" type="pres">
      <dgm:prSet presAssocID="{7C2B313A-66BA-4D49-94A7-C0F74152BA11}" presName="node" presStyleLbl="node1" presStyleIdx="0" presStyleCnt="6">
        <dgm:presLayoutVars>
          <dgm:bulletEnabled val="1"/>
        </dgm:presLayoutVars>
      </dgm:prSet>
      <dgm:spPr/>
    </dgm:pt>
    <dgm:pt modelId="{5C735F1B-A6F3-4ACB-9899-842496C44F41}" type="pres">
      <dgm:prSet presAssocID="{3F0EE151-1049-4156-900E-74375BE424EA}" presName="sibTrans" presStyleLbl="sibTrans2D1" presStyleIdx="0" presStyleCnt="5"/>
      <dgm:spPr/>
    </dgm:pt>
    <dgm:pt modelId="{E616CCA5-08ED-4F3A-9248-8BF822F4B0BB}" type="pres">
      <dgm:prSet presAssocID="{3F0EE151-1049-4156-900E-74375BE424EA}" presName="connectorText" presStyleLbl="sibTrans2D1" presStyleIdx="0" presStyleCnt="5"/>
      <dgm:spPr/>
    </dgm:pt>
    <dgm:pt modelId="{A27E604F-D11F-4B42-9D79-ACC933E8ADAF}" type="pres">
      <dgm:prSet presAssocID="{CAEB2D1A-0B04-4EEF-BC2C-E886309B7BBE}" presName="node" presStyleLbl="node1" presStyleIdx="1" presStyleCnt="6">
        <dgm:presLayoutVars>
          <dgm:bulletEnabled val="1"/>
        </dgm:presLayoutVars>
      </dgm:prSet>
      <dgm:spPr/>
    </dgm:pt>
    <dgm:pt modelId="{3094A70E-7174-4B9F-9968-4554C926D05C}" type="pres">
      <dgm:prSet presAssocID="{E04B5D7F-76A1-4BEE-A00D-D4C40D5A56E2}" presName="sibTrans" presStyleLbl="sibTrans2D1" presStyleIdx="1" presStyleCnt="5"/>
      <dgm:spPr/>
    </dgm:pt>
    <dgm:pt modelId="{45D9C2E0-EE94-46F0-BBCE-75EA1C0755FB}" type="pres">
      <dgm:prSet presAssocID="{E04B5D7F-76A1-4BEE-A00D-D4C40D5A56E2}" presName="connectorText" presStyleLbl="sibTrans2D1" presStyleIdx="1" presStyleCnt="5"/>
      <dgm:spPr/>
    </dgm:pt>
    <dgm:pt modelId="{287F813F-0B6F-44E1-A292-854304F14821}" type="pres">
      <dgm:prSet presAssocID="{D6B66FB8-3FC1-4CF3-8564-D0673C977125}" presName="node" presStyleLbl="node1" presStyleIdx="2" presStyleCnt="6">
        <dgm:presLayoutVars>
          <dgm:bulletEnabled val="1"/>
        </dgm:presLayoutVars>
      </dgm:prSet>
      <dgm:spPr/>
    </dgm:pt>
    <dgm:pt modelId="{91C9D89E-F7FD-4143-B423-3E3D99397159}" type="pres">
      <dgm:prSet presAssocID="{F747980E-8D29-44C7-B8D7-B7A6BC5E438C}" presName="sibTrans" presStyleLbl="sibTrans2D1" presStyleIdx="2" presStyleCnt="5"/>
      <dgm:spPr/>
    </dgm:pt>
    <dgm:pt modelId="{64A855BB-5B2C-4D05-B4D1-914A112779F4}" type="pres">
      <dgm:prSet presAssocID="{F747980E-8D29-44C7-B8D7-B7A6BC5E438C}" presName="connectorText" presStyleLbl="sibTrans2D1" presStyleIdx="2" presStyleCnt="5"/>
      <dgm:spPr/>
    </dgm:pt>
    <dgm:pt modelId="{23C29403-8BB6-4B23-9619-80C91CBA374B}" type="pres">
      <dgm:prSet presAssocID="{BCBDCFDD-88C8-4B7E-9F71-F733740A9E8B}" presName="node" presStyleLbl="node1" presStyleIdx="3" presStyleCnt="6">
        <dgm:presLayoutVars>
          <dgm:bulletEnabled val="1"/>
        </dgm:presLayoutVars>
      </dgm:prSet>
      <dgm:spPr/>
    </dgm:pt>
    <dgm:pt modelId="{893560BE-BEEA-433D-9D44-F2C5ADD97716}" type="pres">
      <dgm:prSet presAssocID="{E0208A93-5AEB-4F01-B64D-E85EF662E2BD}" presName="sibTrans" presStyleLbl="sibTrans2D1" presStyleIdx="3" presStyleCnt="5"/>
      <dgm:spPr/>
    </dgm:pt>
    <dgm:pt modelId="{F18E3F7E-5754-4BFD-80BA-B46C6E445BF3}" type="pres">
      <dgm:prSet presAssocID="{E0208A93-5AEB-4F01-B64D-E85EF662E2BD}" presName="connectorText" presStyleLbl="sibTrans2D1" presStyleIdx="3" presStyleCnt="5"/>
      <dgm:spPr/>
    </dgm:pt>
    <dgm:pt modelId="{BBAF69C0-0FF5-4995-9399-448721F4DCF8}" type="pres">
      <dgm:prSet presAssocID="{120BC994-5998-4075-A2D1-EBDB2EC9186D}" presName="node" presStyleLbl="node1" presStyleIdx="4" presStyleCnt="6">
        <dgm:presLayoutVars>
          <dgm:bulletEnabled val="1"/>
        </dgm:presLayoutVars>
      </dgm:prSet>
      <dgm:spPr/>
    </dgm:pt>
    <dgm:pt modelId="{30E53121-597B-4855-B4CD-0F5A66F267E3}" type="pres">
      <dgm:prSet presAssocID="{2D72E71F-B57B-4BE3-8180-1B8C66EE4754}" presName="sibTrans" presStyleLbl="sibTrans2D1" presStyleIdx="4" presStyleCnt="5"/>
      <dgm:spPr/>
    </dgm:pt>
    <dgm:pt modelId="{9B15DB9D-3E70-4A46-8254-8DC3AE95A346}" type="pres">
      <dgm:prSet presAssocID="{2D72E71F-B57B-4BE3-8180-1B8C66EE4754}" presName="connectorText" presStyleLbl="sibTrans2D1" presStyleIdx="4" presStyleCnt="5"/>
      <dgm:spPr/>
    </dgm:pt>
    <dgm:pt modelId="{E16ED4A7-F8BB-4386-ABC6-E56A6A37D2F8}" type="pres">
      <dgm:prSet presAssocID="{4BCC98DA-88FC-4C72-9DE3-00B4CE9FF810}" presName="node" presStyleLbl="node1" presStyleIdx="5" presStyleCnt="6">
        <dgm:presLayoutVars>
          <dgm:bulletEnabled val="1"/>
        </dgm:presLayoutVars>
      </dgm:prSet>
      <dgm:spPr/>
    </dgm:pt>
  </dgm:ptLst>
  <dgm:cxnLst>
    <dgm:cxn modelId="{3C58200D-869E-48DF-899B-AC992C42873C}" srcId="{4BCC98DA-88FC-4C72-9DE3-00B4CE9FF810}" destId="{F537FED2-0719-4E2A-A0DE-9D60BAD88CCE}" srcOrd="0" destOrd="0" parTransId="{AF9F7CE7-F879-4DE6-AFA4-FD2BE1EE2094}" sibTransId="{C59C2335-8EFD-46C9-A396-CAF31C437714}"/>
    <dgm:cxn modelId="{15462515-9A5E-4A76-8C5A-4668EB95D0D2}" srcId="{561E7B2E-1CC1-4B88-A092-B561A6E23B7B}" destId="{120BC994-5998-4075-A2D1-EBDB2EC9186D}" srcOrd="4" destOrd="0" parTransId="{03528939-1A8C-438E-92FB-E19BC6F5F4AE}" sibTransId="{2D72E71F-B57B-4BE3-8180-1B8C66EE4754}"/>
    <dgm:cxn modelId="{C8344A1B-5F94-46E0-96C4-0DDCBF5E7DDC}" type="presOf" srcId="{2D72E71F-B57B-4BE3-8180-1B8C66EE4754}" destId="{9B15DB9D-3E70-4A46-8254-8DC3AE95A346}" srcOrd="1" destOrd="0" presId="urn:microsoft.com/office/officeart/2005/8/layout/process1"/>
    <dgm:cxn modelId="{790C1C1E-659E-4E98-8313-2762261AA668}" type="presOf" srcId="{561E7B2E-1CC1-4B88-A092-B561A6E23B7B}" destId="{1C37C73C-ECE8-41F9-9A77-D179E6EE57F1}" srcOrd="0" destOrd="0" presId="urn:microsoft.com/office/officeart/2005/8/layout/process1"/>
    <dgm:cxn modelId="{9F9D0520-1264-45A0-AAAC-745F8606B0A4}" type="presOf" srcId="{120BC994-5998-4075-A2D1-EBDB2EC9186D}" destId="{BBAF69C0-0FF5-4995-9399-448721F4DCF8}" srcOrd="0" destOrd="0" presId="urn:microsoft.com/office/officeart/2005/8/layout/process1"/>
    <dgm:cxn modelId="{5770A12C-F8DB-4E8F-AD7E-581C3A3B5B58}" type="presOf" srcId="{E0208A93-5AEB-4F01-B64D-E85EF662E2BD}" destId="{F18E3F7E-5754-4BFD-80BA-B46C6E445BF3}" srcOrd="1" destOrd="0" presId="urn:microsoft.com/office/officeart/2005/8/layout/process1"/>
    <dgm:cxn modelId="{8B0A7235-9D5E-4C59-942C-892A3377DD2E}" srcId="{4BCC98DA-88FC-4C72-9DE3-00B4CE9FF810}" destId="{37981EE5-071C-4349-8D69-D44663DBD835}" srcOrd="1" destOrd="0" parTransId="{57373043-C3C6-403E-A53A-8199896F48C2}" sibTransId="{631AB97E-B4EF-432D-B008-A175244BDDF3}"/>
    <dgm:cxn modelId="{6E689A40-5DFE-4973-AE9C-BD6610FA9054}" srcId="{561E7B2E-1CC1-4B88-A092-B561A6E23B7B}" destId="{D6B66FB8-3FC1-4CF3-8564-D0673C977125}" srcOrd="2" destOrd="0" parTransId="{1B650BDA-33B9-480D-88FF-0F4204EC097A}" sibTransId="{F747980E-8D29-44C7-B8D7-B7A6BC5E438C}"/>
    <dgm:cxn modelId="{86343E48-51D0-4DF0-B41F-88487DB56654}" type="presOf" srcId="{E04B5D7F-76A1-4BEE-A00D-D4C40D5A56E2}" destId="{45D9C2E0-EE94-46F0-BBCE-75EA1C0755FB}" srcOrd="1" destOrd="0" presId="urn:microsoft.com/office/officeart/2005/8/layout/process1"/>
    <dgm:cxn modelId="{A149614E-7C2E-4036-860F-FA702661BDD7}" type="presOf" srcId="{F747980E-8D29-44C7-B8D7-B7A6BC5E438C}" destId="{91C9D89E-F7FD-4143-B423-3E3D99397159}" srcOrd="0" destOrd="0" presId="urn:microsoft.com/office/officeart/2005/8/layout/process1"/>
    <dgm:cxn modelId="{D56FD177-DCB3-41F6-873F-A90C85B113A6}" type="presOf" srcId="{4BCC98DA-88FC-4C72-9DE3-00B4CE9FF810}" destId="{E16ED4A7-F8BB-4386-ABC6-E56A6A37D2F8}" srcOrd="0" destOrd="0" presId="urn:microsoft.com/office/officeart/2005/8/layout/process1"/>
    <dgm:cxn modelId="{96556A90-2064-4D67-B1EA-A10F98D3AE6A}" type="presOf" srcId="{F537FED2-0719-4E2A-A0DE-9D60BAD88CCE}" destId="{E16ED4A7-F8BB-4386-ABC6-E56A6A37D2F8}" srcOrd="0" destOrd="1" presId="urn:microsoft.com/office/officeart/2005/8/layout/process1"/>
    <dgm:cxn modelId="{725E209A-BACB-4E37-BAA9-12425A9B6498}" type="presOf" srcId="{7C2B313A-66BA-4D49-94A7-C0F74152BA11}" destId="{FFF90B2A-F7C8-4B4F-8E95-B09677021872}" srcOrd="0" destOrd="0" presId="urn:microsoft.com/office/officeart/2005/8/layout/process1"/>
    <dgm:cxn modelId="{182064A1-39B7-4E31-836D-CFAFD96BFD9C}" srcId="{561E7B2E-1CC1-4B88-A092-B561A6E23B7B}" destId="{CAEB2D1A-0B04-4EEF-BC2C-E886309B7BBE}" srcOrd="1" destOrd="0" parTransId="{C13DB461-2C86-43A5-A157-391569F833B2}" sibTransId="{E04B5D7F-76A1-4BEE-A00D-D4C40D5A56E2}"/>
    <dgm:cxn modelId="{B1EB8AA3-21E4-4710-9F37-D130847F981D}" type="presOf" srcId="{3F0EE151-1049-4156-900E-74375BE424EA}" destId="{E616CCA5-08ED-4F3A-9248-8BF822F4B0BB}" srcOrd="1" destOrd="0" presId="urn:microsoft.com/office/officeart/2005/8/layout/process1"/>
    <dgm:cxn modelId="{9FD8CBA6-815D-418E-874C-45EB83B6EB9F}" type="presOf" srcId="{2D72E71F-B57B-4BE3-8180-1B8C66EE4754}" destId="{30E53121-597B-4855-B4CD-0F5A66F267E3}" srcOrd="0" destOrd="0" presId="urn:microsoft.com/office/officeart/2005/8/layout/process1"/>
    <dgm:cxn modelId="{E545BAAF-C720-4EDC-B927-679BDBD40DEA}" type="presOf" srcId="{CAEB2D1A-0B04-4EEF-BC2C-E886309B7BBE}" destId="{A27E604F-D11F-4B42-9D79-ACC933E8ADAF}" srcOrd="0" destOrd="0" presId="urn:microsoft.com/office/officeart/2005/8/layout/process1"/>
    <dgm:cxn modelId="{D9DCA4B2-E605-442F-A9B4-85DD373A9294}" type="presOf" srcId="{E0208A93-5AEB-4F01-B64D-E85EF662E2BD}" destId="{893560BE-BEEA-433D-9D44-F2C5ADD97716}" srcOrd="0" destOrd="0" presId="urn:microsoft.com/office/officeart/2005/8/layout/process1"/>
    <dgm:cxn modelId="{81539CB9-C567-433D-8B2E-97023E1D19EB}" type="presOf" srcId="{37981EE5-071C-4349-8D69-D44663DBD835}" destId="{E16ED4A7-F8BB-4386-ABC6-E56A6A37D2F8}" srcOrd="0" destOrd="2" presId="urn:microsoft.com/office/officeart/2005/8/layout/process1"/>
    <dgm:cxn modelId="{49BA0DBF-E565-46FF-AD42-8B7F5AAC32CF}" srcId="{561E7B2E-1CC1-4B88-A092-B561A6E23B7B}" destId="{BCBDCFDD-88C8-4B7E-9F71-F733740A9E8B}" srcOrd="3" destOrd="0" parTransId="{1FDFC78D-7AAB-4B8E-98A1-4B9A3A1ECB41}" sibTransId="{E0208A93-5AEB-4F01-B64D-E85EF662E2BD}"/>
    <dgm:cxn modelId="{639DCBD5-E793-4633-BFE0-33AFD605870B}" type="presOf" srcId="{3F0EE151-1049-4156-900E-74375BE424EA}" destId="{5C735F1B-A6F3-4ACB-9899-842496C44F41}" srcOrd="0" destOrd="0" presId="urn:microsoft.com/office/officeart/2005/8/layout/process1"/>
    <dgm:cxn modelId="{28EED7D9-D943-45B4-962C-461BA8B59F5C}" type="presOf" srcId="{F747980E-8D29-44C7-B8D7-B7A6BC5E438C}" destId="{64A855BB-5B2C-4D05-B4D1-914A112779F4}" srcOrd="1" destOrd="0" presId="urn:microsoft.com/office/officeart/2005/8/layout/process1"/>
    <dgm:cxn modelId="{C7DEE8ED-7AD6-4BD4-9CFC-5FDC50990A8A}" srcId="{561E7B2E-1CC1-4B88-A092-B561A6E23B7B}" destId="{4BCC98DA-88FC-4C72-9DE3-00B4CE9FF810}" srcOrd="5" destOrd="0" parTransId="{72FAA3FB-D0DA-46CB-9BA7-F08562F19C33}" sibTransId="{DDDB062E-4086-457B-9F63-54211AF63173}"/>
    <dgm:cxn modelId="{9C35FEF0-DAEF-419D-A5D6-3E4CA5E51647}" type="presOf" srcId="{BCBDCFDD-88C8-4B7E-9F71-F733740A9E8B}" destId="{23C29403-8BB6-4B23-9619-80C91CBA374B}" srcOrd="0" destOrd="0" presId="urn:microsoft.com/office/officeart/2005/8/layout/process1"/>
    <dgm:cxn modelId="{06EE67F2-B111-46D2-9A75-1515A75990DC}" srcId="{561E7B2E-1CC1-4B88-A092-B561A6E23B7B}" destId="{7C2B313A-66BA-4D49-94A7-C0F74152BA11}" srcOrd="0" destOrd="0" parTransId="{5CD5C87D-8F76-4FCB-8DC8-71915B94ACB3}" sibTransId="{3F0EE151-1049-4156-900E-74375BE424EA}"/>
    <dgm:cxn modelId="{B41606F5-325A-4F63-88C5-C4185BD3BD8B}" type="presOf" srcId="{E04B5D7F-76A1-4BEE-A00D-D4C40D5A56E2}" destId="{3094A70E-7174-4B9F-9968-4554C926D05C}" srcOrd="0" destOrd="0" presId="urn:microsoft.com/office/officeart/2005/8/layout/process1"/>
    <dgm:cxn modelId="{E8FA99FA-CBF4-41E2-BFC4-D7B7826D0F4B}" type="presOf" srcId="{D6B66FB8-3FC1-4CF3-8564-D0673C977125}" destId="{287F813F-0B6F-44E1-A292-854304F14821}" srcOrd="0" destOrd="0" presId="urn:microsoft.com/office/officeart/2005/8/layout/process1"/>
    <dgm:cxn modelId="{D4B10D50-462C-427A-AFE6-4CA04B9FE026}" type="presParOf" srcId="{1C37C73C-ECE8-41F9-9A77-D179E6EE57F1}" destId="{FFF90B2A-F7C8-4B4F-8E95-B09677021872}" srcOrd="0" destOrd="0" presId="urn:microsoft.com/office/officeart/2005/8/layout/process1"/>
    <dgm:cxn modelId="{E01ABD2D-8D7E-49FD-9957-4C8487A1B886}" type="presParOf" srcId="{1C37C73C-ECE8-41F9-9A77-D179E6EE57F1}" destId="{5C735F1B-A6F3-4ACB-9899-842496C44F41}" srcOrd="1" destOrd="0" presId="urn:microsoft.com/office/officeart/2005/8/layout/process1"/>
    <dgm:cxn modelId="{2BB022FD-30D8-4F66-8D56-0105050E2580}" type="presParOf" srcId="{5C735F1B-A6F3-4ACB-9899-842496C44F41}" destId="{E616CCA5-08ED-4F3A-9248-8BF822F4B0BB}" srcOrd="0" destOrd="0" presId="urn:microsoft.com/office/officeart/2005/8/layout/process1"/>
    <dgm:cxn modelId="{066FC874-204E-49E3-B565-E4FD5AEC382B}" type="presParOf" srcId="{1C37C73C-ECE8-41F9-9A77-D179E6EE57F1}" destId="{A27E604F-D11F-4B42-9D79-ACC933E8ADAF}" srcOrd="2" destOrd="0" presId="urn:microsoft.com/office/officeart/2005/8/layout/process1"/>
    <dgm:cxn modelId="{C7C13669-1F9F-4782-87F3-3DB0626DC585}" type="presParOf" srcId="{1C37C73C-ECE8-41F9-9A77-D179E6EE57F1}" destId="{3094A70E-7174-4B9F-9968-4554C926D05C}" srcOrd="3" destOrd="0" presId="urn:microsoft.com/office/officeart/2005/8/layout/process1"/>
    <dgm:cxn modelId="{47B18181-86A1-4D57-8C07-AEF0145B85E5}" type="presParOf" srcId="{3094A70E-7174-4B9F-9968-4554C926D05C}" destId="{45D9C2E0-EE94-46F0-BBCE-75EA1C0755FB}" srcOrd="0" destOrd="0" presId="urn:microsoft.com/office/officeart/2005/8/layout/process1"/>
    <dgm:cxn modelId="{9F98FECD-3687-4738-A9BE-3AA0F2BEEFBE}" type="presParOf" srcId="{1C37C73C-ECE8-41F9-9A77-D179E6EE57F1}" destId="{287F813F-0B6F-44E1-A292-854304F14821}" srcOrd="4" destOrd="0" presId="urn:microsoft.com/office/officeart/2005/8/layout/process1"/>
    <dgm:cxn modelId="{9E562C8F-43C8-4657-BED5-168E6DC44011}" type="presParOf" srcId="{1C37C73C-ECE8-41F9-9A77-D179E6EE57F1}" destId="{91C9D89E-F7FD-4143-B423-3E3D99397159}" srcOrd="5" destOrd="0" presId="urn:microsoft.com/office/officeart/2005/8/layout/process1"/>
    <dgm:cxn modelId="{AC54E32C-5E96-45A1-8A4A-8AC54274B8A4}" type="presParOf" srcId="{91C9D89E-F7FD-4143-B423-3E3D99397159}" destId="{64A855BB-5B2C-4D05-B4D1-914A112779F4}" srcOrd="0" destOrd="0" presId="urn:microsoft.com/office/officeart/2005/8/layout/process1"/>
    <dgm:cxn modelId="{E7BEAEB0-2CCF-4352-84A5-A00858234107}" type="presParOf" srcId="{1C37C73C-ECE8-41F9-9A77-D179E6EE57F1}" destId="{23C29403-8BB6-4B23-9619-80C91CBA374B}" srcOrd="6" destOrd="0" presId="urn:microsoft.com/office/officeart/2005/8/layout/process1"/>
    <dgm:cxn modelId="{08694E7F-4D31-4E50-87D1-1B08B3EDCD8F}" type="presParOf" srcId="{1C37C73C-ECE8-41F9-9A77-D179E6EE57F1}" destId="{893560BE-BEEA-433D-9D44-F2C5ADD97716}" srcOrd="7" destOrd="0" presId="urn:microsoft.com/office/officeart/2005/8/layout/process1"/>
    <dgm:cxn modelId="{85A1E7E4-D987-469E-BA56-17A57AC30D6B}" type="presParOf" srcId="{893560BE-BEEA-433D-9D44-F2C5ADD97716}" destId="{F18E3F7E-5754-4BFD-80BA-B46C6E445BF3}" srcOrd="0" destOrd="0" presId="urn:microsoft.com/office/officeart/2005/8/layout/process1"/>
    <dgm:cxn modelId="{59E05A07-1745-4D45-9732-5840882D41E2}" type="presParOf" srcId="{1C37C73C-ECE8-41F9-9A77-D179E6EE57F1}" destId="{BBAF69C0-0FF5-4995-9399-448721F4DCF8}" srcOrd="8" destOrd="0" presId="urn:microsoft.com/office/officeart/2005/8/layout/process1"/>
    <dgm:cxn modelId="{52083E0E-85E6-4BAE-8F8B-4C6943C4E987}" type="presParOf" srcId="{1C37C73C-ECE8-41F9-9A77-D179E6EE57F1}" destId="{30E53121-597B-4855-B4CD-0F5A66F267E3}" srcOrd="9" destOrd="0" presId="urn:microsoft.com/office/officeart/2005/8/layout/process1"/>
    <dgm:cxn modelId="{4769D2DF-FB62-40DB-B784-BCE4B1E655C4}" type="presParOf" srcId="{30E53121-597B-4855-B4CD-0F5A66F267E3}" destId="{9B15DB9D-3E70-4A46-8254-8DC3AE95A346}" srcOrd="0" destOrd="0" presId="urn:microsoft.com/office/officeart/2005/8/layout/process1"/>
    <dgm:cxn modelId="{1E0FED50-A3EC-4348-AFB6-1333419DF4D4}" type="presParOf" srcId="{1C37C73C-ECE8-41F9-9A77-D179E6EE57F1}" destId="{E16ED4A7-F8BB-4386-ABC6-E56A6A37D2F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E7B2E-1CC1-4B88-A092-B561A6E23B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2B313A-66BA-4D49-94A7-C0F74152BA11}">
      <dgm:prSet phldrT="[Text]"/>
      <dgm:spPr/>
      <dgm:t>
        <a:bodyPr/>
        <a:lstStyle/>
        <a:p>
          <a:r>
            <a:rPr lang="en-US" dirty="0"/>
            <a:t>Assemble Broadband Team</a:t>
          </a:r>
        </a:p>
      </dgm:t>
    </dgm:pt>
    <dgm:pt modelId="{5CD5C87D-8F76-4FCB-8DC8-71915B94ACB3}" type="parTrans" cxnId="{06EE67F2-B111-46D2-9A75-1515A75990DC}">
      <dgm:prSet/>
      <dgm:spPr/>
      <dgm:t>
        <a:bodyPr/>
        <a:lstStyle/>
        <a:p>
          <a:endParaRPr lang="en-US"/>
        </a:p>
      </dgm:t>
    </dgm:pt>
    <dgm:pt modelId="{3F0EE151-1049-4156-900E-74375BE424EA}" type="sibTrans" cxnId="{06EE67F2-B111-46D2-9A75-1515A75990DC}">
      <dgm:prSet/>
      <dgm:spPr/>
      <dgm:t>
        <a:bodyPr/>
        <a:lstStyle/>
        <a:p>
          <a:endParaRPr lang="en-US"/>
        </a:p>
      </dgm:t>
    </dgm:pt>
    <dgm:pt modelId="{CAEB2D1A-0B04-4EEF-BC2C-E886309B7BBE}">
      <dgm:prSet phldrT="[Text]"/>
      <dgm:spPr/>
      <dgm:t>
        <a:bodyPr/>
        <a:lstStyle/>
        <a:p>
          <a:r>
            <a:rPr lang="en-US" dirty="0"/>
            <a:t>Assess Existing Broadband</a:t>
          </a:r>
        </a:p>
      </dgm:t>
    </dgm:pt>
    <dgm:pt modelId="{C13DB461-2C86-43A5-A157-391569F833B2}" type="parTrans" cxnId="{182064A1-39B7-4E31-836D-CFAFD96BFD9C}">
      <dgm:prSet/>
      <dgm:spPr/>
      <dgm:t>
        <a:bodyPr/>
        <a:lstStyle/>
        <a:p>
          <a:endParaRPr lang="en-US"/>
        </a:p>
      </dgm:t>
    </dgm:pt>
    <dgm:pt modelId="{E04B5D7F-76A1-4BEE-A00D-D4C40D5A56E2}" type="sibTrans" cxnId="{182064A1-39B7-4E31-836D-CFAFD96BFD9C}">
      <dgm:prSet/>
      <dgm:spPr/>
      <dgm:t>
        <a:bodyPr/>
        <a:lstStyle/>
        <a:p>
          <a:endParaRPr lang="en-US"/>
        </a:p>
      </dgm:t>
    </dgm:pt>
    <dgm:pt modelId="{D6B66FB8-3FC1-4CF3-8564-D0673C977125}">
      <dgm:prSet phldrT="[Text]"/>
      <dgm:spPr/>
      <dgm:t>
        <a:bodyPr/>
        <a:lstStyle/>
        <a:p>
          <a:r>
            <a:rPr lang="en-US" dirty="0"/>
            <a:t>Engage Local Stakeholders</a:t>
          </a:r>
        </a:p>
      </dgm:t>
    </dgm:pt>
    <dgm:pt modelId="{1B650BDA-33B9-480D-88FF-0F4204EC097A}" type="parTrans" cxnId="{6E689A40-5DFE-4973-AE9C-BD6610FA9054}">
      <dgm:prSet/>
      <dgm:spPr/>
      <dgm:t>
        <a:bodyPr/>
        <a:lstStyle/>
        <a:p>
          <a:endParaRPr lang="en-US"/>
        </a:p>
      </dgm:t>
    </dgm:pt>
    <dgm:pt modelId="{F747980E-8D29-44C7-B8D7-B7A6BC5E438C}" type="sibTrans" cxnId="{6E689A40-5DFE-4973-AE9C-BD6610FA9054}">
      <dgm:prSet/>
      <dgm:spPr/>
      <dgm:t>
        <a:bodyPr/>
        <a:lstStyle/>
        <a:p>
          <a:endParaRPr lang="en-US"/>
        </a:p>
      </dgm:t>
    </dgm:pt>
    <dgm:pt modelId="{BCBDCFDD-88C8-4B7E-9F71-F733740A9E8B}">
      <dgm:prSet phldrT="[Text]"/>
      <dgm:spPr/>
      <dgm:t>
        <a:bodyPr/>
        <a:lstStyle/>
        <a:p>
          <a:r>
            <a:rPr lang="en-US" dirty="0"/>
            <a:t>Choose Appropriate Technology</a:t>
          </a:r>
        </a:p>
      </dgm:t>
    </dgm:pt>
    <dgm:pt modelId="{1FDFC78D-7AAB-4B8E-98A1-4B9A3A1ECB41}" type="parTrans" cxnId="{49BA0DBF-E565-46FF-AD42-8B7F5AAC32CF}">
      <dgm:prSet/>
      <dgm:spPr/>
      <dgm:t>
        <a:bodyPr/>
        <a:lstStyle/>
        <a:p>
          <a:endParaRPr lang="en-US"/>
        </a:p>
      </dgm:t>
    </dgm:pt>
    <dgm:pt modelId="{E0208A93-5AEB-4F01-B64D-E85EF662E2BD}" type="sibTrans" cxnId="{49BA0DBF-E565-46FF-AD42-8B7F5AAC32CF}">
      <dgm:prSet/>
      <dgm:spPr/>
      <dgm:t>
        <a:bodyPr/>
        <a:lstStyle/>
        <a:p>
          <a:endParaRPr lang="en-US"/>
        </a:p>
      </dgm:t>
    </dgm:pt>
    <dgm:pt modelId="{120BC994-5998-4075-A2D1-EBDB2EC9186D}">
      <dgm:prSet phldrT="[Text]"/>
      <dgm:spPr/>
      <dgm:t>
        <a:bodyPr/>
        <a:lstStyle/>
        <a:p>
          <a:r>
            <a:rPr lang="en-US" dirty="0"/>
            <a:t>Select Business or Organizational Model</a:t>
          </a:r>
        </a:p>
      </dgm:t>
    </dgm:pt>
    <dgm:pt modelId="{03528939-1A8C-438E-92FB-E19BC6F5F4AE}" type="parTrans" cxnId="{15462515-9A5E-4A76-8C5A-4668EB95D0D2}">
      <dgm:prSet/>
      <dgm:spPr/>
      <dgm:t>
        <a:bodyPr/>
        <a:lstStyle/>
        <a:p>
          <a:endParaRPr lang="en-US"/>
        </a:p>
      </dgm:t>
    </dgm:pt>
    <dgm:pt modelId="{2D72E71F-B57B-4BE3-8180-1B8C66EE4754}" type="sibTrans" cxnId="{15462515-9A5E-4A76-8C5A-4668EB95D0D2}">
      <dgm:prSet/>
      <dgm:spPr/>
      <dgm:t>
        <a:bodyPr/>
        <a:lstStyle/>
        <a:p>
          <a:endParaRPr lang="en-US"/>
        </a:p>
      </dgm:t>
    </dgm:pt>
    <dgm:pt modelId="{4BCC98DA-88FC-4C72-9DE3-00B4CE9FF810}">
      <dgm:prSet phldrT="[Text]"/>
      <dgm:spPr/>
      <dgm:t>
        <a:bodyPr/>
        <a:lstStyle/>
        <a:p>
          <a:r>
            <a:rPr lang="en-US" dirty="0"/>
            <a:t>Develop Project Plans(s)</a:t>
          </a:r>
        </a:p>
      </dgm:t>
    </dgm:pt>
    <dgm:pt modelId="{72FAA3FB-D0DA-46CB-9BA7-F08562F19C33}" type="parTrans" cxnId="{C7DEE8ED-7AD6-4BD4-9CFC-5FDC50990A8A}">
      <dgm:prSet/>
      <dgm:spPr/>
      <dgm:t>
        <a:bodyPr/>
        <a:lstStyle/>
        <a:p>
          <a:endParaRPr lang="en-US"/>
        </a:p>
      </dgm:t>
    </dgm:pt>
    <dgm:pt modelId="{DDDB062E-4086-457B-9F63-54211AF63173}" type="sibTrans" cxnId="{C7DEE8ED-7AD6-4BD4-9CFC-5FDC50990A8A}">
      <dgm:prSet/>
      <dgm:spPr/>
      <dgm:t>
        <a:bodyPr/>
        <a:lstStyle/>
        <a:p>
          <a:endParaRPr lang="en-US"/>
        </a:p>
      </dgm:t>
    </dgm:pt>
    <dgm:pt modelId="{F537FED2-0719-4E2A-A0DE-9D60BAD88CCE}">
      <dgm:prSet phldrT="[Text]"/>
      <dgm:spPr/>
      <dgm:t>
        <a:bodyPr/>
        <a:lstStyle/>
        <a:p>
          <a:r>
            <a:rPr lang="en-US" dirty="0"/>
            <a:t>Implementation Plan</a:t>
          </a:r>
        </a:p>
      </dgm:t>
    </dgm:pt>
    <dgm:pt modelId="{AF9F7CE7-F879-4DE6-AFA4-FD2BE1EE2094}" type="parTrans" cxnId="{3C58200D-869E-48DF-899B-AC992C42873C}">
      <dgm:prSet/>
      <dgm:spPr/>
      <dgm:t>
        <a:bodyPr/>
        <a:lstStyle/>
        <a:p>
          <a:endParaRPr lang="en-US"/>
        </a:p>
      </dgm:t>
    </dgm:pt>
    <dgm:pt modelId="{C59C2335-8EFD-46C9-A396-CAF31C437714}" type="sibTrans" cxnId="{3C58200D-869E-48DF-899B-AC992C42873C}">
      <dgm:prSet/>
      <dgm:spPr/>
      <dgm:t>
        <a:bodyPr/>
        <a:lstStyle/>
        <a:p>
          <a:endParaRPr lang="en-US"/>
        </a:p>
      </dgm:t>
    </dgm:pt>
    <dgm:pt modelId="{37981EE5-071C-4349-8D69-D44663DBD835}">
      <dgm:prSet phldrT="[Text]"/>
      <dgm:spPr/>
      <dgm:t>
        <a:bodyPr/>
        <a:lstStyle/>
        <a:p>
          <a:r>
            <a:rPr lang="en-US" dirty="0"/>
            <a:t>Financial Plan</a:t>
          </a:r>
        </a:p>
      </dgm:t>
    </dgm:pt>
    <dgm:pt modelId="{57373043-C3C6-403E-A53A-8199896F48C2}" type="parTrans" cxnId="{8B0A7235-9D5E-4C59-942C-892A3377DD2E}">
      <dgm:prSet/>
      <dgm:spPr/>
      <dgm:t>
        <a:bodyPr/>
        <a:lstStyle/>
        <a:p>
          <a:endParaRPr lang="en-US"/>
        </a:p>
      </dgm:t>
    </dgm:pt>
    <dgm:pt modelId="{631AB97E-B4EF-432D-B008-A175244BDDF3}" type="sibTrans" cxnId="{8B0A7235-9D5E-4C59-942C-892A3377DD2E}">
      <dgm:prSet/>
      <dgm:spPr/>
      <dgm:t>
        <a:bodyPr/>
        <a:lstStyle/>
        <a:p>
          <a:endParaRPr lang="en-US"/>
        </a:p>
      </dgm:t>
    </dgm:pt>
    <dgm:pt modelId="{1C37C73C-ECE8-41F9-9A77-D179E6EE57F1}" type="pres">
      <dgm:prSet presAssocID="{561E7B2E-1CC1-4B88-A092-B561A6E23B7B}" presName="Name0" presStyleCnt="0">
        <dgm:presLayoutVars>
          <dgm:dir/>
          <dgm:resizeHandles val="exact"/>
        </dgm:presLayoutVars>
      </dgm:prSet>
      <dgm:spPr/>
    </dgm:pt>
    <dgm:pt modelId="{FFF90B2A-F7C8-4B4F-8E95-B09677021872}" type="pres">
      <dgm:prSet presAssocID="{7C2B313A-66BA-4D49-94A7-C0F74152BA11}" presName="node" presStyleLbl="node1" presStyleIdx="0" presStyleCnt="6">
        <dgm:presLayoutVars>
          <dgm:bulletEnabled val="1"/>
        </dgm:presLayoutVars>
      </dgm:prSet>
      <dgm:spPr/>
    </dgm:pt>
    <dgm:pt modelId="{5C735F1B-A6F3-4ACB-9899-842496C44F41}" type="pres">
      <dgm:prSet presAssocID="{3F0EE151-1049-4156-900E-74375BE424EA}" presName="sibTrans" presStyleLbl="sibTrans2D1" presStyleIdx="0" presStyleCnt="5"/>
      <dgm:spPr/>
    </dgm:pt>
    <dgm:pt modelId="{E616CCA5-08ED-4F3A-9248-8BF822F4B0BB}" type="pres">
      <dgm:prSet presAssocID="{3F0EE151-1049-4156-900E-74375BE424EA}" presName="connectorText" presStyleLbl="sibTrans2D1" presStyleIdx="0" presStyleCnt="5"/>
      <dgm:spPr/>
    </dgm:pt>
    <dgm:pt modelId="{A27E604F-D11F-4B42-9D79-ACC933E8ADAF}" type="pres">
      <dgm:prSet presAssocID="{CAEB2D1A-0B04-4EEF-BC2C-E886309B7BBE}" presName="node" presStyleLbl="node1" presStyleIdx="1" presStyleCnt="6">
        <dgm:presLayoutVars>
          <dgm:bulletEnabled val="1"/>
        </dgm:presLayoutVars>
      </dgm:prSet>
      <dgm:spPr/>
    </dgm:pt>
    <dgm:pt modelId="{3094A70E-7174-4B9F-9968-4554C926D05C}" type="pres">
      <dgm:prSet presAssocID="{E04B5D7F-76A1-4BEE-A00D-D4C40D5A56E2}" presName="sibTrans" presStyleLbl="sibTrans2D1" presStyleIdx="1" presStyleCnt="5"/>
      <dgm:spPr/>
    </dgm:pt>
    <dgm:pt modelId="{45D9C2E0-EE94-46F0-BBCE-75EA1C0755FB}" type="pres">
      <dgm:prSet presAssocID="{E04B5D7F-76A1-4BEE-A00D-D4C40D5A56E2}" presName="connectorText" presStyleLbl="sibTrans2D1" presStyleIdx="1" presStyleCnt="5"/>
      <dgm:spPr/>
    </dgm:pt>
    <dgm:pt modelId="{287F813F-0B6F-44E1-A292-854304F14821}" type="pres">
      <dgm:prSet presAssocID="{D6B66FB8-3FC1-4CF3-8564-D0673C977125}" presName="node" presStyleLbl="node1" presStyleIdx="2" presStyleCnt="6">
        <dgm:presLayoutVars>
          <dgm:bulletEnabled val="1"/>
        </dgm:presLayoutVars>
      </dgm:prSet>
      <dgm:spPr/>
    </dgm:pt>
    <dgm:pt modelId="{91C9D89E-F7FD-4143-B423-3E3D99397159}" type="pres">
      <dgm:prSet presAssocID="{F747980E-8D29-44C7-B8D7-B7A6BC5E438C}" presName="sibTrans" presStyleLbl="sibTrans2D1" presStyleIdx="2" presStyleCnt="5"/>
      <dgm:spPr/>
    </dgm:pt>
    <dgm:pt modelId="{64A855BB-5B2C-4D05-B4D1-914A112779F4}" type="pres">
      <dgm:prSet presAssocID="{F747980E-8D29-44C7-B8D7-B7A6BC5E438C}" presName="connectorText" presStyleLbl="sibTrans2D1" presStyleIdx="2" presStyleCnt="5"/>
      <dgm:spPr/>
    </dgm:pt>
    <dgm:pt modelId="{23C29403-8BB6-4B23-9619-80C91CBA374B}" type="pres">
      <dgm:prSet presAssocID="{BCBDCFDD-88C8-4B7E-9F71-F733740A9E8B}" presName="node" presStyleLbl="node1" presStyleIdx="3" presStyleCnt="6">
        <dgm:presLayoutVars>
          <dgm:bulletEnabled val="1"/>
        </dgm:presLayoutVars>
      </dgm:prSet>
      <dgm:spPr/>
    </dgm:pt>
    <dgm:pt modelId="{893560BE-BEEA-433D-9D44-F2C5ADD97716}" type="pres">
      <dgm:prSet presAssocID="{E0208A93-5AEB-4F01-B64D-E85EF662E2BD}" presName="sibTrans" presStyleLbl="sibTrans2D1" presStyleIdx="3" presStyleCnt="5"/>
      <dgm:spPr/>
    </dgm:pt>
    <dgm:pt modelId="{F18E3F7E-5754-4BFD-80BA-B46C6E445BF3}" type="pres">
      <dgm:prSet presAssocID="{E0208A93-5AEB-4F01-B64D-E85EF662E2BD}" presName="connectorText" presStyleLbl="sibTrans2D1" presStyleIdx="3" presStyleCnt="5"/>
      <dgm:spPr/>
    </dgm:pt>
    <dgm:pt modelId="{BBAF69C0-0FF5-4995-9399-448721F4DCF8}" type="pres">
      <dgm:prSet presAssocID="{120BC994-5998-4075-A2D1-EBDB2EC9186D}" presName="node" presStyleLbl="node1" presStyleIdx="4" presStyleCnt="6">
        <dgm:presLayoutVars>
          <dgm:bulletEnabled val="1"/>
        </dgm:presLayoutVars>
      </dgm:prSet>
      <dgm:spPr/>
    </dgm:pt>
    <dgm:pt modelId="{30E53121-597B-4855-B4CD-0F5A66F267E3}" type="pres">
      <dgm:prSet presAssocID="{2D72E71F-B57B-4BE3-8180-1B8C66EE4754}" presName="sibTrans" presStyleLbl="sibTrans2D1" presStyleIdx="4" presStyleCnt="5"/>
      <dgm:spPr/>
    </dgm:pt>
    <dgm:pt modelId="{9B15DB9D-3E70-4A46-8254-8DC3AE95A346}" type="pres">
      <dgm:prSet presAssocID="{2D72E71F-B57B-4BE3-8180-1B8C66EE4754}" presName="connectorText" presStyleLbl="sibTrans2D1" presStyleIdx="4" presStyleCnt="5"/>
      <dgm:spPr/>
    </dgm:pt>
    <dgm:pt modelId="{E16ED4A7-F8BB-4386-ABC6-E56A6A37D2F8}" type="pres">
      <dgm:prSet presAssocID="{4BCC98DA-88FC-4C72-9DE3-00B4CE9FF810}" presName="node" presStyleLbl="node1" presStyleIdx="5" presStyleCnt="6">
        <dgm:presLayoutVars>
          <dgm:bulletEnabled val="1"/>
        </dgm:presLayoutVars>
      </dgm:prSet>
      <dgm:spPr/>
    </dgm:pt>
  </dgm:ptLst>
  <dgm:cxnLst>
    <dgm:cxn modelId="{3C58200D-869E-48DF-899B-AC992C42873C}" srcId="{4BCC98DA-88FC-4C72-9DE3-00B4CE9FF810}" destId="{F537FED2-0719-4E2A-A0DE-9D60BAD88CCE}" srcOrd="0" destOrd="0" parTransId="{AF9F7CE7-F879-4DE6-AFA4-FD2BE1EE2094}" sibTransId="{C59C2335-8EFD-46C9-A396-CAF31C437714}"/>
    <dgm:cxn modelId="{15462515-9A5E-4A76-8C5A-4668EB95D0D2}" srcId="{561E7B2E-1CC1-4B88-A092-B561A6E23B7B}" destId="{120BC994-5998-4075-A2D1-EBDB2EC9186D}" srcOrd="4" destOrd="0" parTransId="{03528939-1A8C-438E-92FB-E19BC6F5F4AE}" sibTransId="{2D72E71F-B57B-4BE3-8180-1B8C66EE4754}"/>
    <dgm:cxn modelId="{C8344A1B-5F94-46E0-96C4-0DDCBF5E7DDC}" type="presOf" srcId="{2D72E71F-B57B-4BE3-8180-1B8C66EE4754}" destId="{9B15DB9D-3E70-4A46-8254-8DC3AE95A346}" srcOrd="1" destOrd="0" presId="urn:microsoft.com/office/officeart/2005/8/layout/process1"/>
    <dgm:cxn modelId="{790C1C1E-659E-4E98-8313-2762261AA668}" type="presOf" srcId="{561E7B2E-1CC1-4B88-A092-B561A6E23B7B}" destId="{1C37C73C-ECE8-41F9-9A77-D179E6EE57F1}" srcOrd="0" destOrd="0" presId="urn:microsoft.com/office/officeart/2005/8/layout/process1"/>
    <dgm:cxn modelId="{9F9D0520-1264-45A0-AAAC-745F8606B0A4}" type="presOf" srcId="{120BC994-5998-4075-A2D1-EBDB2EC9186D}" destId="{BBAF69C0-0FF5-4995-9399-448721F4DCF8}" srcOrd="0" destOrd="0" presId="urn:microsoft.com/office/officeart/2005/8/layout/process1"/>
    <dgm:cxn modelId="{5770A12C-F8DB-4E8F-AD7E-581C3A3B5B58}" type="presOf" srcId="{E0208A93-5AEB-4F01-B64D-E85EF662E2BD}" destId="{F18E3F7E-5754-4BFD-80BA-B46C6E445BF3}" srcOrd="1" destOrd="0" presId="urn:microsoft.com/office/officeart/2005/8/layout/process1"/>
    <dgm:cxn modelId="{8B0A7235-9D5E-4C59-942C-892A3377DD2E}" srcId="{4BCC98DA-88FC-4C72-9DE3-00B4CE9FF810}" destId="{37981EE5-071C-4349-8D69-D44663DBD835}" srcOrd="1" destOrd="0" parTransId="{57373043-C3C6-403E-A53A-8199896F48C2}" sibTransId="{631AB97E-B4EF-432D-B008-A175244BDDF3}"/>
    <dgm:cxn modelId="{6E689A40-5DFE-4973-AE9C-BD6610FA9054}" srcId="{561E7B2E-1CC1-4B88-A092-B561A6E23B7B}" destId="{D6B66FB8-3FC1-4CF3-8564-D0673C977125}" srcOrd="2" destOrd="0" parTransId="{1B650BDA-33B9-480D-88FF-0F4204EC097A}" sibTransId="{F747980E-8D29-44C7-B8D7-B7A6BC5E438C}"/>
    <dgm:cxn modelId="{86343E48-51D0-4DF0-B41F-88487DB56654}" type="presOf" srcId="{E04B5D7F-76A1-4BEE-A00D-D4C40D5A56E2}" destId="{45D9C2E0-EE94-46F0-BBCE-75EA1C0755FB}" srcOrd="1" destOrd="0" presId="urn:microsoft.com/office/officeart/2005/8/layout/process1"/>
    <dgm:cxn modelId="{A149614E-7C2E-4036-860F-FA702661BDD7}" type="presOf" srcId="{F747980E-8D29-44C7-B8D7-B7A6BC5E438C}" destId="{91C9D89E-F7FD-4143-B423-3E3D99397159}" srcOrd="0" destOrd="0" presId="urn:microsoft.com/office/officeart/2005/8/layout/process1"/>
    <dgm:cxn modelId="{D56FD177-DCB3-41F6-873F-A90C85B113A6}" type="presOf" srcId="{4BCC98DA-88FC-4C72-9DE3-00B4CE9FF810}" destId="{E16ED4A7-F8BB-4386-ABC6-E56A6A37D2F8}" srcOrd="0" destOrd="0" presId="urn:microsoft.com/office/officeart/2005/8/layout/process1"/>
    <dgm:cxn modelId="{96556A90-2064-4D67-B1EA-A10F98D3AE6A}" type="presOf" srcId="{F537FED2-0719-4E2A-A0DE-9D60BAD88CCE}" destId="{E16ED4A7-F8BB-4386-ABC6-E56A6A37D2F8}" srcOrd="0" destOrd="1" presId="urn:microsoft.com/office/officeart/2005/8/layout/process1"/>
    <dgm:cxn modelId="{725E209A-BACB-4E37-BAA9-12425A9B6498}" type="presOf" srcId="{7C2B313A-66BA-4D49-94A7-C0F74152BA11}" destId="{FFF90B2A-F7C8-4B4F-8E95-B09677021872}" srcOrd="0" destOrd="0" presId="urn:microsoft.com/office/officeart/2005/8/layout/process1"/>
    <dgm:cxn modelId="{182064A1-39B7-4E31-836D-CFAFD96BFD9C}" srcId="{561E7B2E-1CC1-4B88-A092-B561A6E23B7B}" destId="{CAEB2D1A-0B04-4EEF-BC2C-E886309B7BBE}" srcOrd="1" destOrd="0" parTransId="{C13DB461-2C86-43A5-A157-391569F833B2}" sibTransId="{E04B5D7F-76A1-4BEE-A00D-D4C40D5A56E2}"/>
    <dgm:cxn modelId="{B1EB8AA3-21E4-4710-9F37-D130847F981D}" type="presOf" srcId="{3F0EE151-1049-4156-900E-74375BE424EA}" destId="{E616CCA5-08ED-4F3A-9248-8BF822F4B0BB}" srcOrd="1" destOrd="0" presId="urn:microsoft.com/office/officeart/2005/8/layout/process1"/>
    <dgm:cxn modelId="{9FD8CBA6-815D-418E-874C-45EB83B6EB9F}" type="presOf" srcId="{2D72E71F-B57B-4BE3-8180-1B8C66EE4754}" destId="{30E53121-597B-4855-B4CD-0F5A66F267E3}" srcOrd="0" destOrd="0" presId="urn:microsoft.com/office/officeart/2005/8/layout/process1"/>
    <dgm:cxn modelId="{E545BAAF-C720-4EDC-B927-679BDBD40DEA}" type="presOf" srcId="{CAEB2D1A-0B04-4EEF-BC2C-E886309B7BBE}" destId="{A27E604F-D11F-4B42-9D79-ACC933E8ADAF}" srcOrd="0" destOrd="0" presId="urn:microsoft.com/office/officeart/2005/8/layout/process1"/>
    <dgm:cxn modelId="{D9DCA4B2-E605-442F-A9B4-85DD373A9294}" type="presOf" srcId="{E0208A93-5AEB-4F01-B64D-E85EF662E2BD}" destId="{893560BE-BEEA-433D-9D44-F2C5ADD97716}" srcOrd="0" destOrd="0" presId="urn:microsoft.com/office/officeart/2005/8/layout/process1"/>
    <dgm:cxn modelId="{81539CB9-C567-433D-8B2E-97023E1D19EB}" type="presOf" srcId="{37981EE5-071C-4349-8D69-D44663DBD835}" destId="{E16ED4A7-F8BB-4386-ABC6-E56A6A37D2F8}" srcOrd="0" destOrd="2" presId="urn:microsoft.com/office/officeart/2005/8/layout/process1"/>
    <dgm:cxn modelId="{49BA0DBF-E565-46FF-AD42-8B7F5AAC32CF}" srcId="{561E7B2E-1CC1-4B88-A092-B561A6E23B7B}" destId="{BCBDCFDD-88C8-4B7E-9F71-F733740A9E8B}" srcOrd="3" destOrd="0" parTransId="{1FDFC78D-7AAB-4B8E-98A1-4B9A3A1ECB41}" sibTransId="{E0208A93-5AEB-4F01-B64D-E85EF662E2BD}"/>
    <dgm:cxn modelId="{639DCBD5-E793-4633-BFE0-33AFD605870B}" type="presOf" srcId="{3F0EE151-1049-4156-900E-74375BE424EA}" destId="{5C735F1B-A6F3-4ACB-9899-842496C44F41}" srcOrd="0" destOrd="0" presId="urn:microsoft.com/office/officeart/2005/8/layout/process1"/>
    <dgm:cxn modelId="{28EED7D9-D943-45B4-962C-461BA8B59F5C}" type="presOf" srcId="{F747980E-8D29-44C7-B8D7-B7A6BC5E438C}" destId="{64A855BB-5B2C-4D05-B4D1-914A112779F4}" srcOrd="1" destOrd="0" presId="urn:microsoft.com/office/officeart/2005/8/layout/process1"/>
    <dgm:cxn modelId="{C7DEE8ED-7AD6-4BD4-9CFC-5FDC50990A8A}" srcId="{561E7B2E-1CC1-4B88-A092-B561A6E23B7B}" destId="{4BCC98DA-88FC-4C72-9DE3-00B4CE9FF810}" srcOrd="5" destOrd="0" parTransId="{72FAA3FB-D0DA-46CB-9BA7-F08562F19C33}" sibTransId="{DDDB062E-4086-457B-9F63-54211AF63173}"/>
    <dgm:cxn modelId="{9C35FEF0-DAEF-419D-A5D6-3E4CA5E51647}" type="presOf" srcId="{BCBDCFDD-88C8-4B7E-9F71-F733740A9E8B}" destId="{23C29403-8BB6-4B23-9619-80C91CBA374B}" srcOrd="0" destOrd="0" presId="urn:microsoft.com/office/officeart/2005/8/layout/process1"/>
    <dgm:cxn modelId="{06EE67F2-B111-46D2-9A75-1515A75990DC}" srcId="{561E7B2E-1CC1-4B88-A092-B561A6E23B7B}" destId="{7C2B313A-66BA-4D49-94A7-C0F74152BA11}" srcOrd="0" destOrd="0" parTransId="{5CD5C87D-8F76-4FCB-8DC8-71915B94ACB3}" sibTransId="{3F0EE151-1049-4156-900E-74375BE424EA}"/>
    <dgm:cxn modelId="{B41606F5-325A-4F63-88C5-C4185BD3BD8B}" type="presOf" srcId="{E04B5D7F-76A1-4BEE-A00D-D4C40D5A56E2}" destId="{3094A70E-7174-4B9F-9968-4554C926D05C}" srcOrd="0" destOrd="0" presId="urn:microsoft.com/office/officeart/2005/8/layout/process1"/>
    <dgm:cxn modelId="{E8FA99FA-CBF4-41E2-BFC4-D7B7826D0F4B}" type="presOf" srcId="{D6B66FB8-3FC1-4CF3-8564-D0673C977125}" destId="{287F813F-0B6F-44E1-A292-854304F14821}" srcOrd="0" destOrd="0" presId="urn:microsoft.com/office/officeart/2005/8/layout/process1"/>
    <dgm:cxn modelId="{D4B10D50-462C-427A-AFE6-4CA04B9FE026}" type="presParOf" srcId="{1C37C73C-ECE8-41F9-9A77-D179E6EE57F1}" destId="{FFF90B2A-F7C8-4B4F-8E95-B09677021872}" srcOrd="0" destOrd="0" presId="urn:microsoft.com/office/officeart/2005/8/layout/process1"/>
    <dgm:cxn modelId="{E01ABD2D-8D7E-49FD-9957-4C8487A1B886}" type="presParOf" srcId="{1C37C73C-ECE8-41F9-9A77-D179E6EE57F1}" destId="{5C735F1B-A6F3-4ACB-9899-842496C44F41}" srcOrd="1" destOrd="0" presId="urn:microsoft.com/office/officeart/2005/8/layout/process1"/>
    <dgm:cxn modelId="{2BB022FD-30D8-4F66-8D56-0105050E2580}" type="presParOf" srcId="{5C735F1B-A6F3-4ACB-9899-842496C44F41}" destId="{E616CCA5-08ED-4F3A-9248-8BF822F4B0BB}" srcOrd="0" destOrd="0" presId="urn:microsoft.com/office/officeart/2005/8/layout/process1"/>
    <dgm:cxn modelId="{066FC874-204E-49E3-B565-E4FD5AEC382B}" type="presParOf" srcId="{1C37C73C-ECE8-41F9-9A77-D179E6EE57F1}" destId="{A27E604F-D11F-4B42-9D79-ACC933E8ADAF}" srcOrd="2" destOrd="0" presId="urn:microsoft.com/office/officeart/2005/8/layout/process1"/>
    <dgm:cxn modelId="{C7C13669-1F9F-4782-87F3-3DB0626DC585}" type="presParOf" srcId="{1C37C73C-ECE8-41F9-9A77-D179E6EE57F1}" destId="{3094A70E-7174-4B9F-9968-4554C926D05C}" srcOrd="3" destOrd="0" presId="urn:microsoft.com/office/officeart/2005/8/layout/process1"/>
    <dgm:cxn modelId="{47B18181-86A1-4D57-8C07-AEF0145B85E5}" type="presParOf" srcId="{3094A70E-7174-4B9F-9968-4554C926D05C}" destId="{45D9C2E0-EE94-46F0-BBCE-75EA1C0755FB}" srcOrd="0" destOrd="0" presId="urn:microsoft.com/office/officeart/2005/8/layout/process1"/>
    <dgm:cxn modelId="{9F98FECD-3687-4738-A9BE-3AA0F2BEEFBE}" type="presParOf" srcId="{1C37C73C-ECE8-41F9-9A77-D179E6EE57F1}" destId="{287F813F-0B6F-44E1-A292-854304F14821}" srcOrd="4" destOrd="0" presId="urn:microsoft.com/office/officeart/2005/8/layout/process1"/>
    <dgm:cxn modelId="{9E562C8F-43C8-4657-BED5-168E6DC44011}" type="presParOf" srcId="{1C37C73C-ECE8-41F9-9A77-D179E6EE57F1}" destId="{91C9D89E-F7FD-4143-B423-3E3D99397159}" srcOrd="5" destOrd="0" presId="urn:microsoft.com/office/officeart/2005/8/layout/process1"/>
    <dgm:cxn modelId="{AC54E32C-5E96-45A1-8A4A-8AC54274B8A4}" type="presParOf" srcId="{91C9D89E-F7FD-4143-B423-3E3D99397159}" destId="{64A855BB-5B2C-4D05-B4D1-914A112779F4}" srcOrd="0" destOrd="0" presId="urn:microsoft.com/office/officeart/2005/8/layout/process1"/>
    <dgm:cxn modelId="{E7BEAEB0-2CCF-4352-84A5-A00858234107}" type="presParOf" srcId="{1C37C73C-ECE8-41F9-9A77-D179E6EE57F1}" destId="{23C29403-8BB6-4B23-9619-80C91CBA374B}" srcOrd="6" destOrd="0" presId="urn:microsoft.com/office/officeart/2005/8/layout/process1"/>
    <dgm:cxn modelId="{08694E7F-4D31-4E50-87D1-1B08B3EDCD8F}" type="presParOf" srcId="{1C37C73C-ECE8-41F9-9A77-D179E6EE57F1}" destId="{893560BE-BEEA-433D-9D44-F2C5ADD97716}" srcOrd="7" destOrd="0" presId="urn:microsoft.com/office/officeart/2005/8/layout/process1"/>
    <dgm:cxn modelId="{85A1E7E4-D987-469E-BA56-17A57AC30D6B}" type="presParOf" srcId="{893560BE-BEEA-433D-9D44-F2C5ADD97716}" destId="{F18E3F7E-5754-4BFD-80BA-B46C6E445BF3}" srcOrd="0" destOrd="0" presId="urn:microsoft.com/office/officeart/2005/8/layout/process1"/>
    <dgm:cxn modelId="{59E05A07-1745-4D45-9732-5840882D41E2}" type="presParOf" srcId="{1C37C73C-ECE8-41F9-9A77-D179E6EE57F1}" destId="{BBAF69C0-0FF5-4995-9399-448721F4DCF8}" srcOrd="8" destOrd="0" presId="urn:microsoft.com/office/officeart/2005/8/layout/process1"/>
    <dgm:cxn modelId="{52083E0E-85E6-4BAE-8F8B-4C6943C4E987}" type="presParOf" srcId="{1C37C73C-ECE8-41F9-9A77-D179E6EE57F1}" destId="{30E53121-597B-4855-B4CD-0F5A66F267E3}" srcOrd="9" destOrd="0" presId="urn:microsoft.com/office/officeart/2005/8/layout/process1"/>
    <dgm:cxn modelId="{4769D2DF-FB62-40DB-B784-BCE4B1E655C4}" type="presParOf" srcId="{30E53121-597B-4855-B4CD-0F5A66F267E3}" destId="{9B15DB9D-3E70-4A46-8254-8DC3AE95A346}" srcOrd="0" destOrd="0" presId="urn:microsoft.com/office/officeart/2005/8/layout/process1"/>
    <dgm:cxn modelId="{1E0FED50-A3EC-4348-AFB6-1333419DF4D4}" type="presParOf" srcId="{1C37C73C-ECE8-41F9-9A77-D179E6EE57F1}" destId="{E16ED4A7-F8BB-4386-ABC6-E56A6A37D2F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90B2A-F7C8-4B4F-8E95-B09677021872}">
      <dsp:nvSpPr>
        <dsp:cNvPr id="0" name=""/>
        <dsp:cNvSpPr/>
      </dsp:nvSpPr>
      <dsp:spPr>
        <a:xfrm>
          <a:off x="0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Assemble Broadband Team</a:t>
          </a:r>
        </a:p>
      </dsp:txBody>
      <dsp:txXfrm>
        <a:off x="30897" y="1507083"/>
        <a:ext cx="993099" cy="1062533"/>
      </dsp:txXfrm>
    </dsp:sp>
    <dsp:sp modelId="{5C735F1B-A6F3-4ACB-9899-842496C44F41}">
      <dsp:nvSpPr>
        <dsp:cNvPr id="0" name=""/>
        <dsp:cNvSpPr/>
      </dsp:nvSpPr>
      <dsp:spPr>
        <a:xfrm>
          <a:off x="1160383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160383" y="1959866"/>
        <a:ext cx="156546" cy="156967"/>
      </dsp:txXfrm>
    </dsp:sp>
    <dsp:sp modelId="{A27E604F-D11F-4B42-9D79-ACC933E8ADAF}">
      <dsp:nvSpPr>
        <dsp:cNvPr id="0" name=""/>
        <dsp:cNvSpPr/>
      </dsp:nvSpPr>
      <dsp:spPr>
        <a:xfrm>
          <a:off x="1476851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Assess Existing Broadband</a:t>
          </a:r>
        </a:p>
      </dsp:txBody>
      <dsp:txXfrm>
        <a:off x="1507748" y="1507083"/>
        <a:ext cx="993099" cy="1062533"/>
      </dsp:txXfrm>
    </dsp:sp>
    <dsp:sp modelId="{3094A70E-7174-4B9F-9968-4554C926D05C}">
      <dsp:nvSpPr>
        <dsp:cNvPr id="0" name=""/>
        <dsp:cNvSpPr/>
      </dsp:nvSpPr>
      <dsp:spPr>
        <a:xfrm>
          <a:off x="2637234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637234" y="1959866"/>
        <a:ext cx="156546" cy="156967"/>
      </dsp:txXfrm>
    </dsp:sp>
    <dsp:sp modelId="{287F813F-0B6F-44E1-A292-854304F14821}">
      <dsp:nvSpPr>
        <dsp:cNvPr id="0" name=""/>
        <dsp:cNvSpPr/>
      </dsp:nvSpPr>
      <dsp:spPr>
        <a:xfrm>
          <a:off x="2953702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Engage Local Stakeholders</a:t>
          </a:r>
        </a:p>
      </dsp:txBody>
      <dsp:txXfrm>
        <a:off x="2984599" y="1507083"/>
        <a:ext cx="993099" cy="1062533"/>
      </dsp:txXfrm>
    </dsp:sp>
    <dsp:sp modelId="{91C9D89E-F7FD-4143-B423-3E3D99397159}">
      <dsp:nvSpPr>
        <dsp:cNvPr id="0" name=""/>
        <dsp:cNvSpPr/>
      </dsp:nvSpPr>
      <dsp:spPr>
        <a:xfrm>
          <a:off x="4114085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114085" y="1959866"/>
        <a:ext cx="156546" cy="156967"/>
      </dsp:txXfrm>
    </dsp:sp>
    <dsp:sp modelId="{23C29403-8BB6-4B23-9619-80C91CBA374B}">
      <dsp:nvSpPr>
        <dsp:cNvPr id="0" name=""/>
        <dsp:cNvSpPr/>
      </dsp:nvSpPr>
      <dsp:spPr>
        <a:xfrm>
          <a:off x="4430553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Choose Appropriate Technology</a:t>
          </a:r>
        </a:p>
      </dsp:txBody>
      <dsp:txXfrm>
        <a:off x="4461450" y="1507083"/>
        <a:ext cx="993099" cy="1062533"/>
      </dsp:txXfrm>
    </dsp:sp>
    <dsp:sp modelId="{893560BE-BEEA-433D-9D44-F2C5ADD97716}">
      <dsp:nvSpPr>
        <dsp:cNvPr id="0" name=""/>
        <dsp:cNvSpPr/>
      </dsp:nvSpPr>
      <dsp:spPr>
        <a:xfrm>
          <a:off x="5590936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590936" y="1959866"/>
        <a:ext cx="156546" cy="156967"/>
      </dsp:txXfrm>
    </dsp:sp>
    <dsp:sp modelId="{BBAF69C0-0FF5-4995-9399-448721F4DCF8}">
      <dsp:nvSpPr>
        <dsp:cNvPr id="0" name=""/>
        <dsp:cNvSpPr/>
      </dsp:nvSpPr>
      <dsp:spPr>
        <a:xfrm>
          <a:off x="5907405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 Business or Organizational Model</a:t>
          </a:r>
        </a:p>
      </dsp:txBody>
      <dsp:txXfrm>
        <a:off x="5938302" y="1507083"/>
        <a:ext cx="993099" cy="1062533"/>
      </dsp:txXfrm>
    </dsp:sp>
    <dsp:sp modelId="{30E53121-597B-4855-B4CD-0F5A66F267E3}">
      <dsp:nvSpPr>
        <dsp:cNvPr id="0" name=""/>
        <dsp:cNvSpPr/>
      </dsp:nvSpPr>
      <dsp:spPr>
        <a:xfrm>
          <a:off x="7067788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067788" y="1959866"/>
        <a:ext cx="156546" cy="156967"/>
      </dsp:txXfrm>
    </dsp:sp>
    <dsp:sp modelId="{E16ED4A7-F8BB-4386-ABC6-E56A6A37D2F8}">
      <dsp:nvSpPr>
        <dsp:cNvPr id="0" name=""/>
        <dsp:cNvSpPr/>
      </dsp:nvSpPr>
      <dsp:spPr>
        <a:xfrm>
          <a:off x="7384256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Project Plans(s)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Implementation Plan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Financial Plan</a:t>
          </a:r>
        </a:p>
      </dsp:txBody>
      <dsp:txXfrm>
        <a:off x="7415153" y="1507083"/>
        <a:ext cx="993099" cy="1062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90B2A-F7C8-4B4F-8E95-B09677021872}">
      <dsp:nvSpPr>
        <dsp:cNvPr id="0" name=""/>
        <dsp:cNvSpPr/>
      </dsp:nvSpPr>
      <dsp:spPr>
        <a:xfrm>
          <a:off x="0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Assemble Broadband Team</a:t>
          </a:r>
        </a:p>
      </dsp:txBody>
      <dsp:txXfrm>
        <a:off x="30897" y="1507083"/>
        <a:ext cx="993099" cy="1062533"/>
      </dsp:txXfrm>
    </dsp:sp>
    <dsp:sp modelId="{5C735F1B-A6F3-4ACB-9899-842496C44F41}">
      <dsp:nvSpPr>
        <dsp:cNvPr id="0" name=""/>
        <dsp:cNvSpPr/>
      </dsp:nvSpPr>
      <dsp:spPr>
        <a:xfrm>
          <a:off x="1160383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160383" y="1959866"/>
        <a:ext cx="156546" cy="156967"/>
      </dsp:txXfrm>
    </dsp:sp>
    <dsp:sp modelId="{A27E604F-D11F-4B42-9D79-ACC933E8ADAF}">
      <dsp:nvSpPr>
        <dsp:cNvPr id="0" name=""/>
        <dsp:cNvSpPr/>
      </dsp:nvSpPr>
      <dsp:spPr>
        <a:xfrm>
          <a:off x="1476851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Assess Existing Broadband</a:t>
          </a:r>
        </a:p>
      </dsp:txBody>
      <dsp:txXfrm>
        <a:off x="1507748" y="1507083"/>
        <a:ext cx="993099" cy="1062533"/>
      </dsp:txXfrm>
    </dsp:sp>
    <dsp:sp modelId="{3094A70E-7174-4B9F-9968-4554C926D05C}">
      <dsp:nvSpPr>
        <dsp:cNvPr id="0" name=""/>
        <dsp:cNvSpPr/>
      </dsp:nvSpPr>
      <dsp:spPr>
        <a:xfrm>
          <a:off x="2637234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637234" y="1959866"/>
        <a:ext cx="156546" cy="156967"/>
      </dsp:txXfrm>
    </dsp:sp>
    <dsp:sp modelId="{287F813F-0B6F-44E1-A292-854304F14821}">
      <dsp:nvSpPr>
        <dsp:cNvPr id="0" name=""/>
        <dsp:cNvSpPr/>
      </dsp:nvSpPr>
      <dsp:spPr>
        <a:xfrm>
          <a:off x="2953702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Engage Local Stakeholders</a:t>
          </a:r>
        </a:p>
      </dsp:txBody>
      <dsp:txXfrm>
        <a:off x="2984599" y="1507083"/>
        <a:ext cx="993099" cy="1062533"/>
      </dsp:txXfrm>
    </dsp:sp>
    <dsp:sp modelId="{91C9D89E-F7FD-4143-B423-3E3D99397159}">
      <dsp:nvSpPr>
        <dsp:cNvPr id="0" name=""/>
        <dsp:cNvSpPr/>
      </dsp:nvSpPr>
      <dsp:spPr>
        <a:xfrm>
          <a:off x="4114085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114085" y="1959866"/>
        <a:ext cx="156546" cy="156967"/>
      </dsp:txXfrm>
    </dsp:sp>
    <dsp:sp modelId="{23C29403-8BB6-4B23-9619-80C91CBA374B}">
      <dsp:nvSpPr>
        <dsp:cNvPr id="0" name=""/>
        <dsp:cNvSpPr/>
      </dsp:nvSpPr>
      <dsp:spPr>
        <a:xfrm>
          <a:off x="4430553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Choose Appropriate Technology</a:t>
          </a:r>
        </a:p>
      </dsp:txBody>
      <dsp:txXfrm>
        <a:off x="4461450" y="1507083"/>
        <a:ext cx="993099" cy="1062533"/>
      </dsp:txXfrm>
    </dsp:sp>
    <dsp:sp modelId="{893560BE-BEEA-433D-9D44-F2C5ADD97716}">
      <dsp:nvSpPr>
        <dsp:cNvPr id="0" name=""/>
        <dsp:cNvSpPr/>
      </dsp:nvSpPr>
      <dsp:spPr>
        <a:xfrm>
          <a:off x="5590936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590936" y="1959866"/>
        <a:ext cx="156546" cy="156967"/>
      </dsp:txXfrm>
    </dsp:sp>
    <dsp:sp modelId="{BBAF69C0-0FF5-4995-9399-448721F4DCF8}">
      <dsp:nvSpPr>
        <dsp:cNvPr id="0" name=""/>
        <dsp:cNvSpPr/>
      </dsp:nvSpPr>
      <dsp:spPr>
        <a:xfrm>
          <a:off x="5907405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 Business or Organizational Model</a:t>
          </a:r>
        </a:p>
      </dsp:txBody>
      <dsp:txXfrm>
        <a:off x="5938302" y="1507083"/>
        <a:ext cx="993099" cy="1062533"/>
      </dsp:txXfrm>
    </dsp:sp>
    <dsp:sp modelId="{30E53121-597B-4855-B4CD-0F5A66F267E3}">
      <dsp:nvSpPr>
        <dsp:cNvPr id="0" name=""/>
        <dsp:cNvSpPr/>
      </dsp:nvSpPr>
      <dsp:spPr>
        <a:xfrm>
          <a:off x="7067788" y="1907543"/>
          <a:ext cx="223637" cy="26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067788" y="1959866"/>
        <a:ext cx="156546" cy="156967"/>
      </dsp:txXfrm>
    </dsp:sp>
    <dsp:sp modelId="{E16ED4A7-F8BB-4386-ABC6-E56A6A37D2F8}">
      <dsp:nvSpPr>
        <dsp:cNvPr id="0" name=""/>
        <dsp:cNvSpPr/>
      </dsp:nvSpPr>
      <dsp:spPr>
        <a:xfrm>
          <a:off x="7384256" y="1476186"/>
          <a:ext cx="1054893" cy="112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Project Plans(s)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Implementation Plan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Financial Plan</a:t>
          </a:r>
        </a:p>
      </dsp:txBody>
      <dsp:txXfrm>
        <a:off x="7415153" y="1507083"/>
        <a:ext cx="993099" cy="1062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356" cy="480547"/>
          </a:xfrm>
          <a:prstGeom prst="rect">
            <a:avLst/>
          </a:prstGeom>
        </p:spPr>
        <p:txBody>
          <a:bodyPr vert="horz" lIns="93786" tIns="46894" rIns="93786" bIns="46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10" y="1"/>
            <a:ext cx="3170356" cy="480547"/>
          </a:xfrm>
          <a:prstGeom prst="rect">
            <a:avLst/>
          </a:prstGeom>
        </p:spPr>
        <p:txBody>
          <a:bodyPr vert="horz" lIns="93786" tIns="46894" rIns="93786" bIns="46894" rtlCol="0"/>
          <a:lstStyle>
            <a:lvl1pPr algn="r">
              <a:defRPr sz="1200"/>
            </a:lvl1pPr>
          </a:lstStyle>
          <a:p>
            <a:fld id="{A5DD697A-EA97-44A0-94F4-459ACD0E672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030"/>
            <a:ext cx="3170356" cy="480547"/>
          </a:xfrm>
          <a:prstGeom prst="rect">
            <a:avLst/>
          </a:prstGeom>
        </p:spPr>
        <p:txBody>
          <a:bodyPr vert="horz" lIns="93786" tIns="46894" rIns="93786" bIns="46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10" y="9119030"/>
            <a:ext cx="3170356" cy="480547"/>
          </a:xfrm>
          <a:prstGeom prst="rect">
            <a:avLst/>
          </a:prstGeom>
        </p:spPr>
        <p:txBody>
          <a:bodyPr vert="horz" lIns="93786" tIns="46894" rIns="93786" bIns="46894" rtlCol="0" anchor="b"/>
          <a:lstStyle>
            <a:lvl1pPr algn="r">
              <a:defRPr sz="1200"/>
            </a:lvl1pPr>
          </a:lstStyle>
          <a:p>
            <a:fld id="{FF2F5FA7-175D-4F66-8204-0AB8CA607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84" tIns="48542" rIns="97084" bIns="48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7084" tIns="48542" rIns="97084" bIns="48542" rtlCol="0"/>
          <a:lstStyle>
            <a:lvl1pPr algn="r">
              <a:defRPr sz="1200"/>
            </a:lvl1pPr>
          </a:lstStyle>
          <a:p>
            <a:fld id="{8C58463C-EB53-45FA-BB60-50D3A52B8C2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84" tIns="48542" rIns="97084" bIns="48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084" tIns="48542" rIns="97084" bIns="485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084" tIns="48542" rIns="97084" bIns="48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7084" tIns="48542" rIns="97084" bIns="48542" rtlCol="0" anchor="b"/>
          <a:lstStyle>
            <a:lvl1pPr algn="r">
              <a:defRPr sz="1200"/>
            </a:lvl1pPr>
          </a:lstStyle>
          <a:p>
            <a:fld id="{55AD3894-DE28-4F0A-BEDF-D92DC160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A0A15-A3A0-40EE-8A8C-00BF41639CE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6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GAO Report to Congressional Requesters, Tribal Broadband National Strategy and Coordination Framework Needed to Increase Access, June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3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3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Broadband has many functions directly related to transportation.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6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GAO Report to Congressional Requesters, Tribal Broadband FCC Should Undertake Efforts to Better Promote Tribal Access to Spectrum, November 2018</a:t>
            </a:r>
          </a:p>
          <a:p>
            <a:endParaRPr lang="en-US" dirty="0"/>
          </a:p>
          <a:p>
            <a:r>
              <a:rPr lang="en-US" dirty="0"/>
              <a:t>GAO Report to Congressional Requesters, Tribal Broadband National Strategy and Coordination Framework Needed to Increase Access, June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7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GAO Report to Congressional Requesters, Tribal Broadband FCC Should Undertake Efforts to Better Promote Tribal Access to Spectrum, November 2018</a:t>
            </a:r>
          </a:p>
          <a:p>
            <a:endParaRPr lang="en-US" dirty="0"/>
          </a:p>
          <a:p>
            <a:r>
              <a:rPr lang="en-US" dirty="0"/>
              <a:t>GAO Report to Congressional Requesters, Tribal Broadband National Strategy and Coordination Framework Needed to Increase Access, June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3894-DE28-4F0A-BEDF-D92DC160B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716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600"/>
            <a:ext cx="5486400" cy="2974974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423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28600" y="69273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12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6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DRAFT 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C0AE3A-E4D6-4984-B697-8A1F4F217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0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0572-9301-4E60-B649-C4BEE6A8720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D893-69C2-490A-A38E-7257F90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18288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300">
                <a:solidFill>
                  <a:schemeClr val="tx1"/>
                </a:solidFill>
                <a:latin typeface="+mn-lt"/>
              </a:defRPr>
            </a:lvl1pPr>
            <a:lvl2pPr marL="693738" indent="-352425">
              <a:spcBef>
                <a:spcPts val="0"/>
              </a:spcBef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  <a:defRPr sz="23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3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3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300"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94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7086600" cy="4267199"/>
          </a:xfrm>
        </p:spPr>
        <p:txBody>
          <a:bodyPr tIns="18288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300">
                <a:solidFill>
                  <a:schemeClr val="tx1"/>
                </a:solidFill>
                <a:latin typeface="+mn-lt"/>
              </a:defRPr>
            </a:lvl1pPr>
            <a:lvl2pPr marL="693738" indent="-352425">
              <a:spcBef>
                <a:spcPts val="0"/>
              </a:spcBef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  <a:defRPr sz="23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3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3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300"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82210B-5004-420C-A425-6DD2FF238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8600" y="1676400"/>
            <a:ext cx="1524000" cy="4267199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82880">
            <a:noAutofit/>
          </a:bodyPr>
          <a:lstStyle>
            <a:lvl1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2890" indent="-17145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35433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200"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383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81400"/>
            <a:ext cx="7010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52600"/>
            <a:ext cx="6934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286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51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6576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9624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1828800"/>
            <a:ext cx="3451927" cy="6096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590800"/>
            <a:ext cx="3429000" cy="290796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828800"/>
            <a:ext cx="33559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603162"/>
            <a:ext cx="3355975" cy="28956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5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1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0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686800" cy="4267199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 vert="horz" lIns="18288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3B2977-B28A-4E34-83A7-C212B1FF43A2}" type="datetimeFigureOut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2460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300" i="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93738" indent="-347663" algn="l" defTabSz="914400" rtl="0" eaLnBrk="1" latinLnBrk="0" hangingPunct="1">
        <a:spcBef>
          <a:spcPts val="0"/>
        </a:spcBef>
        <a:spcAft>
          <a:spcPts val="1200"/>
        </a:spcAft>
        <a:buSzPct val="70000"/>
        <a:buFont typeface="Courier New" panose="02070309020205020404" pitchFamily="49" charset="0"/>
        <a:buChar char="o"/>
        <a:defRPr sz="2300" i="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300" i="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300" i="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»"/>
        <a:defRPr sz="2300" i="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love-2010.blogspot.com/2013/01/how-to-make-internet-safer-for-children.html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hwa.dot.gov/reports/utilguid/if03014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www.fhwa.dot.gov/policy/otps/policy_brief_dig_once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info.gov/content/pkg/FR-2021-12-03/pdf/2021-26231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fhwa.dot.gov/policy/otps/pubs/policy_brief_rural_broadband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fhwa.dot.gov/policy/otps/pubs/policy_brief_rural_broadband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olicy/otps/policy_brief_dig_once.pdf" TargetMode="External"/><Relationship Id="rId2" Type="http://schemas.openxmlformats.org/officeDocument/2006/relationships/hyperlink" Target="https://www.fhwa.dot.gov/reports/utilguid/if0301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oadbandusa.ntia.doc.gov/resources/tribal-nations" TargetMode="External"/><Relationship Id="rId4" Type="http://schemas.openxmlformats.org/officeDocument/2006/relationships/hyperlink" Target="https://www.fcc.gov/broadband-deployment-advisory-committe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olicy/otps/pubs/policy_brief_rural_broadband.pdf" TargetMode="External"/><Relationship Id="rId2" Type="http://schemas.openxmlformats.org/officeDocument/2006/relationships/hyperlink" Target="https://www.fhwa.dot.gov/utilities/pdf/hif2204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lane.Kunihisa@dot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llustrations/question-mark-question-response-1019820/" TargetMode="Externa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wl.excelsior.edu/research-and-citations/annotated-bibliographies/annotated-bibliography-tip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oadbandusa.ntia.doc.gov/resources/grant-programs/tribal-broadband-connectivity-progra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lane.Kunihisa@dot.gov" TargetMode="External"/><Relationship Id="rId7" Type="http://schemas.openxmlformats.org/officeDocument/2006/relationships/hyperlink" Target="https://www.delsublog.com/p/contact-u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mailto:Kyle.Kitchel@dot.gov" TargetMode="External"/><Relationship Id="rId4" Type="http://schemas.openxmlformats.org/officeDocument/2006/relationships/hyperlink" Target="mailto:Darcel.Collins@dot.g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79" y="152400"/>
            <a:ext cx="1142177" cy="112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228600" y="-61485"/>
            <a:ext cx="891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/>
              </a:rPr>
              <a:t>Intertribal Transportation Association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r>
              <a:rPr lang="en-US" sz="2400" b="0">
                <a:solidFill>
                  <a:schemeClr val="bg1">
                    <a:lumMod val="95000"/>
                  </a:schemeClr>
                </a:solidFill>
              </a:rPr>
              <a:t>December </a:t>
            </a:r>
            <a:r>
              <a:rPr lang="en-US" sz="2400" b="0" dirty="0">
                <a:solidFill>
                  <a:schemeClr val="bg1">
                    <a:lumMod val="95000"/>
                  </a:schemeClr>
                </a:solidFill>
              </a:rPr>
              <a:t>8, 2022</a:t>
            </a:r>
            <a:endParaRPr lang="en-US" sz="2400" b="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A968E-7192-487F-BCB5-7F093D8A6639}"/>
              </a:ext>
            </a:extLst>
          </p:cNvPr>
          <p:cNvSpPr/>
          <p:nvPr/>
        </p:nvSpPr>
        <p:spPr>
          <a:xfrm>
            <a:off x="1" y="1752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800" b="1" i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Calibri" panose="020F0502020204030204" pitchFamily="34" charset="0"/>
              </a:rPr>
              <a:t>Transportation’s Role in Broadband Deployment</a:t>
            </a:r>
            <a:endParaRPr lang="en-US" sz="3600" b="1" i="1" kern="0" dirty="0"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1939-57DF-4DB3-AE51-39149562D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810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FCD09-D491-4671-9435-1117E45C9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5" y="3554896"/>
            <a:ext cx="2555630" cy="27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14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5E441A-D238-4443-AEB7-EE1525DC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256EE-FD08-42D1-AC47-8070F8D0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Problem?</a:t>
            </a:r>
            <a:br>
              <a:rPr lang="en-US" dirty="0"/>
            </a:br>
            <a:r>
              <a:rPr lang="en-US" sz="2400" dirty="0"/>
              <a:t>FCC Estimate from GAO Reports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57A82D-AAFB-4D48-9C7F-08C38C98D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800200"/>
              </p:ext>
            </p:extLst>
          </p:nvPr>
        </p:nvGraphicFramePr>
        <p:xfrm>
          <a:off x="-914401" y="2590801"/>
          <a:ext cx="44958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1A6CE5-ED03-47BF-90CD-69D57A858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485264"/>
              </p:ext>
            </p:extLst>
          </p:nvPr>
        </p:nvGraphicFramePr>
        <p:xfrm>
          <a:off x="3960049" y="2595730"/>
          <a:ext cx="3577166" cy="30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AE56A4-958D-40AA-864E-E2C519AAD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461677"/>
              </p:ext>
            </p:extLst>
          </p:nvPr>
        </p:nvGraphicFramePr>
        <p:xfrm>
          <a:off x="762000" y="2576215"/>
          <a:ext cx="5199358" cy="30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632212-82A7-48CC-9C4A-810A0B2AF7B2}"/>
              </a:ext>
            </a:extLst>
          </p:cNvPr>
          <p:cNvSpPr txBox="1"/>
          <p:nvPr/>
        </p:nvSpPr>
        <p:spPr>
          <a:xfrm>
            <a:off x="651934" y="219959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Broadband Service (America)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EB622-97CF-4021-AFD7-65E31E1C66DC}"/>
              </a:ext>
            </a:extLst>
          </p:cNvPr>
          <p:cNvSpPr txBox="1"/>
          <p:nvPr/>
        </p:nvSpPr>
        <p:spPr>
          <a:xfrm>
            <a:off x="4953000" y="22093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Broadband Service (Tribal Lands)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B5E000B-0F7D-4DEE-9DB7-CF72DE470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327775"/>
              </p:ext>
            </p:extLst>
          </p:nvPr>
        </p:nvGraphicFramePr>
        <p:xfrm>
          <a:off x="6024034" y="2598910"/>
          <a:ext cx="3577166" cy="297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9492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5E441A-D238-4443-AEB7-EE1525DC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256EE-FD08-42D1-AC47-8070F8D0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Problem?</a:t>
            </a:r>
            <a:br>
              <a:rPr lang="en-US" dirty="0"/>
            </a:br>
            <a:r>
              <a:rPr lang="en-US" sz="2400" dirty="0"/>
              <a:t>FCC Estimate from GAO Reports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57A82D-AAFB-4D48-9C7F-08C38C98D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385848"/>
              </p:ext>
            </p:extLst>
          </p:nvPr>
        </p:nvGraphicFramePr>
        <p:xfrm>
          <a:off x="-914401" y="2590801"/>
          <a:ext cx="44958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AE56A4-958D-40AA-864E-E2C519AAD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204897"/>
              </p:ext>
            </p:extLst>
          </p:nvPr>
        </p:nvGraphicFramePr>
        <p:xfrm>
          <a:off x="762000" y="2576215"/>
          <a:ext cx="5199358" cy="30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1A6CE5-ED03-47BF-90CD-69D57A858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832576"/>
              </p:ext>
            </p:extLst>
          </p:nvPr>
        </p:nvGraphicFramePr>
        <p:xfrm>
          <a:off x="3960049" y="2595730"/>
          <a:ext cx="3577166" cy="30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632212-82A7-48CC-9C4A-810A0B2AF7B2}"/>
              </a:ext>
            </a:extLst>
          </p:cNvPr>
          <p:cNvSpPr txBox="1"/>
          <p:nvPr/>
        </p:nvSpPr>
        <p:spPr>
          <a:xfrm>
            <a:off x="496327" y="2199590"/>
            <a:ext cx="3691466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Broadband Service (Rural America)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EB622-97CF-4021-AFD7-65E31E1C66DC}"/>
              </a:ext>
            </a:extLst>
          </p:cNvPr>
          <p:cNvSpPr txBox="1"/>
          <p:nvPr/>
        </p:nvSpPr>
        <p:spPr>
          <a:xfrm>
            <a:off x="4953000" y="1933471"/>
            <a:ext cx="3429000" cy="66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Broadband Service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(Rural America - Tribal Lands)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B5E000B-0F7D-4DEE-9DB7-CF72DE470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674240"/>
              </p:ext>
            </p:extLst>
          </p:nvPr>
        </p:nvGraphicFramePr>
        <p:xfrm>
          <a:off x="6024034" y="2598910"/>
          <a:ext cx="3577166" cy="297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365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5E441A-D238-4443-AEB7-EE1525DC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Closing Digital Gap = Greater impact to those w/o Broadband</a:t>
            </a:r>
          </a:p>
          <a:p>
            <a:r>
              <a:rPr lang="en-US" dirty="0"/>
              <a:t>Digital Divide = Inequality</a:t>
            </a:r>
          </a:p>
          <a:p>
            <a:r>
              <a:rPr lang="en-US" dirty="0"/>
              <a:t>Challenges to Internet Service Providers</a:t>
            </a:r>
          </a:p>
          <a:p>
            <a:pPr lvl="1"/>
            <a:r>
              <a:rPr lang="en-US" dirty="0"/>
              <a:t>Low population = increased cost to ISP = increase to subscribers</a:t>
            </a:r>
          </a:p>
          <a:p>
            <a:pPr lvl="1"/>
            <a:r>
              <a:rPr lang="en-US" dirty="0"/>
              <a:t>Low Benefit-Cost for Providers</a:t>
            </a:r>
          </a:p>
          <a:p>
            <a:r>
              <a:rPr lang="en-US" dirty="0"/>
              <a:t>Adoption (cost of service, digital literacy, cost of equipment)</a:t>
            </a:r>
          </a:p>
          <a:p>
            <a:r>
              <a:rPr lang="en-US" dirty="0"/>
              <a:t>Deployment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256EE-FD08-42D1-AC47-8070F8D0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Problem?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78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5E441A-D238-4443-AEB7-EE1525DC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Barriers limiting Tribe’s and Providers ability in participating in federal broadband programs:</a:t>
            </a:r>
          </a:p>
          <a:p>
            <a:pPr lvl="1"/>
            <a:r>
              <a:rPr lang="en-US" dirty="0"/>
              <a:t>Numerous, but Fragmented federal programs</a:t>
            </a:r>
          </a:p>
          <a:p>
            <a:pPr lvl="1"/>
            <a:r>
              <a:rPr lang="en-US" dirty="0"/>
              <a:t>Difficult application requirements</a:t>
            </a:r>
          </a:p>
          <a:p>
            <a:pPr lvl="1"/>
            <a:r>
              <a:rPr lang="en-US" dirty="0"/>
              <a:t>Challenges in Identifying programs to suit their needs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256EE-FD08-42D1-AC47-8070F8D0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Problem?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95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A94F9-AB51-4A5A-8062-670E2045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Federal Funding Workstream Members include: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4D544-0445-4570-AE8D-B16650A7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Agency Stakeholder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F52FC6-3581-4E02-8A8E-8517A73F6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72488"/>
              </p:ext>
            </p:extLst>
          </p:nvPr>
        </p:nvGraphicFramePr>
        <p:xfrm>
          <a:off x="381000" y="2529838"/>
          <a:ext cx="853440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42932738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586693163"/>
                    </a:ext>
                  </a:extLst>
                </a:gridCol>
              </a:tblGrid>
              <a:tr h="31851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Department of Agriculture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Department of Commerce (NTIA)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Appalachian Regional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Delta Regional Authority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Department of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Environmental Protection Agency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Federal Communications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Department of Health and Human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Department of Homeland 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Department of Housing and Urban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Institute of Museum and Library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Department of the Interior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Department of Labor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National Science Foundation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Office of Management and Budget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Department of Treasury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Department of </a:t>
                      </a:r>
                      <a:r>
                        <a:rPr lang="en-US" sz="2000" b="0"/>
                        <a:t>Veteran Affairs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80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A1B82A5-6414-4724-929D-328F1CC02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85800"/>
            <a:ext cx="114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7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A94F9-AB51-4A5A-8062-670E2045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Streamlining Federal Permitting Workstream Members include: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4D544-0445-4570-AE8D-B16650A7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Agency Stakeholders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F52FC6-3581-4E02-8A8E-8517A73F601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529838"/>
          <a:ext cx="8534400" cy="3185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42932738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586693163"/>
                    </a:ext>
                  </a:extLst>
                </a:gridCol>
              </a:tblGrid>
              <a:tr h="31851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Homeland 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Department of the Interior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Department of Agriculture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Commerce (NTIA)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Defense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/>
                        <a:t>Department of Transportation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Department of Veteran Affairs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General Services Administration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Council on Environmental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Advisory Council on Historic Preservation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Federal Communications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Office of Management and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805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F967AA5-C404-450F-B852-A66E70D86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950"/>
            <a:ext cx="2696308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A94F9-AB51-4A5A-8062-670E2045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Leverage Federal Assets Workstream Members                                        include: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4D544-0445-4570-AE8D-B16650A7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Agency Stakeholders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F52FC6-3581-4E02-8A8E-8517A73F601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529838"/>
          <a:ext cx="853440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42932738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586693163"/>
                    </a:ext>
                  </a:extLst>
                </a:gridCol>
              </a:tblGrid>
              <a:tr h="31851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Department of the Interior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General Services Administration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Department of Agriculture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Commerce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Defense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Department of Transportation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Homeland 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Department of Housing and Urban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Office of Management and Budget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Environmental Protection Agency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Department of Veteran Affairs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National Aeronautics and Space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805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36F9521-211B-4350-BF9F-D0FCE507E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57783"/>
            <a:ext cx="2404635" cy="1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9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75403E-2768-41C6-ABA9-5062371C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a utility company want to use transportation right-of-way?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23EE9-1D39-478E-AD2E-C5C64109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E28F9-48DC-44B9-92C6-5FB09CD7E5B2}"/>
              </a:ext>
            </a:extLst>
          </p:cNvPr>
          <p:cNvSpPr txBox="1"/>
          <p:nvPr/>
        </p:nvSpPr>
        <p:spPr>
          <a:xfrm>
            <a:off x="1600200" y="3048000"/>
            <a:ext cx="624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Less property owners to get permission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Transportation staff are knowledgeable in right-of-way</a:t>
            </a:r>
          </a:p>
        </p:txBody>
      </p:sp>
    </p:spTree>
    <p:extLst>
      <p:ext uri="{BB962C8B-B14F-4D97-AF65-F5344CB8AC3E}">
        <p14:creationId xmlns:p14="http://schemas.microsoft.com/office/powerpoint/2010/main" val="7867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75403E-2768-41C6-ABA9-5062371C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FHWA</a:t>
            </a:r>
          </a:p>
          <a:p>
            <a:pPr lvl="1"/>
            <a:r>
              <a:rPr lang="en-US" dirty="0"/>
              <a:t>Public Interest Finding</a:t>
            </a:r>
          </a:p>
          <a:p>
            <a:pPr lvl="1"/>
            <a:r>
              <a:rPr lang="en-US" dirty="0"/>
              <a:t>FHWA Regulations (Federal-Aid Highway Program)</a:t>
            </a:r>
          </a:p>
          <a:p>
            <a:pPr lvl="1"/>
            <a:r>
              <a:rPr lang="en-US" dirty="0"/>
              <a:t>Policy Briefs</a:t>
            </a:r>
          </a:p>
          <a:p>
            <a:r>
              <a:rPr lang="en-US" dirty="0"/>
              <a:t>Tribe’s Planning</a:t>
            </a:r>
          </a:p>
          <a:p>
            <a:pPr lvl="1"/>
            <a:r>
              <a:rPr lang="en-US" dirty="0"/>
              <a:t>Coordination</a:t>
            </a:r>
          </a:p>
          <a:p>
            <a:pPr lvl="1"/>
            <a:r>
              <a:rPr lang="en-US" dirty="0"/>
              <a:t>Permitting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23EE9-1D39-478E-AD2E-C5C64109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Transportation’s Role</a:t>
            </a:r>
          </a:p>
        </p:txBody>
      </p:sp>
    </p:spTree>
    <p:extLst>
      <p:ext uri="{BB962C8B-B14F-4D97-AF65-F5344CB8AC3E}">
        <p14:creationId xmlns:p14="http://schemas.microsoft.com/office/powerpoint/2010/main" val="50364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6B354-0805-4D73-BDB8-D07AD025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Interest Finding</a:t>
            </a:r>
          </a:p>
          <a:p>
            <a:r>
              <a:rPr lang="en-US" dirty="0"/>
              <a:t>Transportation Safety</a:t>
            </a:r>
          </a:p>
          <a:p>
            <a:r>
              <a:rPr lang="en-US" dirty="0">
                <a:highlight>
                  <a:srgbClr val="FF0000"/>
                </a:highlight>
              </a:rPr>
              <a:t>Dig Once Policy</a:t>
            </a:r>
          </a:p>
          <a:p>
            <a:r>
              <a:rPr lang="en-US" dirty="0"/>
              <a:t>Permitting</a:t>
            </a:r>
          </a:p>
          <a:p>
            <a:r>
              <a:rPr lang="en-US" dirty="0">
                <a:highlight>
                  <a:srgbClr val="FF0000"/>
                </a:highlight>
              </a:rPr>
              <a:t>Mobile Now Act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D1338-DFEC-4FBE-AE03-79AE2017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Relocation and Accommodation on Federal Aid Highway Program Projects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77ADB90-B918-4B27-B4C8-A43908FF4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3241" r="4545" b="14093"/>
          <a:stretch/>
        </p:blipFill>
        <p:spPr>
          <a:xfrm>
            <a:off x="3886200" y="2743200"/>
            <a:ext cx="4648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1E096-5ABD-4BFE-9D08-172981D65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do you use the internet every day?</a:t>
            </a:r>
          </a:p>
          <a:p>
            <a:r>
              <a:rPr lang="en-US" dirty="0"/>
              <a:t>What do you use the internet for?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58AADD-F5E3-474C-B118-A4A58FDA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Breaker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7D684-81D8-4FEF-8716-E54D2DAFEDDE}"/>
              </a:ext>
            </a:extLst>
          </p:cNvPr>
          <p:cNvSpPr txBox="1"/>
          <p:nvPr/>
        </p:nvSpPr>
        <p:spPr>
          <a:xfrm>
            <a:off x="1143000" y="2895600"/>
            <a:ext cx="73914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</a:t>
            </a:r>
          </a:p>
          <a:p>
            <a:r>
              <a:rPr lang="en-US" sz="2800" dirty="0"/>
              <a:t>Telehealth</a:t>
            </a:r>
          </a:p>
          <a:p>
            <a:r>
              <a:rPr lang="en-US" sz="2800" dirty="0"/>
              <a:t>Connect with family and friends</a:t>
            </a:r>
          </a:p>
          <a:p>
            <a:r>
              <a:rPr lang="en-US" sz="2800" dirty="0"/>
              <a:t>Watch tv/movies</a:t>
            </a:r>
          </a:p>
          <a:p>
            <a:r>
              <a:rPr lang="en-US" sz="2800" dirty="0"/>
              <a:t>Operate a business</a:t>
            </a:r>
          </a:p>
          <a:p>
            <a:r>
              <a:rPr lang="en-US" sz="2800" dirty="0"/>
              <a:t>Education</a:t>
            </a:r>
          </a:p>
          <a:p>
            <a:r>
              <a:rPr lang="en-US" sz="2800" dirty="0"/>
              <a:t>Others?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389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B0DA7-EEDF-4B5F-88CE-88BAD39B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23 CFR 645.205(a) states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“It is in the public interest for </a:t>
            </a:r>
            <a:r>
              <a:rPr lang="en-US" b="1" u="sng" dirty="0"/>
              <a:t>utility facilities to be accommodated</a:t>
            </a:r>
            <a:r>
              <a:rPr lang="en-US" dirty="0"/>
              <a:t> on the right-of-way of a Federal-aid or direct Federal highway project </a:t>
            </a:r>
            <a:r>
              <a:rPr lang="en-US" b="1" u="sng" dirty="0"/>
              <a:t>when such use and occupancy</a:t>
            </a:r>
            <a:r>
              <a:rPr lang="en-US" dirty="0"/>
              <a:t> of the highway right-of-way </a:t>
            </a:r>
            <a:r>
              <a:rPr lang="en-US" b="1" u="sng" dirty="0"/>
              <a:t>do not adversely affect highway or traffic safety</a:t>
            </a:r>
            <a:r>
              <a:rPr lang="en-US" dirty="0"/>
              <a:t>, or otherwise impair the highway or its aesthetic quality, and do not conflict with the provisions of Federal, State or local laws or regulations.”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A7331A-1598-41AF-B132-195B5479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Regulation</a:t>
            </a:r>
            <a:br>
              <a:rPr lang="en-US" dirty="0"/>
            </a:br>
            <a:r>
              <a:rPr lang="en-US" sz="2400" dirty="0"/>
              <a:t>Public Interest Finding</a:t>
            </a:r>
          </a:p>
        </p:txBody>
      </p:sp>
    </p:spTree>
    <p:extLst>
      <p:ext uri="{BB962C8B-B14F-4D97-AF65-F5344CB8AC3E}">
        <p14:creationId xmlns:p14="http://schemas.microsoft.com/office/powerpoint/2010/main" val="121483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C5F577-E2D8-4D06-9FC9-67432C43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51" y="1676400"/>
            <a:ext cx="8686800" cy="4267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23 CFR 645.205(c) states that:</a:t>
            </a:r>
          </a:p>
          <a:p>
            <a:pPr marL="0" indent="0">
              <a:buNone/>
            </a:pPr>
            <a:r>
              <a:rPr lang="en-US" dirty="0"/>
              <a:t>“…it is necessary that such use and occupancy, where authorized, be regulated by transportation departments in a manner which </a:t>
            </a:r>
            <a:r>
              <a:rPr lang="en-US" b="1" u="sng" dirty="0"/>
              <a:t>preserves the operational safety</a:t>
            </a:r>
            <a:r>
              <a:rPr lang="en-US" dirty="0"/>
              <a:t> and the functional and aesthetic quality of the highway facility…”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AA7C4-451D-4F36-99C2-28E04033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Regulation</a:t>
            </a:r>
            <a:br>
              <a:rPr lang="en-US" dirty="0"/>
            </a:br>
            <a:r>
              <a:rPr lang="en-US" sz="2400" dirty="0"/>
              <a:t>Safety</a:t>
            </a:r>
          </a:p>
        </p:txBody>
      </p:sp>
      <p:pic>
        <p:nvPicPr>
          <p:cNvPr id="5" name="Picture 4" descr="A yellow triangle with black text&#10;&#10;Description automatically generated with low confidence">
            <a:extLst>
              <a:ext uri="{FF2B5EF4-FFF2-40B4-BE49-F238E27FC236}">
                <a16:creationId xmlns:a16="http://schemas.microsoft.com/office/drawing/2014/main" id="{100DA72B-B811-4BD7-AEC2-4F689538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3429000"/>
            <a:ext cx="3704967" cy="27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6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C5F577-E2D8-4D06-9FC9-67432C43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FHWA Program Guide – Utility Relocation and Accommodation on Federal-Aid Highway Projects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https://www.fhwa.dot.gov/reports/utilguid/if03014.pdf</a:t>
            </a:r>
            <a:r>
              <a:rPr lang="en-US" sz="16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AA7C4-451D-4F36-99C2-28E04033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Utility Program Guide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0495D-1365-4D0C-A52D-CE0D8015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5791200" cy="33020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2352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C5F577-E2D8-4D06-9FC9-67432C43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Order 13616 (June 2012) required FHWA to review “dig once” requirements</a:t>
            </a:r>
          </a:p>
          <a:p>
            <a:r>
              <a:rPr lang="en-US" dirty="0"/>
              <a:t>FCC – Burying utilities is largest                                                            cost for deploying broadband</a:t>
            </a:r>
          </a:p>
          <a:p>
            <a:r>
              <a:rPr lang="en-US" dirty="0"/>
              <a:t>Coordinate highway construction                                                       with broadband installation</a:t>
            </a:r>
          </a:p>
          <a:p>
            <a:r>
              <a:rPr lang="en-US" dirty="0"/>
              <a:t>Minimizes duplicative federal                                                                   reviews and permits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AA7C4-451D-4F36-99C2-28E04033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Policy Brief</a:t>
            </a:r>
            <a:br>
              <a:rPr lang="en-US" dirty="0"/>
            </a:br>
            <a:r>
              <a:rPr lang="en-US" sz="2400" dirty="0"/>
              <a:t>Dig Once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1196B-AC5A-4621-929B-4A4FF5BA4579}"/>
              </a:ext>
            </a:extLst>
          </p:cNvPr>
          <p:cNvSpPr txBox="1"/>
          <p:nvPr/>
        </p:nvSpPr>
        <p:spPr>
          <a:xfrm>
            <a:off x="2590800" y="54864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hlinkClick r:id="rId2"/>
              </a:rPr>
              <a:t>https://www.fhwa.dot.gov/policy/otps/policy_brief_dig_once.pdf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D1CB1A5-68AC-4F0A-87B8-22A7531D5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62274"/>
              </p:ext>
            </p:extLst>
          </p:nvPr>
        </p:nvGraphicFramePr>
        <p:xfrm>
          <a:off x="4876800" y="2371395"/>
          <a:ext cx="3810000" cy="296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4276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C5F577-E2D8-4D06-9FC9-67432C43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23 CFR 645.205(d):</a:t>
            </a:r>
          </a:p>
          <a:p>
            <a:pPr marL="0" indent="0">
              <a:buNone/>
            </a:pPr>
            <a:r>
              <a:rPr lang="en-US" dirty="0"/>
              <a:t>The utility must also obtain and comply with the terms of a right-of-way or other occupancy permit for the Federal agency having jurisdiction over the </a:t>
            </a:r>
            <a:r>
              <a:rPr lang="en-US"/>
              <a:t>underlying land.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AA7C4-451D-4F36-99C2-28E04033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Regulation</a:t>
            </a:r>
            <a:br>
              <a:rPr lang="en-US" dirty="0"/>
            </a:br>
            <a:r>
              <a:rPr lang="en-US" sz="2400" dirty="0"/>
              <a:t>Right-of-Way</a:t>
            </a:r>
          </a:p>
        </p:txBody>
      </p:sp>
      <p:pic>
        <p:nvPicPr>
          <p:cNvPr id="4" name="Picture 3" descr="A picture containing sky, outdoor, ground, dirt&#10;&#10;Description automatically generated">
            <a:extLst>
              <a:ext uri="{FF2B5EF4-FFF2-40B4-BE49-F238E27FC236}">
                <a16:creationId xmlns:a16="http://schemas.microsoft.com/office/drawing/2014/main" id="{35944DAF-8025-4B2C-A106-12CC830C4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4" b="21818"/>
          <a:stretch/>
        </p:blipFill>
        <p:spPr>
          <a:xfrm>
            <a:off x="5450935" y="3179323"/>
            <a:ext cx="3143250" cy="2590799"/>
          </a:xfrm>
          <a:prstGeom prst="rect">
            <a:avLst/>
          </a:prstGeom>
        </p:spPr>
      </p:pic>
      <p:pic>
        <p:nvPicPr>
          <p:cNvPr id="5" name="Picture 4" descr="A dirt road leading to a house&#10;&#10;Description automatically generated with medium confidence">
            <a:extLst>
              <a:ext uri="{FF2B5EF4-FFF2-40B4-BE49-F238E27FC236}">
                <a16:creationId xmlns:a16="http://schemas.microsoft.com/office/drawing/2014/main" id="{19C02699-3B2A-4A58-87CA-4026D9FA6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6" b="27143"/>
          <a:stretch/>
        </p:blipFill>
        <p:spPr>
          <a:xfrm>
            <a:off x="1447800" y="3534011"/>
            <a:ext cx="3505200" cy="22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F302D4-4600-452F-944A-9A9B6612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DOT’s shall:</a:t>
            </a:r>
          </a:p>
          <a:p>
            <a:pPr marL="577850" lvl="1" indent="-236538"/>
            <a:r>
              <a:rPr lang="en-US" dirty="0"/>
              <a:t>Identify a broadband utility coordinator responsible for facilitating broadband infrastructure ROW efforts within the State</a:t>
            </a:r>
          </a:p>
          <a:p>
            <a:pPr marL="577850" lvl="1" indent="-236538"/>
            <a:r>
              <a:rPr lang="en-US" dirty="0"/>
              <a:t>Coordinate telecommunication and broadband initiatives with State and local transportation and land use plans</a:t>
            </a:r>
          </a:p>
          <a:p>
            <a:pPr marL="577850" lvl="1" indent="-236538"/>
            <a:r>
              <a:rPr lang="en-US" dirty="0"/>
              <a:t>Minimize repeated excavations of broadband infrastructure in a ROW</a:t>
            </a:r>
          </a:p>
          <a:p>
            <a:pPr marL="577850" lvl="1" indent="-236538"/>
            <a:r>
              <a:rPr lang="en-US" dirty="0"/>
              <a:t>Establish process to register and notify broadband entities</a:t>
            </a:r>
          </a:p>
          <a:p>
            <a:pPr marL="227012" indent="-236538"/>
            <a:r>
              <a:rPr lang="en-US" sz="2400" dirty="0"/>
              <a:t>Final Rule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https://www.govinfo.gov/content/pkg/FR-2021-12-03/pdf/2021-26231.pdf</a:t>
            </a:r>
            <a:r>
              <a:rPr lang="en-US" sz="16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6D844A-FE00-44EE-A3B6-EB01A096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Mobile Now Act</a:t>
            </a:r>
          </a:p>
        </p:txBody>
      </p:sp>
    </p:spTree>
    <p:extLst>
      <p:ext uri="{BB962C8B-B14F-4D97-AF65-F5344CB8AC3E}">
        <p14:creationId xmlns:p14="http://schemas.microsoft.com/office/powerpoint/2010/main" val="248201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430E3B-DE64-4939-9763-E024583E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aware of your Tribe’s broadband deployment team?</a:t>
            </a:r>
          </a:p>
          <a:p>
            <a:r>
              <a:rPr lang="en-US" dirty="0"/>
              <a:t>Has a broadband deployment team contacted you about coordinating projects?</a:t>
            </a:r>
          </a:p>
          <a:p>
            <a:r>
              <a:rPr lang="en-US" dirty="0"/>
              <a:t>Does anyone want to provide an example/experience in working with a broadband team?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D432C-748A-4ED2-AE37-4257F20F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2335312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085711-CB84-4C5A-B97E-C248DEF0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NTIA Tribal Broadband Connectivity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33870-FD0E-46D0-80B2-43DE1542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49" y="1676400"/>
            <a:ext cx="5250502" cy="50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EEC68-162A-43BF-BD16-3E741864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2671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Assemble </a:t>
            </a:r>
            <a:r>
              <a:rPr lang="en-US" dirty="0"/>
              <a:t>Broadband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Assess Existing Broadband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Engage Local 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Appropriate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Business or Organizational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Project Plan(s)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dirty="0"/>
              <a:t>Implementation Plan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dirty="0"/>
              <a:t>Financial Plan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724BE2-685E-4CCE-A783-C80D2862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 Community Broadband Roadmap</a:t>
            </a:r>
            <a:br>
              <a:rPr lang="en-US" sz="3200" dirty="0"/>
            </a:br>
            <a:r>
              <a:rPr lang="en-US" sz="2400" dirty="0"/>
              <a:t>NTIA Toolkit for Local and Tribal Governments</a:t>
            </a:r>
          </a:p>
        </p:txBody>
      </p:sp>
    </p:spTree>
    <p:extLst>
      <p:ext uri="{BB962C8B-B14F-4D97-AF65-F5344CB8AC3E}">
        <p14:creationId xmlns:p14="http://schemas.microsoft.com/office/powerpoint/2010/main" val="3639381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EEC68-162A-43BF-BD16-3E741864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4DEB28-3132-4631-BA62-B2F3B707A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02103"/>
              </p:ext>
            </p:extLst>
          </p:nvPr>
        </p:nvGraphicFramePr>
        <p:xfrm>
          <a:off x="381000" y="381000"/>
          <a:ext cx="8439150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2B74AE-9E4A-4F9C-9871-AE8CE6C6864F}"/>
              </a:ext>
            </a:extLst>
          </p:cNvPr>
          <p:cNvSpPr txBox="1"/>
          <p:nvPr/>
        </p:nvSpPr>
        <p:spPr>
          <a:xfrm>
            <a:off x="228600" y="3264771"/>
            <a:ext cx="86868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Your Transportation Department Should: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Familiarize yourself with State Accommodation Plan or BIA’s 25 CFR Part 169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Provide State or BIA Utility Accommodation Plan to Broadband Deployment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Publish broadband plans or utility accommodation policies on Transportation Dept.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Make existing utility location and proposed highway project information available electronically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Develop or update asset management system to collect broadband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724BE2-685E-4CCE-A783-C80D2862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Policy Brief</a:t>
            </a:r>
            <a:br>
              <a:rPr lang="en-US" sz="3200" dirty="0"/>
            </a:br>
            <a:r>
              <a:rPr lang="en-US" sz="2400" dirty="0"/>
              <a:t>Facilitate Deployment of Broadband Technology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1916AE5-BB47-4716-9C6D-E6EE038292DD}"/>
              </a:ext>
            </a:extLst>
          </p:cNvPr>
          <p:cNvSpPr/>
          <p:nvPr/>
        </p:nvSpPr>
        <p:spPr>
          <a:xfrm>
            <a:off x="3733800" y="3018865"/>
            <a:ext cx="304800" cy="30480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89E5B-485B-4BFA-A7B4-B393B1240A36}"/>
              </a:ext>
            </a:extLst>
          </p:cNvPr>
          <p:cNvSpPr txBox="1"/>
          <p:nvPr/>
        </p:nvSpPr>
        <p:spPr>
          <a:xfrm>
            <a:off x="2139512" y="5558293"/>
            <a:ext cx="676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>
                <a:solidFill>
                  <a:schemeClr val="bg1"/>
                </a:solidFill>
                <a:hlinkClick r:id="rId7"/>
              </a:rPr>
              <a:t>https://www.fhwa.dot.gov/policy/otps/pubs/policy_brief_rural_broadband.pdf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DA7BF-A602-4A4E-B82A-9B0C1CD39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1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8F52D-D5F4-493C-AA07-07525DD0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Telecommunications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A770FA-C054-46AB-82C4-5203BCC9123A}"/>
              </a:ext>
            </a:extLst>
          </p:cNvPr>
          <p:cNvSpPr/>
          <p:nvPr/>
        </p:nvSpPr>
        <p:spPr>
          <a:xfrm>
            <a:off x="419100" y="3314699"/>
            <a:ext cx="8305800" cy="990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034E7-95DD-479E-834F-46FCC0A52103}"/>
              </a:ext>
            </a:extLst>
          </p:cNvPr>
          <p:cNvSpPr txBox="1"/>
          <p:nvPr/>
        </p:nvSpPr>
        <p:spPr>
          <a:xfrm>
            <a:off x="419100" y="362533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1800’s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D11E7-CAF8-4E49-81F2-B4D65034B760}"/>
              </a:ext>
            </a:extLst>
          </p:cNvPr>
          <p:cNvSpPr txBox="1"/>
          <p:nvPr/>
        </p:nvSpPr>
        <p:spPr>
          <a:xfrm>
            <a:off x="4133850" y="362533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1900’s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43DE5-6C0C-48B5-89E4-37372B05E4AC}"/>
              </a:ext>
            </a:extLst>
          </p:cNvPr>
          <p:cNvSpPr txBox="1"/>
          <p:nvPr/>
        </p:nvSpPr>
        <p:spPr>
          <a:xfrm>
            <a:off x="7696200" y="362533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2000’s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192F8-F97F-4171-A9C0-BEE00302E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4" y="2362200"/>
            <a:ext cx="1370924" cy="84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F7045-056F-4006-8CA9-21B02A318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4" y="4451865"/>
            <a:ext cx="1673752" cy="10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D5892A-8C57-424B-879A-ED69A5CB7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94708"/>
            <a:ext cx="1568672" cy="1181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4EAE65-2F78-4244-9535-867EF3A7B1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49" y="4263609"/>
            <a:ext cx="1298048" cy="14128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D45083-13D9-4472-8FEA-AF459EDAF9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03" y="2291085"/>
            <a:ext cx="1698282" cy="988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74CAC0-23AD-4B80-ABA2-F47AF536F6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67" y="4263609"/>
            <a:ext cx="1681304" cy="10573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B50FCA-37E0-4C83-83FC-FBF0D1FB84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02" y="1676399"/>
            <a:ext cx="2214514" cy="16608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1CD155-3E60-4244-85FA-3440EB9FC9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20" y="4576165"/>
            <a:ext cx="1293437" cy="13109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2351DC-4D4B-4F57-A22A-C4913AC44ECB}"/>
              </a:ext>
            </a:extLst>
          </p:cNvPr>
          <p:cNvSpPr txBox="1"/>
          <p:nvPr/>
        </p:nvSpPr>
        <p:spPr>
          <a:xfrm rot="16200000">
            <a:off x="4779881" y="3400032"/>
            <a:ext cx="1937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Communications Act of 1934</a:t>
            </a:r>
          </a:p>
        </p:txBody>
      </p:sp>
    </p:spTree>
    <p:extLst>
      <p:ext uri="{BB962C8B-B14F-4D97-AF65-F5344CB8AC3E}">
        <p14:creationId xmlns:p14="http://schemas.microsoft.com/office/powerpoint/2010/main" val="4136488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EEC68-162A-43BF-BD16-3E741864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4DEB28-3132-4631-BA62-B2F3B707A574}"/>
              </a:ext>
            </a:extLst>
          </p:cNvPr>
          <p:cNvGraphicFramePr/>
          <p:nvPr/>
        </p:nvGraphicFramePr>
        <p:xfrm>
          <a:off x="381000" y="381000"/>
          <a:ext cx="8439150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2B74AE-9E4A-4F9C-9871-AE8CE6C6864F}"/>
              </a:ext>
            </a:extLst>
          </p:cNvPr>
          <p:cNvSpPr txBox="1"/>
          <p:nvPr/>
        </p:nvSpPr>
        <p:spPr>
          <a:xfrm>
            <a:off x="257175" y="3214846"/>
            <a:ext cx="8686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Your Transportation Department Should: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Include broadband stakeholders and service providers in transportation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LRTP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TTIP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Coordinate transportation and highway construction plans with other statewide telecommunications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Coordinate with utilities to minimize number and scale of repeated excavations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724BE2-685E-4CCE-A783-C80D2862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Policy Brief</a:t>
            </a:r>
            <a:br>
              <a:rPr lang="en-US" sz="4400" dirty="0"/>
            </a:br>
            <a:r>
              <a:rPr lang="en-US" sz="2400" dirty="0"/>
              <a:t>Facilitate Deployment of Broadband Technology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1916AE5-BB47-4716-9C6D-E6EE038292DD}"/>
              </a:ext>
            </a:extLst>
          </p:cNvPr>
          <p:cNvSpPr/>
          <p:nvPr/>
        </p:nvSpPr>
        <p:spPr>
          <a:xfrm>
            <a:off x="8153400" y="3024345"/>
            <a:ext cx="304800" cy="32845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B539D-BECF-4A8A-86B3-283A3B7F16CD}"/>
              </a:ext>
            </a:extLst>
          </p:cNvPr>
          <p:cNvSpPr txBox="1"/>
          <p:nvPr/>
        </p:nvSpPr>
        <p:spPr>
          <a:xfrm>
            <a:off x="2133600" y="5564107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>
                <a:hlinkClick r:id="rId7"/>
              </a:rPr>
              <a:t>https://www.fhwa.dot.gov/policy/otps/pubs/policy_brief_rural_broadband.pdf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69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8D2E44-517D-4C11-BB69-34DF9169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1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Intelligent Transportation System (ITS)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Video cameras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Variable Message Signs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Advanced Surveillance Systems</a:t>
            </a:r>
          </a:p>
          <a:p>
            <a:pPr>
              <a:spcAft>
                <a:spcPts val="600"/>
              </a:spcAft>
            </a:pPr>
            <a:r>
              <a:rPr lang="en-US" dirty="0"/>
              <a:t>Traffic Signals</a:t>
            </a:r>
          </a:p>
          <a:p>
            <a:pPr>
              <a:spcAft>
                <a:spcPts val="600"/>
              </a:spcAft>
            </a:pPr>
            <a:r>
              <a:rPr lang="en-US" dirty="0"/>
              <a:t>Phones to access traveler information</a:t>
            </a:r>
          </a:p>
          <a:p>
            <a:pPr>
              <a:spcAft>
                <a:spcPts val="600"/>
              </a:spcAft>
            </a:pPr>
            <a:r>
              <a:rPr lang="en-US" dirty="0"/>
              <a:t>GPS</a:t>
            </a:r>
          </a:p>
          <a:p>
            <a:pPr>
              <a:spcAft>
                <a:spcPts val="600"/>
              </a:spcAft>
            </a:pPr>
            <a:r>
              <a:rPr lang="en-US" dirty="0"/>
              <a:t>CCTV</a:t>
            </a:r>
          </a:p>
          <a:p>
            <a:pPr>
              <a:spcAft>
                <a:spcPts val="600"/>
              </a:spcAft>
            </a:pPr>
            <a:r>
              <a:rPr lang="en-US" dirty="0"/>
              <a:t>Radar Detectors</a:t>
            </a:r>
          </a:p>
          <a:p>
            <a:pPr>
              <a:spcAft>
                <a:spcPts val="600"/>
              </a:spcAft>
            </a:pPr>
            <a:r>
              <a:rPr lang="en-US" dirty="0"/>
              <a:t>Pavement Sensors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034E4-01B6-4591-B60A-5CA17C01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Broadband in Transportation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69AAA-8D08-478E-A7E4-F586AB3C2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92119"/>
            <a:ext cx="1837742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868830-37D4-4E1A-9921-8B00F8979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0" y="4202167"/>
            <a:ext cx="2609057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671240-0C7D-40DB-8B8D-FF0A4557B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39" y="2334720"/>
            <a:ext cx="2362200" cy="15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4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82B26-B1CC-44F6-BECA-B1F4C2631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FHWA Program Guide – Utility Relocation and Accommodation on Federal-Aid Highway Projects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https://www.fhwa.dot.gov/reports/utilguid/if03014.pdf</a:t>
            </a:r>
            <a:r>
              <a:rPr lang="en-US" sz="1600" dirty="0"/>
              <a:t>)</a:t>
            </a:r>
          </a:p>
          <a:p>
            <a:r>
              <a:rPr lang="en-US" dirty="0"/>
              <a:t>FHWA’s Dig Once Policies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https://www.fhwa.dot.gov/policy/otps/policy_brief_dig_once.pdf</a:t>
            </a:r>
            <a:r>
              <a:rPr lang="en-US" sz="1600" dirty="0"/>
              <a:t>)</a:t>
            </a:r>
          </a:p>
          <a:p>
            <a:r>
              <a:rPr lang="en-US" dirty="0"/>
              <a:t>FCC – Broadband Deployment Advisory Committee (BDAC)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https://www.fcc.gov/broadband-deployment-advisory-committee</a:t>
            </a:r>
            <a:r>
              <a:rPr lang="en-US" sz="1600" dirty="0"/>
              <a:t>)</a:t>
            </a:r>
          </a:p>
          <a:p>
            <a:r>
              <a:rPr lang="en-US" dirty="0"/>
              <a:t>NTIA Broadband Deployment – “A Toolkit for Local and Tribal Governments” from Broadband USA </a:t>
            </a:r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https://broadbandusa.ntia.doc.gov/resources/tribal-nations</a:t>
            </a:r>
            <a:r>
              <a:rPr lang="en-US" sz="16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F1904-8C50-430E-A8DF-FCDE90BE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102231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82B26-B1CC-44F6-BECA-B1F4C2631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FHWA Case Study – UDOT Takes Active Role in Facilitating Broadband Deployment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https://www.fhwa.dot.gov/utilities/pdf/hif22040.pdf</a:t>
            </a:r>
            <a:r>
              <a:rPr lang="en-US" sz="1600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FHWA Policy Brief – Facilitating Broadband in Hard-to-Serve Areas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  <a:hlinkClick r:id="rId3"/>
              </a:rPr>
              <a:t>https://www.fhwa.dot.gov/policy/otps/pubs/policy_brief_rural_broadband.pdf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)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F1904-8C50-430E-A8DF-FCDE90BE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EE73309-BBF9-424D-92BA-7FF9BAF2AE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111" r="-1765" b="50000"/>
          <a:stretch/>
        </p:blipFill>
        <p:spPr>
          <a:xfrm rot="20295412">
            <a:off x="5015354" y="3704763"/>
            <a:ext cx="2631343" cy="16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7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7EA2E-10F2-4AD3-A0F0-ECDD1D22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discussed:</a:t>
            </a:r>
          </a:p>
          <a:p>
            <a:r>
              <a:rPr lang="en-US" dirty="0"/>
              <a:t>FHWA’s role in broadband deployment</a:t>
            </a:r>
          </a:p>
          <a:p>
            <a:r>
              <a:rPr lang="en-US" dirty="0"/>
              <a:t>Tribal Transportation’s role in broadband deployment</a:t>
            </a:r>
          </a:p>
          <a:p>
            <a:r>
              <a:rPr lang="en-US" dirty="0"/>
              <a:t>FHWA Resources</a:t>
            </a:r>
          </a:p>
          <a:p>
            <a:r>
              <a:rPr lang="en-US" dirty="0"/>
              <a:t>OTT Contacts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32762-7066-474D-9B59-CB1F0F6F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9193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7EA2E-10F2-4AD3-A0F0-ECDD1D22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32762-7066-474D-9B59-CB1F0F6F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26EAA-C21F-414F-9B9F-A56195C59A79}"/>
              </a:ext>
            </a:extLst>
          </p:cNvPr>
          <p:cNvSpPr txBox="1"/>
          <p:nvPr/>
        </p:nvSpPr>
        <p:spPr>
          <a:xfrm>
            <a:off x="762000" y="3071335"/>
            <a:ext cx="2984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 of Tribal Transportation</a:t>
            </a:r>
          </a:p>
          <a:p>
            <a:r>
              <a:rPr lang="en-US" dirty="0"/>
              <a:t>Broadband</a:t>
            </a:r>
          </a:p>
          <a:p>
            <a:r>
              <a:rPr lang="en-US" dirty="0"/>
              <a:t>Blane Kunihisa</a:t>
            </a:r>
          </a:p>
          <a:p>
            <a:r>
              <a:rPr lang="en-US" dirty="0">
                <a:hlinkClick r:id="rId3"/>
              </a:rPr>
              <a:t>Blane.Kunihisa@dot.gov</a:t>
            </a:r>
            <a:endParaRPr lang="en-US" dirty="0"/>
          </a:p>
          <a:p>
            <a:r>
              <a:rPr lang="en-US" dirty="0"/>
              <a:t>Office (360) 619-7814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33D82-9B83-4C27-AA96-F7FBC2238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76800" y="15239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DA7BF-A602-4A4E-B82A-9B0C1CD39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1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8F52D-D5F4-493C-AA07-07525DD0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Telecommunications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A770FA-C054-46AB-82C4-5203BCC9123A}"/>
              </a:ext>
            </a:extLst>
          </p:cNvPr>
          <p:cNvSpPr/>
          <p:nvPr/>
        </p:nvSpPr>
        <p:spPr>
          <a:xfrm>
            <a:off x="419100" y="3314699"/>
            <a:ext cx="8305800" cy="990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034E7-95DD-479E-834F-46FCC0A52103}"/>
              </a:ext>
            </a:extLst>
          </p:cNvPr>
          <p:cNvSpPr txBox="1"/>
          <p:nvPr/>
        </p:nvSpPr>
        <p:spPr>
          <a:xfrm>
            <a:off x="419100" y="362533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D11E7-CAF8-4E49-81F2-B4D65034B760}"/>
              </a:ext>
            </a:extLst>
          </p:cNvPr>
          <p:cNvSpPr txBox="1"/>
          <p:nvPr/>
        </p:nvSpPr>
        <p:spPr>
          <a:xfrm>
            <a:off x="2647265" y="3625335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43DE5-6C0C-48B5-89E4-37372B05E4AC}"/>
              </a:ext>
            </a:extLst>
          </p:cNvPr>
          <p:cNvSpPr txBox="1"/>
          <p:nvPr/>
        </p:nvSpPr>
        <p:spPr>
          <a:xfrm>
            <a:off x="5283200" y="3628249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99C93-DA00-4DD4-AD01-ACBC9C8EFD82}"/>
              </a:ext>
            </a:extLst>
          </p:cNvPr>
          <p:cNvSpPr txBox="1"/>
          <p:nvPr/>
        </p:nvSpPr>
        <p:spPr>
          <a:xfrm>
            <a:off x="7480985" y="362533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2020’s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FF1DB-00E2-4643-B88B-9374755F0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1899331"/>
            <a:ext cx="2209468" cy="1104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F9A3E5-D8E6-40AE-A98C-F4D708353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86" y="4266436"/>
            <a:ext cx="2058657" cy="137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89805E-DE77-43F2-9518-EBBE61604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89" y="2091884"/>
            <a:ext cx="1665309" cy="12489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1A7A5F-F145-4622-9654-43D6040832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6" y="3865068"/>
            <a:ext cx="2540702" cy="16630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80B70C-8CDB-4D9E-94D0-20F7159B77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711731"/>
            <a:ext cx="1841500" cy="1841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790F29-1D38-4681-AFFB-AE2B7DC007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30" y="4392830"/>
            <a:ext cx="1591010" cy="11203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2351DC-4D4B-4F57-A22A-C4913AC44ECB}"/>
              </a:ext>
            </a:extLst>
          </p:cNvPr>
          <p:cNvSpPr txBox="1"/>
          <p:nvPr/>
        </p:nvSpPr>
        <p:spPr>
          <a:xfrm rot="16200000">
            <a:off x="962761" y="3486833"/>
            <a:ext cx="2149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Telecommunications Act of 1996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E97B84-467F-4F59-ACC3-E20F68039383}"/>
              </a:ext>
            </a:extLst>
          </p:cNvPr>
          <p:cNvSpPr txBox="1"/>
          <p:nvPr/>
        </p:nvSpPr>
        <p:spPr>
          <a:xfrm rot="16200000">
            <a:off x="5330567" y="3488658"/>
            <a:ext cx="1937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Executive Order 13616 (June 2012)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673BB9-8323-4AEF-8BF7-A2B1A4CC69C5}"/>
              </a:ext>
            </a:extLst>
          </p:cNvPr>
          <p:cNvSpPr txBox="1"/>
          <p:nvPr/>
        </p:nvSpPr>
        <p:spPr>
          <a:xfrm rot="16200000">
            <a:off x="6230982" y="3521755"/>
            <a:ext cx="23030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Executive Order 13821 (January 2018)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3E5A44-B90B-4101-8E56-48767B829B0C}"/>
              </a:ext>
            </a:extLst>
          </p:cNvPr>
          <p:cNvSpPr txBox="1"/>
          <p:nvPr/>
        </p:nvSpPr>
        <p:spPr>
          <a:xfrm rot="16200000">
            <a:off x="5700801" y="3486832"/>
            <a:ext cx="23030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Presidential Memo (March 2015)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48136F-4D70-445E-8D35-8F4D4E4C04D0}"/>
              </a:ext>
            </a:extLst>
          </p:cNvPr>
          <p:cNvSpPr txBox="1"/>
          <p:nvPr/>
        </p:nvSpPr>
        <p:spPr>
          <a:xfrm rot="16200000">
            <a:off x="6718720" y="3623378"/>
            <a:ext cx="2303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2018 Mobile Now Act</a:t>
            </a:r>
          </a:p>
        </p:txBody>
      </p:sp>
    </p:spTree>
    <p:extLst>
      <p:ext uri="{BB962C8B-B14F-4D97-AF65-F5344CB8AC3E}">
        <p14:creationId xmlns:p14="http://schemas.microsoft.com/office/powerpoint/2010/main" val="378845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7EA2E-10F2-4AD3-A0F0-ECDD1D22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 provides a historic investment in broadband infrastructure deployment</a:t>
            </a:r>
          </a:p>
          <a:p>
            <a:r>
              <a:rPr lang="en-US" dirty="0"/>
              <a:t>COVID-19 revealed the need for broadband</a:t>
            </a:r>
          </a:p>
          <a:p>
            <a:r>
              <a:rPr lang="en-US" dirty="0"/>
              <a:t>DOI/BIA National Tribal Broadband Summit</a:t>
            </a:r>
          </a:p>
          <a:p>
            <a:r>
              <a:rPr lang="en-US" dirty="0"/>
              <a:t>Multiple White House inquiries, including on coordination between Federal Agencies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32762-7066-474D-9B59-CB1F0F6F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Broadband</a:t>
            </a:r>
            <a:endParaRPr lang="en-US" sz="2400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728491DE-0EF9-4D03-A344-A87CD66578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1800" y="4243949"/>
            <a:ext cx="198120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7EA2E-10F2-4AD3-A0F0-ECDD1D22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$44B provided for broadband access across country (2015-2020)</a:t>
            </a:r>
          </a:p>
          <a:p>
            <a:pPr>
              <a:spcAft>
                <a:spcPts val="600"/>
              </a:spcAft>
            </a:pPr>
            <a:r>
              <a:rPr lang="en-US" dirty="0"/>
              <a:t>National Telecommunications and Information Administration (NTIA)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$1B for Tribal Broadband Connectivity Program (Consolidated Appropriations Act, 2021)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$2B appropriated additional funds from BIL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121 Awards, $1.66B (</a:t>
            </a:r>
            <a:r>
              <a:rPr lang="en-US" b="1"/>
              <a:t>November 30, </a:t>
            </a:r>
            <a:r>
              <a:rPr lang="en-US" b="1" dirty="0"/>
              <a:t>2022), </a:t>
            </a:r>
            <a:r>
              <a:rPr lang="en-US" dirty="0">
                <a:hlinkClick r:id="rId3"/>
              </a:rPr>
              <a:t>TBCP Award Map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$42B appropriated for the Broadband Equity, Access, and Deployment (BEAD) Program</a:t>
            </a:r>
          </a:p>
          <a:p>
            <a:pPr>
              <a:spcAft>
                <a:spcPts val="600"/>
              </a:spcAft>
            </a:pPr>
            <a:r>
              <a:rPr lang="en-US" dirty="0"/>
              <a:t>Many other funding 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32762-7066-474D-9B59-CB1F0F6F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Broadband Infrastructure Funding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561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7EA2E-10F2-4AD3-A0F0-ECDD1D22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Blane Kunihisa, </a:t>
            </a:r>
            <a:r>
              <a:rPr lang="en-US" dirty="0">
                <a:hlinkClick r:id="rId3"/>
              </a:rPr>
              <a:t>Blane.Kunihisa@dot.gov</a:t>
            </a:r>
            <a:endParaRPr lang="en-US" dirty="0"/>
          </a:p>
          <a:p>
            <a:r>
              <a:rPr lang="en-US" dirty="0"/>
              <a:t>Darcel Collins, </a:t>
            </a:r>
            <a:r>
              <a:rPr lang="en-US" dirty="0">
                <a:hlinkClick r:id="rId4"/>
              </a:rPr>
              <a:t>Darcel.Collins@dot.gov</a:t>
            </a:r>
            <a:endParaRPr lang="en-US" dirty="0"/>
          </a:p>
          <a:p>
            <a:r>
              <a:rPr lang="en-US" dirty="0"/>
              <a:t>Kyle Kitchel, </a:t>
            </a:r>
            <a:r>
              <a:rPr lang="en-US" dirty="0">
                <a:hlinkClick r:id="rId5"/>
              </a:rPr>
              <a:t>Kyle.Kitchel@dot.gov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32762-7066-474D-9B59-CB1F0F6F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FHWA OTT-Broadband Deployment Initiative</a:t>
            </a:r>
            <a:endParaRPr lang="en-US" sz="2400" dirty="0"/>
          </a:p>
        </p:txBody>
      </p:sp>
      <p:pic>
        <p:nvPicPr>
          <p:cNvPr id="5" name="Picture 4" descr="A blue and red sign&#10;&#10;Description automatically generated with low confidence">
            <a:extLst>
              <a:ext uri="{FF2B5EF4-FFF2-40B4-BE49-F238E27FC236}">
                <a16:creationId xmlns:a16="http://schemas.microsoft.com/office/drawing/2014/main" id="{CA6E01A0-200F-4963-8D0D-14F1CC9928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67400" y="3276600"/>
            <a:ext cx="2912101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5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7EA2E-10F2-4AD3-A0F0-ECDD1D22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 you about:</a:t>
            </a:r>
          </a:p>
          <a:p>
            <a:pPr lvl="1"/>
            <a:r>
              <a:rPr lang="en-US" dirty="0"/>
              <a:t>Focus on Broadband Infrastructure</a:t>
            </a:r>
          </a:p>
          <a:p>
            <a:pPr lvl="1"/>
            <a:r>
              <a:rPr lang="en-US" dirty="0"/>
              <a:t>FHWA’s role in broadband deployment</a:t>
            </a:r>
          </a:p>
          <a:p>
            <a:pPr lvl="1"/>
            <a:r>
              <a:rPr lang="en-US" dirty="0"/>
              <a:t>Tribal Transportation Departments role in broadband deployment</a:t>
            </a:r>
          </a:p>
          <a:p>
            <a:r>
              <a:rPr lang="en-US" dirty="0"/>
              <a:t>Provide resources</a:t>
            </a:r>
          </a:p>
          <a:p>
            <a:r>
              <a:rPr lang="en-US" dirty="0"/>
              <a:t>Provide OTT contact for interested Tribes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32762-7066-474D-9B59-CB1F0F6F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 of this Presentation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91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430E3B-DE64-4939-9763-E024583E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here knows someone that doesn’t have broadband access at their house?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D432C-748A-4ED2-AE37-4257F20F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13803029"/>
      </p:ext>
    </p:extLst>
  </p:cSld>
  <p:clrMapOvr>
    <a:masterClrMapping/>
  </p:clrMapOvr>
</p:sld>
</file>

<file path=ppt/theme/theme1.xml><?xml version="1.0" encoding="utf-8"?>
<a:theme xmlns:a="http://schemas.openxmlformats.org/drawingml/2006/main" name="FHW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FHWATheme</Template>
  <TotalTime>14477</TotalTime>
  <Words>1728</Words>
  <Application>Microsoft Office PowerPoint</Application>
  <PresentationFormat>On-screen Show (4:3)</PresentationFormat>
  <Paragraphs>284</Paragraphs>
  <Slides>35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Lucida Sans Unicode</vt:lpstr>
      <vt:lpstr>FHWATheme</vt:lpstr>
      <vt:lpstr>PowerPoint Presentation</vt:lpstr>
      <vt:lpstr>Ice Breaker</vt:lpstr>
      <vt:lpstr>History of Telecommunications</vt:lpstr>
      <vt:lpstr>History of Telecommunications</vt:lpstr>
      <vt:lpstr>Focus On Broadband</vt:lpstr>
      <vt:lpstr>Broadband Infrastructure Funding</vt:lpstr>
      <vt:lpstr>FHWA OTT-Broadband Deployment Initiative</vt:lpstr>
      <vt:lpstr>Objectives of this Presentation</vt:lpstr>
      <vt:lpstr>Question</vt:lpstr>
      <vt:lpstr>What’s the Problem? FCC Estimate from GAO Reports</vt:lpstr>
      <vt:lpstr>What’s the Problem? FCC Estimate from GAO Reports</vt:lpstr>
      <vt:lpstr>What’s the Problem?</vt:lpstr>
      <vt:lpstr>What’s the Problem?</vt:lpstr>
      <vt:lpstr>Federal Agency Stakeholder</vt:lpstr>
      <vt:lpstr>Federal Agency Stakeholders</vt:lpstr>
      <vt:lpstr>Federal Agency Stakeholders</vt:lpstr>
      <vt:lpstr>Question</vt:lpstr>
      <vt:lpstr>Transportation’s Role</vt:lpstr>
      <vt:lpstr>Utility Relocation and Accommodation on Federal Aid Highway Program Projects</vt:lpstr>
      <vt:lpstr>FHWA Regulation Public Interest Finding</vt:lpstr>
      <vt:lpstr>FHWA Regulation Safety</vt:lpstr>
      <vt:lpstr>FHWA Utility Program Guide</vt:lpstr>
      <vt:lpstr>FHWA Policy Brief Dig Once</vt:lpstr>
      <vt:lpstr>FHWA Regulation Right-of-Way</vt:lpstr>
      <vt:lpstr>2018 Mobile Now Act</vt:lpstr>
      <vt:lpstr>Coordination</vt:lpstr>
      <vt:lpstr>NTIA Tribal Broadband Connectivity Program</vt:lpstr>
      <vt:lpstr>Planning a Community Broadband Roadmap NTIA Toolkit for Local and Tribal Governments</vt:lpstr>
      <vt:lpstr>FHWA Policy Brief Facilitate Deployment of Broadband Technology</vt:lpstr>
      <vt:lpstr>FHWA Policy Brief Facilitate Deployment of Broadband Technology</vt:lpstr>
      <vt:lpstr>Broadband in Transportation</vt:lpstr>
      <vt:lpstr>Resources</vt:lpstr>
      <vt:lpstr>Resources</vt:lpstr>
      <vt:lpstr>Summary</vt:lpstr>
      <vt:lpstr>Questions?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Gleason</dc:creator>
  <cp:lastModifiedBy>MaryBeth Frank-Clark</cp:lastModifiedBy>
  <cp:revision>1705</cp:revision>
  <cp:lastPrinted>2022-08-09T01:30:59Z</cp:lastPrinted>
  <dcterms:created xsi:type="dcterms:W3CDTF">2015-02-26T23:14:45Z</dcterms:created>
  <dcterms:modified xsi:type="dcterms:W3CDTF">2022-12-09T06:14:33Z</dcterms:modified>
</cp:coreProperties>
</file>