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3"/>
  </p:notesMasterIdLst>
  <p:handoutMasterIdLst>
    <p:handoutMasterId r:id="rId14"/>
  </p:handoutMasterIdLst>
  <p:sldIdLst>
    <p:sldId id="294" r:id="rId2"/>
    <p:sldId id="295" r:id="rId3"/>
    <p:sldId id="308" r:id="rId4"/>
    <p:sldId id="310" r:id="rId5"/>
    <p:sldId id="296" r:id="rId6"/>
    <p:sldId id="302" r:id="rId7"/>
    <p:sldId id="309" r:id="rId8"/>
    <p:sldId id="303" r:id="rId9"/>
    <p:sldId id="307" r:id="rId10"/>
    <p:sldId id="306" r:id="rId11"/>
    <p:sldId id="30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718" autoAdjust="0"/>
  </p:normalViewPr>
  <p:slideViewPr>
    <p:cSldViewPr>
      <p:cViewPr varScale="1">
        <p:scale>
          <a:sx n="91" d="100"/>
          <a:sy n="91" d="100"/>
        </p:scale>
        <p:origin x="858"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8848A71-6AE2-4C7A-B000-7E800958CEF2}" type="datetimeFigureOut">
              <a:rPr lang="en-US" smtClean="0"/>
              <a:t>6/9/2021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6785C88-26CC-4003-8E02-1017B8FE95FA}" type="slidenum">
              <a:rPr lang="en-US" smtClean="0"/>
              <a:t>‹#›</a:t>
            </a:fld>
            <a:endParaRPr lang="en-US"/>
          </a:p>
        </p:txBody>
      </p:sp>
    </p:spTree>
    <p:extLst>
      <p:ext uri="{BB962C8B-B14F-4D97-AF65-F5344CB8AC3E}">
        <p14:creationId xmlns:p14="http://schemas.microsoft.com/office/powerpoint/2010/main" val="2885445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74FF9E-37C4-4672-A5B5-BE0A9FA2E187}" type="datetimeFigureOut">
              <a:rPr lang="en-US" smtClean="0"/>
              <a:pPr/>
              <a:t>6/9/2021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9FC9A5-FBAB-4733-A5CD-9DEE63406746}" type="slidenum">
              <a:rPr lang="en-US" smtClean="0"/>
              <a:pPr/>
              <a:t>‹#›</a:t>
            </a:fld>
            <a:endParaRPr lang="en-US" dirty="0"/>
          </a:p>
        </p:txBody>
      </p:sp>
    </p:spTree>
    <p:extLst>
      <p:ext uri="{BB962C8B-B14F-4D97-AF65-F5344CB8AC3E}">
        <p14:creationId xmlns:p14="http://schemas.microsoft.com/office/powerpoint/2010/main" val="32890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F2D6-5C02-4A6D-87E1-6B0F4AAD8AE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1172D64-E177-4F0A-8D36-DEABD0E6FD9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E803513-6EF4-4E31-A49B-E05A13E1B4A2}"/>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CF65869-B295-4290-86F9-95F6341847F9}"/>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2F6BE5D1-4896-44C0-9A66-82B28A495566}"/>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578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5ECFE-F891-4354-98F7-89AD04615D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8F8F8-05F5-4A11-B2B6-C1F62B9F60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6EF6C-3237-4B12-A6C7-BD847758BAD5}"/>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116BA17-240E-4A2F-A231-2FDEE5F18CE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A29E57D0-B162-4CB4-93C8-DEAE5DEB2B07}"/>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64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0F6EB2-34D9-44C8-A571-627B062F4A1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8B5E67-5BEC-41DF-9B78-1DB23C569FA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33BBDB-F427-4718-8B2E-D394DAA3DC62}"/>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3BFA0694-DEB7-4A09-9218-82152E11EB1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7478EA54-75FC-4C05-A0E7-CDB9AAB68605}"/>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69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3199-4689-4D32-A6F6-B79C00035B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373CC7-002F-4DE0-844E-20456B90BB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F6DA83-3A3F-468C-91A7-37A013EB167F}"/>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F35AE30-92F5-4D79-9812-FD7423B5AFA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25E39492-CA41-432C-AF5A-82B4C600D084}"/>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174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E7B3B-990D-4925-8CD9-CAA3F93DD4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F29A0E8-3DFA-481E-97A3-3870470EDC3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6C24D6-9258-4C12-9220-F88AB4E99907}"/>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D2B4883B-ECBF-4156-9423-58F09A905B9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29C2AAC-4827-421C-8A40-6A5739FD5C1F}"/>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573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5F3A-4061-4699-BFCD-EAB428576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02432-590F-41B0-9B37-EA0B7073C66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F33311-BDA1-4D9E-9A9F-ABC372A1B1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F2C6E2-D4A9-4C09-BD6C-0BFA50A49A0E}"/>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85638025-58E6-454A-A1CA-511372E15C4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041DE633-2C3B-4E23-8126-61030F7B3015}"/>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884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3979-46E2-418D-9041-4C7A4844A41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18924-3987-4D80-A4FF-28A33B77CB4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A333A-E3B6-4C17-A087-03FD81A8847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50A011-8A51-4A3F-9E31-D391CF1300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577B95F-8B8D-4223-99A3-A53A6E16BFE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7ED9BA-5089-464B-AEF9-1DC0DBE09D3C}"/>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35E92642-BCE0-453E-872A-BC06BA1F733E}"/>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BCB5F4D3-B096-4E18-92BD-5A5284B189B3}"/>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66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9B763-B9FA-4C81-98C6-050AB33C0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E34AAD-D6F4-45B4-954F-55D563FE3628}"/>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92B40829-8976-4CB2-B62E-0DFF0412B323}"/>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56576A-2E08-4E16-B2A1-B31982F6F92B}"/>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320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12642-FCCB-4CD1-8384-E36011F9DF03}"/>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07D8D647-D25C-4B95-97CE-501AFC5EE508}"/>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52452FC4-AF26-462B-A967-EB92B1B42DD2}"/>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086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B9426-260E-4B19-A062-8280129F7D8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CDCC279-5A90-4F7F-B6DB-36B092954CD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1F3A68-47F2-4AD3-8387-FAE9E0DD26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521C44-52CD-48ED-831E-79140E766BE8}"/>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5AFFF6B7-E257-417D-96BC-BEEE222B310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7AECC010-537E-4B08-B034-03EB2F18C1EB}"/>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91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C9AAE-8AF1-4375-A5E4-6833E6E9F2C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29ADE9-6FB7-45D9-8FC0-292E65066A2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28D80E9-A1B6-443B-8E76-CDC3F2A8A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09237C3-AEF9-4118-993A-76430CF15D76}"/>
              </a:ext>
            </a:extLst>
          </p:cNvPr>
          <p:cNvSpPr>
            <a:spLocks noGrp="1"/>
          </p:cNvSpPr>
          <p:nvPr>
            <p:ph type="dt" sz="half" idx="10"/>
          </p:nvPr>
        </p:nvSpPr>
        <p:spPr/>
        <p:txBody>
          <a:body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4C1B1AC-F6FD-4909-BA33-25135C55AC1F}"/>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6EE8F06E-6ACF-4D6D-8E17-E1DEFFEFF15E}"/>
              </a:ext>
            </a:extLst>
          </p:cNvPr>
          <p:cNvSpPr>
            <a:spLocks noGrp="1"/>
          </p:cNvSpPr>
          <p:nvPr>
            <p:ph type="sldNum" sz="quarter" idx="12"/>
          </p:nvPr>
        </p:nvSpPr>
        <p:spPr/>
        <p:txBody>
          <a:body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099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6A7CC6-1B40-4C20-BCBA-8F32B542B03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ADE49E-1B49-48B7-8F38-D886D476AE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0FE89-8690-4753-9584-4CCF7A7BAEE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FEFF593-471F-4FE4-B61A-B97DD8C1EFAC}" type="datetimeFigureOut">
              <a:rPr lang="en-US" smtClean="0">
                <a:solidFill>
                  <a:prstClr val="black">
                    <a:tint val="75000"/>
                  </a:prstClr>
                </a:solidFill>
              </a:rPr>
              <a:pPr/>
              <a:t>6/9/2021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C0C07E3-08B3-4289-8635-7C0DE994DC6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D4E8A75B-D1AA-44BC-8823-02F79E93398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2A4DF2-C358-496C-B06B-5F54AF58DF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4987821"/>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ilo.booth@dot.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962400" y="3200400"/>
            <a:ext cx="4800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2" name="Rectangle 1">
            <a:extLst>
              <a:ext uri="{FF2B5EF4-FFF2-40B4-BE49-F238E27FC236}">
                <a16:creationId xmlns:a16="http://schemas.microsoft.com/office/drawing/2014/main" id="{B6D5E9EA-982C-4965-86FE-E5DF80E84D43}"/>
              </a:ext>
            </a:extLst>
          </p:cNvPr>
          <p:cNvSpPr/>
          <p:nvPr/>
        </p:nvSpPr>
        <p:spPr>
          <a:xfrm>
            <a:off x="1447800" y="2595079"/>
            <a:ext cx="6781800" cy="738664"/>
          </a:xfrm>
          <a:prstGeom prst="rect">
            <a:avLst/>
          </a:prstGeom>
        </p:spPr>
        <p:txBody>
          <a:bodyPr wrap="square">
            <a:spAutoFit/>
          </a:bodyPr>
          <a:lstStyle/>
          <a:p>
            <a:r>
              <a:rPr lang="en-US" sz="2400" b="1" dirty="0">
                <a:latin typeface="Helvetica Neue"/>
              </a:rPr>
              <a:t>U.S. DEPARTMENT OF TRANSPORTATION</a:t>
            </a:r>
            <a:r>
              <a:rPr lang="en-US" dirty="0"/>
              <a:t/>
            </a:r>
            <a:br>
              <a:rPr lang="en-US" dirty="0"/>
            </a:br>
            <a:endParaRPr lang="en-US" dirty="0"/>
          </a:p>
        </p:txBody>
      </p:sp>
      <p:sp>
        <p:nvSpPr>
          <p:cNvPr id="7" name="Rectangle 6">
            <a:extLst>
              <a:ext uri="{FF2B5EF4-FFF2-40B4-BE49-F238E27FC236}">
                <a16:creationId xmlns:a16="http://schemas.microsoft.com/office/drawing/2014/main" id="{9330F371-C20A-40DF-B975-B19E55B17856}"/>
              </a:ext>
            </a:extLst>
          </p:cNvPr>
          <p:cNvSpPr/>
          <p:nvPr/>
        </p:nvSpPr>
        <p:spPr>
          <a:xfrm>
            <a:off x="1219200" y="3886200"/>
            <a:ext cx="6781800" cy="2308324"/>
          </a:xfrm>
          <a:prstGeom prst="rect">
            <a:avLst/>
          </a:prstGeom>
        </p:spPr>
        <p:txBody>
          <a:bodyPr wrap="square">
            <a:spAutoFit/>
          </a:bodyPr>
          <a:lstStyle/>
          <a:p>
            <a:pPr algn="ctr"/>
            <a:r>
              <a:rPr lang="en-US" sz="2400" b="1" dirty="0">
                <a:latin typeface="Helvetica Neue"/>
              </a:rPr>
              <a:t>Tribal Affairs</a:t>
            </a:r>
          </a:p>
          <a:p>
            <a:endParaRPr lang="en-US" sz="2400" dirty="0">
              <a:latin typeface="Helvetica Neue"/>
            </a:endParaRPr>
          </a:p>
          <a:p>
            <a:r>
              <a:rPr lang="en-US" sz="2400" dirty="0">
                <a:latin typeface="Helvetica Neue"/>
              </a:rPr>
              <a:t>Arlando Teller, Deputy Assistant Secretary for Tribal Affairs</a:t>
            </a:r>
          </a:p>
          <a:p>
            <a:endParaRPr lang="en-US" sz="2400" dirty="0">
              <a:latin typeface="Helvetica Neue"/>
            </a:endParaRPr>
          </a:p>
          <a:p>
            <a:r>
              <a:rPr lang="en-US" sz="2400" dirty="0">
                <a:latin typeface="Helvetica Neue"/>
              </a:rPr>
              <a:t>Milo Booth, Director of Tribal Affairs</a:t>
            </a:r>
          </a:p>
        </p:txBody>
      </p:sp>
    </p:spTree>
    <p:extLst>
      <p:ext uri="{BB962C8B-B14F-4D97-AF65-F5344CB8AC3E}">
        <p14:creationId xmlns:p14="http://schemas.microsoft.com/office/powerpoint/2010/main" val="392778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Helvetica Neue"/>
              </a:rPr>
              <a:t> Contact information</a:t>
            </a:r>
          </a:p>
        </p:txBody>
      </p:sp>
      <p:sp>
        <p:nvSpPr>
          <p:cNvPr id="4" name="Content Placeholder 3"/>
          <p:cNvSpPr>
            <a:spLocks noGrp="1"/>
          </p:cNvSpPr>
          <p:nvPr>
            <p:ph idx="1"/>
          </p:nvPr>
        </p:nvSpPr>
        <p:spPr/>
        <p:txBody>
          <a:bodyPr>
            <a:normAutofit/>
          </a:bodyPr>
          <a:lstStyle/>
          <a:p>
            <a:pPr lvl="1">
              <a:buFont typeface="Wingdings" panose="05000000000000000000" pitchFamily="2" charset="2"/>
              <a:buChar char="q"/>
            </a:pPr>
            <a:endParaRPr lang="en-US" sz="2400" dirty="0">
              <a:latin typeface="Helvetica Neue"/>
            </a:endParaRPr>
          </a:p>
          <a:p>
            <a:pPr lvl="1">
              <a:buFont typeface="Wingdings" panose="05000000000000000000" pitchFamily="2" charset="2"/>
              <a:buChar char="q"/>
            </a:pPr>
            <a:endParaRPr lang="en-US" sz="2400" dirty="0">
              <a:latin typeface="Helvetica Neue"/>
            </a:endParaRPr>
          </a:p>
          <a:p>
            <a:pPr lvl="1">
              <a:buFont typeface="Wingdings" panose="05000000000000000000" pitchFamily="2" charset="2"/>
              <a:buChar char="q"/>
            </a:pPr>
            <a:r>
              <a:rPr lang="en-US" sz="2400" dirty="0">
                <a:latin typeface="Helvetica Neue"/>
              </a:rPr>
              <a:t>Milo Booth, Director of Tribal Affairs</a:t>
            </a:r>
          </a:p>
          <a:p>
            <a:pPr marL="342900" lvl="1" indent="0">
              <a:buNone/>
            </a:pPr>
            <a:endParaRPr lang="en-US" sz="2400" dirty="0">
              <a:latin typeface="Helvetica Neue"/>
            </a:endParaRPr>
          </a:p>
          <a:p>
            <a:pPr lvl="1">
              <a:buFont typeface="Wingdings" panose="05000000000000000000" pitchFamily="2" charset="2"/>
              <a:buChar char="q"/>
            </a:pPr>
            <a:r>
              <a:rPr lang="en-US" sz="2400" dirty="0">
                <a:latin typeface="Helvetica Neue"/>
                <a:hlinkClick r:id="rId2"/>
              </a:rPr>
              <a:t>Milo.booth@dot.gov</a:t>
            </a:r>
            <a:endParaRPr lang="en-US" sz="2400" dirty="0">
              <a:latin typeface="Helvetica Neue"/>
            </a:endParaRPr>
          </a:p>
          <a:p>
            <a:pPr marL="342900" lvl="1" indent="0">
              <a:buNone/>
            </a:pPr>
            <a:endParaRPr lang="en-US" sz="2400" dirty="0">
              <a:latin typeface="Helvetica Neue"/>
            </a:endParaRPr>
          </a:p>
          <a:p>
            <a:pPr lvl="1">
              <a:buFont typeface="Wingdings" panose="05000000000000000000" pitchFamily="2" charset="2"/>
              <a:buChar char="q"/>
            </a:pPr>
            <a:r>
              <a:rPr lang="en-US" sz="2400" dirty="0">
                <a:latin typeface="Helvetica Neue"/>
              </a:rPr>
              <a:t>202.309.9786</a:t>
            </a:r>
          </a:p>
        </p:txBody>
      </p:sp>
      <p:pic>
        <p:nvPicPr>
          <p:cNvPr id="6" name="Picture 5" descr="1-Logo.png"/>
          <p:cNvPicPr>
            <a:picLocks noChangeAspect="1"/>
          </p:cNvPicPr>
          <p:nvPr/>
        </p:nvPicPr>
        <p:blipFill>
          <a:blip r:embed="rId3" cstate="print"/>
          <a:stretch>
            <a:fillRect/>
          </a:stretch>
        </p:blipFill>
        <p:spPr>
          <a:xfrm>
            <a:off x="307673" y="-8431"/>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968616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1828800" y="3208020"/>
            <a:ext cx="4956048" cy="1432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2" fontAlgn="base"/>
            <a:endParaRPr lang="en-US" sz="2000" dirty="0"/>
          </a:p>
        </p:txBody>
      </p:sp>
      <p:sp>
        <p:nvSpPr>
          <p:cNvPr id="7" name="Rectangle 6">
            <a:extLst>
              <a:ext uri="{FF2B5EF4-FFF2-40B4-BE49-F238E27FC236}">
                <a16:creationId xmlns:a16="http://schemas.microsoft.com/office/drawing/2014/main" id="{01A08798-0DC2-4585-BA23-4154129C5447}"/>
              </a:ext>
            </a:extLst>
          </p:cNvPr>
          <p:cNvSpPr/>
          <p:nvPr/>
        </p:nvSpPr>
        <p:spPr>
          <a:xfrm>
            <a:off x="2743200" y="3581400"/>
            <a:ext cx="6858675" cy="461665"/>
          </a:xfrm>
          <a:prstGeom prst="rect">
            <a:avLst/>
          </a:prstGeom>
        </p:spPr>
        <p:txBody>
          <a:bodyPr wrap="square">
            <a:spAutoFit/>
          </a:bodyPr>
          <a:lstStyle/>
          <a:p>
            <a:pPr marR="0" lvl="2" fontAlgn="base">
              <a:spcBef>
                <a:spcPts val="0"/>
              </a:spcBef>
              <a:spcAft>
                <a:spcPts val="0"/>
              </a:spcAft>
              <a:buSzPts val="1450"/>
            </a:pPr>
            <a:r>
              <a:rPr lang="en-US" sz="2400" b="1" u="none" strike="noStrike" kern="0" spc="0" dirty="0">
                <a:ln>
                  <a:noFill/>
                </a:ln>
                <a:solidFill>
                  <a:srgbClr val="000000"/>
                </a:solidFill>
                <a:effectLst/>
                <a:latin typeface="Helvetica Neue"/>
                <a:ea typeface="Arial Unicode MS" panose="020B0604020202020204" pitchFamily="34" charset="-128"/>
                <a:cs typeface="Arial Unicode MS" panose="020B0604020202020204" pitchFamily="34" charset="-128"/>
              </a:rPr>
              <a:t>QUESTIONS?</a:t>
            </a:r>
          </a:p>
        </p:txBody>
      </p:sp>
    </p:spTree>
    <p:extLst>
      <p:ext uri="{BB962C8B-B14F-4D97-AF65-F5344CB8AC3E}">
        <p14:creationId xmlns:p14="http://schemas.microsoft.com/office/powerpoint/2010/main" val="2499583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962400" y="3200400"/>
            <a:ext cx="4800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2" name="Rectangle 1">
            <a:extLst>
              <a:ext uri="{FF2B5EF4-FFF2-40B4-BE49-F238E27FC236}">
                <a16:creationId xmlns:a16="http://schemas.microsoft.com/office/drawing/2014/main" id="{B6D5E9EA-982C-4965-86FE-E5DF80E84D43}"/>
              </a:ext>
            </a:extLst>
          </p:cNvPr>
          <p:cNvSpPr/>
          <p:nvPr/>
        </p:nvSpPr>
        <p:spPr>
          <a:xfrm>
            <a:off x="2209800" y="2797137"/>
            <a:ext cx="5334000"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id="{F2C944FA-F343-4B22-99AE-DCCCD7AE71D2}"/>
              </a:ext>
            </a:extLst>
          </p:cNvPr>
          <p:cNvSpPr/>
          <p:nvPr/>
        </p:nvSpPr>
        <p:spPr>
          <a:xfrm>
            <a:off x="2644098" y="1301937"/>
            <a:ext cx="6337977" cy="461665"/>
          </a:xfrm>
          <a:prstGeom prst="rect">
            <a:avLst/>
          </a:prstGeom>
        </p:spPr>
        <p:txBody>
          <a:bodyPr wrap="square">
            <a:spAutoFit/>
          </a:bodyPr>
          <a:lstStyle/>
          <a:p>
            <a:r>
              <a:rPr lang="en-US" sz="2400" b="1" dirty="0">
                <a:latin typeface="Helvetica Neue"/>
              </a:rPr>
              <a:t>Presidential Memorandum</a:t>
            </a:r>
            <a:endParaRPr lang="en-US" sz="2400" dirty="0">
              <a:latin typeface="Helvetica Neue"/>
            </a:endParaRPr>
          </a:p>
        </p:txBody>
      </p:sp>
      <p:sp>
        <p:nvSpPr>
          <p:cNvPr id="8" name="Rectangle 7">
            <a:extLst>
              <a:ext uri="{FF2B5EF4-FFF2-40B4-BE49-F238E27FC236}">
                <a16:creationId xmlns:a16="http://schemas.microsoft.com/office/drawing/2014/main" id="{418AFBD4-169C-4AEF-943D-4F1DCB403E96}"/>
              </a:ext>
            </a:extLst>
          </p:cNvPr>
          <p:cNvSpPr/>
          <p:nvPr/>
        </p:nvSpPr>
        <p:spPr>
          <a:xfrm>
            <a:off x="1219200" y="2505897"/>
            <a:ext cx="7772400" cy="4093428"/>
          </a:xfrm>
          <a:prstGeom prst="rect">
            <a:avLst/>
          </a:prstGeom>
        </p:spPr>
        <p:txBody>
          <a:bodyPr wrap="square">
            <a:spAutoFit/>
          </a:bodyPr>
          <a:lstStyle/>
          <a:p>
            <a:pPr lvl="0" fontAlgn="base"/>
            <a:r>
              <a:rPr lang="en-US" sz="2000" dirty="0">
                <a:latin typeface="Helvetica Neue"/>
              </a:rPr>
              <a:t>Issued on January 26</a:t>
            </a:r>
            <a:r>
              <a:rPr lang="en-US" sz="2000" baseline="30000" dirty="0">
                <a:latin typeface="Helvetica Neue"/>
              </a:rPr>
              <a:t>th</a:t>
            </a:r>
            <a:r>
              <a:rPr lang="en-US" sz="2000" dirty="0">
                <a:latin typeface="Helvetica Neue"/>
              </a:rPr>
              <a:t>.</a:t>
            </a:r>
          </a:p>
          <a:p>
            <a:endParaRPr lang="en-US" sz="2000" dirty="0">
              <a:latin typeface="Helvetica Neue"/>
            </a:endParaRPr>
          </a:p>
          <a:p>
            <a:pPr marL="342900" indent="-342900">
              <a:buFont typeface="Wingdings" panose="05000000000000000000" pitchFamily="2" charset="2"/>
              <a:buChar char="§"/>
            </a:pPr>
            <a:r>
              <a:rPr lang="en-US" sz="2000" dirty="0">
                <a:latin typeface="Helvetica Neue"/>
              </a:rPr>
              <a:t>Directed DOT (&amp; all Federal Departments) to:</a:t>
            </a:r>
          </a:p>
          <a:p>
            <a:pPr marL="342900" indent="-342900">
              <a:buFont typeface="Wingdings" panose="05000000000000000000" pitchFamily="2" charset="2"/>
              <a:buChar char="§"/>
            </a:pPr>
            <a:endParaRPr lang="en-US" sz="2000" dirty="0">
              <a:latin typeface="Helvetica Neue"/>
            </a:endParaRPr>
          </a:p>
          <a:p>
            <a:pPr marL="342900" indent="-342900">
              <a:buFont typeface="Wingdings" panose="05000000000000000000" pitchFamily="2" charset="2"/>
              <a:buChar char="§"/>
            </a:pPr>
            <a:r>
              <a:rPr lang="en-US" sz="2000" dirty="0">
                <a:latin typeface="Helvetica Neue"/>
              </a:rPr>
              <a:t>The head of each agency shall submit to the Director of the Office of Management and Budget (OMB), within 90 days of the date of this memorandum, a detailed plan of actions the agency will take to implement the policies and directives of Executive Order 13175.  The plan shall be developed after consultation by the agency with Tribal Nations and Tribal officials as defined in Executive Order 13175.</a:t>
            </a:r>
          </a:p>
          <a:p>
            <a:pPr lvl="1"/>
            <a:endParaRPr lang="en-US" sz="2000" dirty="0">
              <a:latin typeface="Helvetica Neue"/>
            </a:endParaRPr>
          </a:p>
          <a:p>
            <a:pPr marL="342900" indent="-342900">
              <a:buFont typeface="Wingdings" panose="05000000000000000000" pitchFamily="2" charset="2"/>
              <a:buChar char="§"/>
            </a:pPr>
            <a:endParaRPr lang="en-US" sz="2000" dirty="0">
              <a:latin typeface="Helvetica Neue"/>
            </a:endParaRPr>
          </a:p>
        </p:txBody>
      </p:sp>
    </p:spTree>
    <p:extLst>
      <p:ext uri="{BB962C8B-B14F-4D97-AF65-F5344CB8AC3E}">
        <p14:creationId xmlns:p14="http://schemas.microsoft.com/office/powerpoint/2010/main" val="57773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962400" y="3256299"/>
            <a:ext cx="4800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2" name="Rectangle 1">
            <a:extLst>
              <a:ext uri="{FF2B5EF4-FFF2-40B4-BE49-F238E27FC236}">
                <a16:creationId xmlns:a16="http://schemas.microsoft.com/office/drawing/2014/main" id="{B6D5E9EA-982C-4965-86FE-E5DF80E84D43}"/>
              </a:ext>
            </a:extLst>
          </p:cNvPr>
          <p:cNvSpPr/>
          <p:nvPr/>
        </p:nvSpPr>
        <p:spPr>
          <a:xfrm>
            <a:off x="2209800" y="2797137"/>
            <a:ext cx="5334000"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id="{F2C944FA-F343-4B22-99AE-DCCCD7AE71D2}"/>
              </a:ext>
            </a:extLst>
          </p:cNvPr>
          <p:cNvSpPr/>
          <p:nvPr/>
        </p:nvSpPr>
        <p:spPr>
          <a:xfrm>
            <a:off x="2819400" y="1187231"/>
            <a:ext cx="4876801" cy="1200329"/>
          </a:xfrm>
          <a:prstGeom prst="rect">
            <a:avLst/>
          </a:prstGeom>
        </p:spPr>
        <p:txBody>
          <a:bodyPr wrap="square">
            <a:spAutoFit/>
          </a:bodyPr>
          <a:lstStyle/>
          <a:p>
            <a:r>
              <a:rPr lang="en-US" sz="2400" b="1" dirty="0">
                <a:latin typeface="Helvetica Neue"/>
              </a:rPr>
              <a:t>Presidential Memorandum Continued</a:t>
            </a:r>
          </a:p>
          <a:p>
            <a:endParaRPr lang="en-US" sz="2400" b="1" dirty="0">
              <a:latin typeface="Helvetica Neue"/>
            </a:endParaRPr>
          </a:p>
        </p:txBody>
      </p:sp>
      <p:sp>
        <p:nvSpPr>
          <p:cNvPr id="8" name="Rectangle 7">
            <a:extLst>
              <a:ext uri="{FF2B5EF4-FFF2-40B4-BE49-F238E27FC236}">
                <a16:creationId xmlns:a16="http://schemas.microsoft.com/office/drawing/2014/main" id="{418AFBD4-169C-4AEF-943D-4F1DCB403E96}"/>
              </a:ext>
            </a:extLst>
          </p:cNvPr>
          <p:cNvSpPr/>
          <p:nvPr/>
        </p:nvSpPr>
        <p:spPr>
          <a:xfrm>
            <a:off x="1066800" y="2514600"/>
            <a:ext cx="7467600" cy="4401205"/>
          </a:xfrm>
          <a:prstGeom prst="rect">
            <a:avLst/>
          </a:prstGeom>
        </p:spPr>
        <p:txBody>
          <a:bodyPr wrap="square">
            <a:spAutoFit/>
          </a:bodyPr>
          <a:lstStyle/>
          <a:p>
            <a:pPr marL="342900" lvl="0" indent="-342900" fontAlgn="base">
              <a:buFont typeface="Arial" panose="020B0604020202020204" pitchFamily="34" charset="0"/>
              <a:buChar char="•"/>
            </a:pPr>
            <a:r>
              <a:rPr lang="en-US" sz="2000" dirty="0">
                <a:latin typeface="Helvetica Neue"/>
              </a:rPr>
              <a:t>Each agency’s plan and subsequent reports shall designate an appropriate agency official to coordinate implementation of the plan and preparation of progress reports required by this memorandum.  These officials shall submit reports to the Assistant to the President for Domestic Policy (APDP) and the Director of OMB, who will review agency plans and subsequent reports for consistency with the policies and directives of Executive Order 13175.</a:t>
            </a:r>
          </a:p>
          <a:p>
            <a:pPr marL="342900" lvl="0" indent="-342900" fontAlgn="base">
              <a:buFont typeface="Arial" panose="020B0604020202020204" pitchFamily="34" charset="0"/>
              <a:buChar char="•"/>
            </a:pPr>
            <a:endParaRPr lang="en-US" sz="2000" dirty="0">
              <a:latin typeface="Helvetica Neue"/>
            </a:endParaRPr>
          </a:p>
          <a:p>
            <a:pPr marL="342900" lvl="0" indent="-342900" fontAlgn="base">
              <a:buFont typeface="Arial" panose="020B0604020202020204" pitchFamily="34" charset="0"/>
              <a:buChar char="•"/>
            </a:pPr>
            <a:r>
              <a:rPr lang="en-US" sz="2000" dirty="0">
                <a:latin typeface="Helvetica Neue"/>
              </a:rPr>
              <a:t> The head of each agency shall submit to the Director of OMB, within 270 days of the date of this memorandum, and annually thereafter, a progress report on the status of each action included in the agency’s plan, together with any proposed updates to its plan.</a:t>
            </a:r>
          </a:p>
        </p:txBody>
      </p:sp>
    </p:spTree>
    <p:extLst>
      <p:ext uri="{BB962C8B-B14F-4D97-AF65-F5344CB8AC3E}">
        <p14:creationId xmlns:p14="http://schemas.microsoft.com/office/powerpoint/2010/main" val="238914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962400" y="3256299"/>
            <a:ext cx="4800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2" name="Rectangle 1">
            <a:extLst>
              <a:ext uri="{FF2B5EF4-FFF2-40B4-BE49-F238E27FC236}">
                <a16:creationId xmlns:a16="http://schemas.microsoft.com/office/drawing/2014/main" id="{B6D5E9EA-982C-4965-86FE-E5DF80E84D43}"/>
              </a:ext>
            </a:extLst>
          </p:cNvPr>
          <p:cNvSpPr/>
          <p:nvPr/>
        </p:nvSpPr>
        <p:spPr>
          <a:xfrm>
            <a:off x="2209800" y="2797137"/>
            <a:ext cx="5334000"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id="{F2C944FA-F343-4B22-99AE-DCCCD7AE71D2}"/>
              </a:ext>
            </a:extLst>
          </p:cNvPr>
          <p:cNvSpPr/>
          <p:nvPr/>
        </p:nvSpPr>
        <p:spPr>
          <a:xfrm>
            <a:off x="2819400" y="1187231"/>
            <a:ext cx="4876801" cy="5632311"/>
          </a:xfrm>
          <a:prstGeom prst="rect">
            <a:avLst/>
          </a:prstGeom>
        </p:spPr>
        <p:txBody>
          <a:bodyPr wrap="square">
            <a:spAutoFit/>
          </a:bodyPr>
          <a:lstStyle/>
          <a:p>
            <a:r>
              <a:rPr lang="en-US" sz="2400" b="1" dirty="0">
                <a:latin typeface="Helvetica Neue"/>
              </a:rPr>
              <a:t>Our approach</a:t>
            </a:r>
          </a:p>
          <a:p>
            <a:endParaRPr lang="en-US" sz="2400" dirty="0">
              <a:latin typeface="Helvetica Neue"/>
            </a:endParaRPr>
          </a:p>
          <a:p>
            <a:r>
              <a:rPr lang="en-US" sz="2400" dirty="0">
                <a:latin typeface="Helvetica Neue"/>
              </a:rPr>
              <a:t>Internal Working Group established consisting of:</a:t>
            </a:r>
          </a:p>
          <a:p>
            <a:r>
              <a:rPr lang="en-US" sz="2400" dirty="0">
                <a:latin typeface="Helvetica Neue"/>
              </a:rPr>
              <a:t>OST; FAA; FHWA; FTA; FRA</a:t>
            </a:r>
          </a:p>
          <a:p>
            <a:endParaRPr lang="en-US" sz="2400" dirty="0">
              <a:latin typeface="Helvetica Neue"/>
            </a:endParaRPr>
          </a:p>
          <a:p>
            <a:pPr marL="342900" indent="-342900">
              <a:buFont typeface="Arial" panose="020B0604020202020204" pitchFamily="34" charset="0"/>
              <a:buChar char="•"/>
            </a:pPr>
            <a:r>
              <a:rPr lang="en-US" sz="2400" dirty="0">
                <a:latin typeface="Helvetica Neue"/>
              </a:rPr>
              <a:t>Dear Tribal Leader letter 2.28.21</a:t>
            </a:r>
          </a:p>
          <a:p>
            <a:endParaRPr lang="en-US" sz="2400" dirty="0">
              <a:latin typeface="Helvetica Neue"/>
            </a:endParaRPr>
          </a:p>
          <a:p>
            <a:pPr marL="342900" indent="-342900">
              <a:buFont typeface="Arial" panose="020B0604020202020204" pitchFamily="34" charset="0"/>
              <a:buChar char="•"/>
            </a:pPr>
            <a:r>
              <a:rPr lang="en-US" sz="2400" dirty="0">
                <a:latin typeface="Helvetica Neue"/>
              </a:rPr>
              <a:t>Comment period closed 3.31.21</a:t>
            </a:r>
          </a:p>
          <a:p>
            <a:endParaRPr lang="en-US" sz="2400" dirty="0">
              <a:latin typeface="Helvetica Neue"/>
            </a:endParaRPr>
          </a:p>
          <a:p>
            <a:pPr marL="342900" indent="-342900">
              <a:buFont typeface="Arial" panose="020B0604020202020204" pitchFamily="34" charset="0"/>
              <a:buChar char="•"/>
            </a:pPr>
            <a:r>
              <a:rPr lang="en-US" sz="2400" dirty="0">
                <a:latin typeface="Helvetica Neue"/>
              </a:rPr>
              <a:t>FRN posted 3.9.21 (wrong date posted for comment period 4.19.21)</a:t>
            </a:r>
          </a:p>
          <a:p>
            <a:pPr marL="342900" indent="-342900">
              <a:buFont typeface="Arial" panose="020B0604020202020204" pitchFamily="34" charset="0"/>
              <a:buChar char="•"/>
            </a:pPr>
            <a:endParaRPr lang="en-US" sz="2400" dirty="0">
              <a:latin typeface="Helvetica Neue"/>
            </a:endParaRPr>
          </a:p>
        </p:txBody>
      </p:sp>
      <p:sp>
        <p:nvSpPr>
          <p:cNvPr id="8" name="Rectangle 7">
            <a:extLst>
              <a:ext uri="{FF2B5EF4-FFF2-40B4-BE49-F238E27FC236}">
                <a16:creationId xmlns:a16="http://schemas.microsoft.com/office/drawing/2014/main" id="{418AFBD4-169C-4AEF-943D-4F1DCB403E96}"/>
              </a:ext>
            </a:extLst>
          </p:cNvPr>
          <p:cNvSpPr/>
          <p:nvPr/>
        </p:nvSpPr>
        <p:spPr>
          <a:xfrm>
            <a:off x="1066800" y="2571690"/>
            <a:ext cx="7467600" cy="400110"/>
          </a:xfrm>
          <a:prstGeom prst="rect">
            <a:avLst/>
          </a:prstGeom>
        </p:spPr>
        <p:txBody>
          <a:bodyPr wrap="square">
            <a:spAutoFit/>
          </a:bodyPr>
          <a:lstStyle/>
          <a:p>
            <a:pPr lvl="0" fontAlgn="base"/>
            <a:endParaRPr lang="en-US" sz="2000" dirty="0"/>
          </a:p>
        </p:txBody>
      </p:sp>
    </p:spTree>
    <p:extLst>
      <p:ext uri="{BB962C8B-B14F-4D97-AF65-F5344CB8AC3E}">
        <p14:creationId xmlns:p14="http://schemas.microsoft.com/office/powerpoint/2010/main" val="51064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962400" y="3256299"/>
            <a:ext cx="4800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2" name="Rectangle 1">
            <a:extLst>
              <a:ext uri="{FF2B5EF4-FFF2-40B4-BE49-F238E27FC236}">
                <a16:creationId xmlns:a16="http://schemas.microsoft.com/office/drawing/2014/main" id="{B6D5E9EA-982C-4965-86FE-E5DF80E84D43}"/>
              </a:ext>
            </a:extLst>
          </p:cNvPr>
          <p:cNvSpPr/>
          <p:nvPr/>
        </p:nvSpPr>
        <p:spPr>
          <a:xfrm>
            <a:off x="2209800" y="2797137"/>
            <a:ext cx="5334000"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id="{F2C944FA-F343-4B22-99AE-DCCCD7AE71D2}"/>
              </a:ext>
            </a:extLst>
          </p:cNvPr>
          <p:cNvSpPr/>
          <p:nvPr/>
        </p:nvSpPr>
        <p:spPr>
          <a:xfrm>
            <a:off x="2819400" y="1187231"/>
            <a:ext cx="4876801" cy="830997"/>
          </a:xfrm>
          <a:prstGeom prst="rect">
            <a:avLst/>
          </a:prstGeom>
        </p:spPr>
        <p:txBody>
          <a:bodyPr wrap="square">
            <a:spAutoFit/>
          </a:bodyPr>
          <a:lstStyle/>
          <a:p>
            <a:r>
              <a:rPr lang="en-US" sz="2400" b="1" dirty="0">
                <a:latin typeface="Helvetica Neue"/>
              </a:rPr>
              <a:t>Collaboration with Tribal Partners</a:t>
            </a:r>
          </a:p>
        </p:txBody>
      </p:sp>
      <p:sp>
        <p:nvSpPr>
          <p:cNvPr id="8" name="Rectangle 7">
            <a:extLst>
              <a:ext uri="{FF2B5EF4-FFF2-40B4-BE49-F238E27FC236}">
                <a16:creationId xmlns:a16="http://schemas.microsoft.com/office/drawing/2014/main" id="{418AFBD4-169C-4AEF-943D-4F1DCB403E96}"/>
              </a:ext>
            </a:extLst>
          </p:cNvPr>
          <p:cNvSpPr/>
          <p:nvPr/>
        </p:nvSpPr>
        <p:spPr>
          <a:xfrm>
            <a:off x="1066800" y="2514600"/>
            <a:ext cx="7467600" cy="400110"/>
          </a:xfrm>
          <a:prstGeom prst="rect">
            <a:avLst/>
          </a:prstGeom>
        </p:spPr>
        <p:txBody>
          <a:bodyPr wrap="square">
            <a:spAutoFit/>
          </a:bodyPr>
          <a:lstStyle/>
          <a:p>
            <a:pPr lvl="0" fontAlgn="base"/>
            <a:endParaRPr lang="en-US" sz="2000" dirty="0"/>
          </a:p>
        </p:txBody>
      </p:sp>
      <p:sp>
        <p:nvSpPr>
          <p:cNvPr id="7" name="Rectangle 6">
            <a:extLst>
              <a:ext uri="{FF2B5EF4-FFF2-40B4-BE49-F238E27FC236}">
                <a16:creationId xmlns:a16="http://schemas.microsoft.com/office/drawing/2014/main" id="{8C8EA5CC-EC44-42A7-889D-8033F1842AC4}"/>
              </a:ext>
            </a:extLst>
          </p:cNvPr>
          <p:cNvSpPr/>
          <p:nvPr/>
        </p:nvSpPr>
        <p:spPr>
          <a:xfrm>
            <a:off x="1275675" y="2171700"/>
            <a:ext cx="6477000" cy="1631216"/>
          </a:xfrm>
          <a:prstGeom prst="rect">
            <a:avLst/>
          </a:prstGeom>
        </p:spPr>
        <p:txBody>
          <a:bodyPr wrap="square">
            <a:spAutoFit/>
          </a:bodyPr>
          <a:lstStyle/>
          <a:p>
            <a:pPr marL="1257300" marR="0" lvl="2" indent="-342900" fontAlgn="base">
              <a:spcBef>
                <a:spcPts val="0"/>
              </a:spcBef>
              <a:spcAft>
                <a:spcPts val="0"/>
              </a:spcAft>
              <a:buSzPts val="1450"/>
              <a:buFont typeface="Wingdings" panose="05000000000000000000" pitchFamily="2" charset="2"/>
              <a:buChar char="v"/>
            </a:pPr>
            <a:r>
              <a:rPr lang="en-US" sz="2000" u="none" strike="noStrike" kern="0" spc="0" dirty="0">
                <a:ln>
                  <a:noFill/>
                </a:ln>
                <a:solidFill>
                  <a:srgbClr val="000000"/>
                </a:solidFill>
                <a:effectLst/>
                <a:latin typeface="Helvetica Neue"/>
                <a:ea typeface="Arial Unicode MS" panose="020B0604020202020204" pitchFamily="34" charset="-128"/>
                <a:cs typeface="Arial Unicode MS" panose="020B0604020202020204" pitchFamily="34" charset="-128"/>
              </a:rPr>
              <a:t>Inter-Tribal Transportation Association (ITA)</a:t>
            </a:r>
          </a:p>
          <a:p>
            <a:pPr marR="0" lvl="2" fontAlgn="base">
              <a:spcBef>
                <a:spcPts val="0"/>
              </a:spcBef>
              <a:spcAft>
                <a:spcPts val="0"/>
              </a:spcAft>
              <a:buSzPts val="1450"/>
            </a:pPr>
            <a:endParaRPr lang="en-US" sz="2000" u="none" strike="noStrike" kern="0" spc="0" dirty="0">
              <a:ln>
                <a:noFill/>
              </a:ln>
              <a:solidFill>
                <a:srgbClr val="000000"/>
              </a:solidFill>
              <a:effectLst/>
              <a:latin typeface="Helvetica Neue"/>
              <a:ea typeface="Arial Unicode MS" panose="020B0604020202020204" pitchFamily="34" charset="-128"/>
              <a:cs typeface="Arial Unicode MS" panose="020B0604020202020204" pitchFamily="34" charset="-128"/>
            </a:endParaRPr>
          </a:p>
          <a:p>
            <a:pPr marL="1257300" marR="0" lvl="2" indent="-342900" fontAlgn="base">
              <a:spcBef>
                <a:spcPts val="0"/>
              </a:spcBef>
              <a:spcAft>
                <a:spcPts val="0"/>
              </a:spcAft>
              <a:buSzPts val="1450"/>
              <a:buFont typeface="Wingdings" panose="05000000000000000000" pitchFamily="2" charset="2"/>
              <a:buChar char="v"/>
            </a:pPr>
            <a:r>
              <a:rPr lang="en-US" sz="2000" kern="0" dirty="0">
                <a:solidFill>
                  <a:srgbClr val="000000"/>
                </a:solidFill>
                <a:latin typeface="Helvetica Neue"/>
                <a:ea typeface="Arial Unicode MS" panose="020B0604020202020204" pitchFamily="34" charset="-128"/>
                <a:cs typeface="Arial Unicode MS" panose="020B0604020202020204" pitchFamily="34" charset="-128"/>
              </a:rPr>
              <a:t>Hosted a listening session 3.10.21</a:t>
            </a:r>
          </a:p>
          <a:p>
            <a:pPr marR="0" lvl="2" fontAlgn="base">
              <a:spcBef>
                <a:spcPts val="0"/>
              </a:spcBef>
              <a:spcAft>
                <a:spcPts val="0"/>
              </a:spcAft>
              <a:buSzPts val="1450"/>
            </a:pPr>
            <a:endParaRPr lang="en-US" sz="2000" u="none" strike="noStrike" kern="0" spc="0" dirty="0">
              <a:ln>
                <a:noFill/>
              </a:ln>
              <a:solidFill>
                <a:srgbClr val="000000"/>
              </a:solidFill>
              <a:effectLst/>
              <a:latin typeface="Helvetica Neue"/>
              <a:ea typeface="Arial Unicode MS" panose="020B0604020202020204" pitchFamily="34" charset="-128"/>
              <a:cs typeface="Arial Unicode MS" panose="020B0604020202020204" pitchFamily="34" charset="-128"/>
            </a:endParaRPr>
          </a:p>
          <a:p>
            <a:pPr marL="1257300" marR="0" lvl="2" indent="-342900" fontAlgn="base">
              <a:spcBef>
                <a:spcPts val="0"/>
              </a:spcBef>
              <a:spcAft>
                <a:spcPts val="0"/>
              </a:spcAft>
              <a:buSzPts val="1450"/>
              <a:buFont typeface="Wingdings" panose="05000000000000000000" pitchFamily="2" charset="2"/>
              <a:buChar char="v"/>
            </a:pPr>
            <a:r>
              <a:rPr lang="en-US" sz="2000" kern="0" dirty="0">
                <a:solidFill>
                  <a:srgbClr val="000000"/>
                </a:solidFill>
                <a:latin typeface="Helvetica Neue"/>
                <a:ea typeface="Arial Unicode MS" panose="020B0604020202020204" pitchFamily="34" charset="-128"/>
                <a:cs typeface="Arial Unicode MS" panose="020B0604020202020204" pitchFamily="34" charset="-128"/>
              </a:rPr>
              <a:t>Virtual &amp; conference call event</a:t>
            </a:r>
            <a:endParaRPr lang="en-US" sz="2000" u="none" strike="noStrike" kern="0" spc="0" dirty="0">
              <a:ln>
                <a:noFill/>
              </a:ln>
              <a:solidFill>
                <a:srgbClr val="000000"/>
              </a:solidFill>
              <a:effectLst/>
              <a:latin typeface="Helvetica Neue"/>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9918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346704" y="720090"/>
            <a:ext cx="4956048" cy="1432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8" name="Rectangle 7">
            <a:extLst>
              <a:ext uri="{FF2B5EF4-FFF2-40B4-BE49-F238E27FC236}">
                <a16:creationId xmlns:a16="http://schemas.microsoft.com/office/drawing/2014/main" id="{418AFBD4-169C-4AEF-943D-4F1DCB403E96}"/>
              </a:ext>
            </a:extLst>
          </p:cNvPr>
          <p:cNvSpPr/>
          <p:nvPr/>
        </p:nvSpPr>
        <p:spPr>
          <a:xfrm>
            <a:off x="1066800" y="2656381"/>
            <a:ext cx="7467600" cy="400110"/>
          </a:xfrm>
          <a:prstGeom prst="rect">
            <a:avLst/>
          </a:prstGeom>
        </p:spPr>
        <p:txBody>
          <a:bodyPr wrap="square">
            <a:spAutoFit/>
          </a:bodyPr>
          <a:lstStyle/>
          <a:p>
            <a:pPr lvl="0" fontAlgn="base"/>
            <a:endParaRPr lang="en-US" sz="2000" dirty="0"/>
          </a:p>
        </p:txBody>
      </p:sp>
      <p:sp>
        <p:nvSpPr>
          <p:cNvPr id="3" name="Rectangle 2">
            <a:extLst>
              <a:ext uri="{FF2B5EF4-FFF2-40B4-BE49-F238E27FC236}">
                <a16:creationId xmlns:a16="http://schemas.microsoft.com/office/drawing/2014/main" id="{82BDCA97-8B27-4DF2-9E7E-014348EE6CA8}"/>
              </a:ext>
            </a:extLst>
          </p:cNvPr>
          <p:cNvSpPr/>
          <p:nvPr/>
        </p:nvSpPr>
        <p:spPr>
          <a:xfrm>
            <a:off x="3346704" y="839044"/>
            <a:ext cx="3770584" cy="461665"/>
          </a:xfrm>
          <a:prstGeom prst="rect">
            <a:avLst/>
          </a:prstGeom>
        </p:spPr>
        <p:txBody>
          <a:bodyPr wrap="none">
            <a:spAutoFit/>
          </a:bodyPr>
          <a:lstStyle/>
          <a:p>
            <a:r>
              <a:rPr lang="en-US" sz="2400" b="1" dirty="0">
                <a:latin typeface="Helvetica Neue"/>
              </a:rPr>
              <a:t>Collaboration Continued</a:t>
            </a:r>
            <a:endParaRPr lang="en-US" sz="2400" dirty="0">
              <a:latin typeface="Helvetica Neue"/>
            </a:endParaRPr>
          </a:p>
        </p:txBody>
      </p:sp>
      <p:sp>
        <p:nvSpPr>
          <p:cNvPr id="9" name="Rectangle 8">
            <a:extLst>
              <a:ext uri="{FF2B5EF4-FFF2-40B4-BE49-F238E27FC236}">
                <a16:creationId xmlns:a16="http://schemas.microsoft.com/office/drawing/2014/main" id="{02BD4DE7-2D1B-48A0-9CE0-9B77E2896616}"/>
              </a:ext>
            </a:extLst>
          </p:cNvPr>
          <p:cNvSpPr/>
          <p:nvPr/>
        </p:nvSpPr>
        <p:spPr>
          <a:xfrm>
            <a:off x="1562100" y="1612642"/>
            <a:ext cx="6477000" cy="2246769"/>
          </a:xfrm>
          <a:prstGeom prst="rect">
            <a:avLst/>
          </a:prstGeom>
        </p:spPr>
        <p:txBody>
          <a:bodyPr wrap="square">
            <a:spAutoFit/>
          </a:bodyPr>
          <a:lstStyle/>
          <a:p>
            <a:pPr marL="1200150" lvl="2" indent="-285750" fontAlgn="base">
              <a:buFont typeface="Wingdings" panose="05000000000000000000" pitchFamily="2" charset="2"/>
              <a:buChar char="ü"/>
            </a:pPr>
            <a:r>
              <a:rPr lang="en-US" sz="2000" dirty="0">
                <a:latin typeface="Helvetica Neue"/>
              </a:rPr>
              <a:t>Alaska Tribal Transportation Working Group (ATTWG)</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Hosted a listening session 3.15.21</a:t>
            </a:r>
          </a:p>
          <a:p>
            <a:pPr marL="1200150" lvl="2" indent="-285750" fontAlgn="base">
              <a:buFont typeface="Wingdings" panose="05000000000000000000" pitchFamily="2" charset="2"/>
              <a:buChar char="ü"/>
            </a:pPr>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Virtual &amp; conference call event</a:t>
            </a:r>
          </a:p>
          <a:p>
            <a:pPr marL="1200150" lvl="2" indent="-285750" fontAlgn="base">
              <a:buFont typeface="Wingdings" panose="05000000000000000000" pitchFamily="2" charset="2"/>
              <a:buChar char="ü"/>
            </a:pPr>
            <a:endParaRPr lang="en-US" sz="2000" dirty="0">
              <a:latin typeface="Helvetica Neue"/>
            </a:endParaRPr>
          </a:p>
        </p:txBody>
      </p:sp>
    </p:spTree>
    <p:extLst>
      <p:ext uri="{BB962C8B-B14F-4D97-AF65-F5344CB8AC3E}">
        <p14:creationId xmlns:p14="http://schemas.microsoft.com/office/powerpoint/2010/main" val="346498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3346704" y="720090"/>
            <a:ext cx="4956048" cy="1432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b="1" dirty="0">
              <a:solidFill>
                <a:prstClr val="white"/>
              </a:solidFill>
            </a:endParaRPr>
          </a:p>
          <a:p>
            <a:endParaRPr lang="en-US" dirty="0">
              <a:solidFill>
                <a:prstClr val="white"/>
              </a:solidFill>
            </a:endParaRPr>
          </a:p>
          <a:p>
            <a:endParaRPr lang="en-US" dirty="0">
              <a:solidFill>
                <a:prstClr val="white"/>
              </a:solidFill>
            </a:endParaRPr>
          </a:p>
        </p:txBody>
      </p:sp>
      <p:sp>
        <p:nvSpPr>
          <p:cNvPr id="8" name="Rectangle 7">
            <a:extLst>
              <a:ext uri="{FF2B5EF4-FFF2-40B4-BE49-F238E27FC236}">
                <a16:creationId xmlns:a16="http://schemas.microsoft.com/office/drawing/2014/main" id="{418AFBD4-169C-4AEF-943D-4F1DCB403E96}"/>
              </a:ext>
            </a:extLst>
          </p:cNvPr>
          <p:cNvSpPr/>
          <p:nvPr/>
        </p:nvSpPr>
        <p:spPr>
          <a:xfrm>
            <a:off x="1066800" y="2656381"/>
            <a:ext cx="7467600" cy="400110"/>
          </a:xfrm>
          <a:prstGeom prst="rect">
            <a:avLst/>
          </a:prstGeom>
        </p:spPr>
        <p:txBody>
          <a:bodyPr wrap="square">
            <a:spAutoFit/>
          </a:bodyPr>
          <a:lstStyle/>
          <a:p>
            <a:pPr lvl="0" fontAlgn="base"/>
            <a:endParaRPr lang="en-US" sz="2000" dirty="0"/>
          </a:p>
        </p:txBody>
      </p:sp>
      <p:sp>
        <p:nvSpPr>
          <p:cNvPr id="3" name="Rectangle 2">
            <a:extLst>
              <a:ext uri="{FF2B5EF4-FFF2-40B4-BE49-F238E27FC236}">
                <a16:creationId xmlns:a16="http://schemas.microsoft.com/office/drawing/2014/main" id="{82BDCA97-8B27-4DF2-9E7E-014348EE6CA8}"/>
              </a:ext>
            </a:extLst>
          </p:cNvPr>
          <p:cNvSpPr/>
          <p:nvPr/>
        </p:nvSpPr>
        <p:spPr>
          <a:xfrm>
            <a:off x="3346704" y="839044"/>
            <a:ext cx="3770584" cy="461665"/>
          </a:xfrm>
          <a:prstGeom prst="rect">
            <a:avLst/>
          </a:prstGeom>
        </p:spPr>
        <p:txBody>
          <a:bodyPr wrap="none">
            <a:spAutoFit/>
          </a:bodyPr>
          <a:lstStyle/>
          <a:p>
            <a:r>
              <a:rPr lang="en-US" sz="2400" b="1" dirty="0">
                <a:latin typeface="Helvetica Neue"/>
              </a:rPr>
              <a:t>Collaboration Continued</a:t>
            </a:r>
            <a:endParaRPr lang="en-US" sz="2400" dirty="0">
              <a:latin typeface="Helvetica Neue"/>
            </a:endParaRPr>
          </a:p>
        </p:txBody>
      </p:sp>
      <p:sp>
        <p:nvSpPr>
          <p:cNvPr id="9" name="Rectangle 8">
            <a:extLst>
              <a:ext uri="{FF2B5EF4-FFF2-40B4-BE49-F238E27FC236}">
                <a16:creationId xmlns:a16="http://schemas.microsoft.com/office/drawing/2014/main" id="{02BD4DE7-2D1B-48A0-9CE0-9B77E2896616}"/>
              </a:ext>
            </a:extLst>
          </p:cNvPr>
          <p:cNvSpPr/>
          <p:nvPr/>
        </p:nvSpPr>
        <p:spPr>
          <a:xfrm>
            <a:off x="1562100" y="1612642"/>
            <a:ext cx="6477000" cy="1938992"/>
          </a:xfrm>
          <a:prstGeom prst="rect">
            <a:avLst/>
          </a:prstGeom>
        </p:spPr>
        <p:txBody>
          <a:bodyPr wrap="square">
            <a:spAutoFit/>
          </a:bodyPr>
          <a:lstStyle/>
          <a:p>
            <a:pPr marL="1200150" lvl="2" indent="-285750" fontAlgn="base">
              <a:buFont typeface="Wingdings" panose="05000000000000000000" pitchFamily="2" charset="2"/>
              <a:buChar char="ü"/>
            </a:pPr>
            <a:r>
              <a:rPr lang="en-US" sz="2000" dirty="0">
                <a:latin typeface="Helvetica Neue"/>
              </a:rPr>
              <a:t>DOT platform</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Hosted a listening session 3.24.21</a:t>
            </a:r>
          </a:p>
          <a:p>
            <a:pPr marL="1200150" lvl="2" indent="-285750" fontAlgn="base">
              <a:buFont typeface="Wingdings" panose="05000000000000000000" pitchFamily="2" charset="2"/>
              <a:buChar char="ü"/>
            </a:pPr>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Virtual &amp; conference call event</a:t>
            </a:r>
          </a:p>
          <a:p>
            <a:pPr marL="1200150" lvl="2" indent="-285750" fontAlgn="base">
              <a:buFont typeface="Wingdings" panose="05000000000000000000" pitchFamily="2" charset="2"/>
              <a:buChar char="ü"/>
            </a:pPr>
            <a:endParaRPr lang="en-US" sz="2000" dirty="0">
              <a:latin typeface="Helvetica Neue"/>
            </a:endParaRPr>
          </a:p>
        </p:txBody>
      </p:sp>
    </p:spTree>
    <p:extLst>
      <p:ext uri="{BB962C8B-B14F-4D97-AF65-F5344CB8AC3E}">
        <p14:creationId xmlns:p14="http://schemas.microsoft.com/office/powerpoint/2010/main" val="59585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806952"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1828800" y="3208020"/>
            <a:ext cx="4956048" cy="1432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2" fontAlgn="base"/>
            <a:endParaRPr lang="en-US" sz="2000" dirty="0"/>
          </a:p>
        </p:txBody>
      </p:sp>
      <p:sp>
        <p:nvSpPr>
          <p:cNvPr id="8" name="Rectangle 7">
            <a:extLst>
              <a:ext uri="{FF2B5EF4-FFF2-40B4-BE49-F238E27FC236}">
                <a16:creationId xmlns:a16="http://schemas.microsoft.com/office/drawing/2014/main" id="{418AFBD4-169C-4AEF-943D-4F1DCB403E96}"/>
              </a:ext>
            </a:extLst>
          </p:cNvPr>
          <p:cNvSpPr/>
          <p:nvPr/>
        </p:nvSpPr>
        <p:spPr>
          <a:xfrm>
            <a:off x="1066800" y="2171700"/>
            <a:ext cx="7467600" cy="3477875"/>
          </a:xfrm>
          <a:prstGeom prst="rect">
            <a:avLst/>
          </a:prstGeom>
        </p:spPr>
        <p:txBody>
          <a:bodyPr wrap="square">
            <a:spAutoFit/>
          </a:bodyPr>
          <a:lstStyle/>
          <a:p>
            <a:pPr lvl="2" fontAlgn="base"/>
            <a:r>
              <a:rPr lang="en-US" sz="2000" dirty="0">
                <a:latin typeface="Helvetica Neue"/>
              </a:rPr>
              <a:t>Developed after Tribal Consultation was completed</a:t>
            </a:r>
          </a:p>
          <a:p>
            <a:pPr lvl="2" fontAlgn="base"/>
            <a:endParaRPr lang="en-US" sz="2000" dirty="0">
              <a:latin typeface="Helvetica Neue"/>
            </a:endParaRPr>
          </a:p>
          <a:p>
            <a:pPr marL="1371600" lvl="2" indent="-457200" fontAlgn="base">
              <a:buFont typeface="+mj-lt"/>
              <a:buAutoNum type="arabicPeriod"/>
            </a:pPr>
            <a:r>
              <a:rPr lang="en-US" sz="2000" dirty="0">
                <a:latin typeface="Helvetica Neue"/>
              </a:rPr>
              <a:t>We received 219 written comments from 25 Tribal Nations and </a:t>
            </a:r>
            <a:r>
              <a:rPr lang="en-US" sz="2000">
                <a:latin typeface="Helvetica Neue"/>
              </a:rPr>
              <a:t>Tribal organizations covering 74 different topics.</a:t>
            </a:r>
            <a:endParaRPr lang="en-US" sz="2000" dirty="0">
              <a:latin typeface="Helvetica Neue"/>
            </a:endParaRPr>
          </a:p>
          <a:p>
            <a:pPr marL="1371600" lvl="2" indent="-457200" fontAlgn="base">
              <a:buFont typeface="+mj-lt"/>
              <a:buAutoNum type="arabicPeriod"/>
            </a:pPr>
            <a:endParaRPr lang="en-US" sz="2000" dirty="0">
              <a:latin typeface="Helvetica Neue"/>
            </a:endParaRPr>
          </a:p>
          <a:p>
            <a:pPr marL="1371600" lvl="2" indent="-457200" fontAlgn="base">
              <a:buFont typeface="+mj-lt"/>
              <a:buAutoNum type="arabicPeriod"/>
            </a:pPr>
            <a:r>
              <a:rPr lang="en-US" sz="2000" dirty="0">
                <a:latin typeface="Helvetica Neue"/>
              </a:rPr>
              <a:t>Comments from listening sessions will be used to draft changes to:</a:t>
            </a:r>
          </a:p>
          <a:p>
            <a:pPr marL="1714500" lvl="3" indent="-342900" fontAlgn="base">
              <a:buFont typeface="Arial" panose="020B0604020202020204" pitchFamily="34" charset="0"/>
              <a:buChar char="•"/>
            </a:pPr>
            <a:r>
              <a:rPr lang="en-US" sz="2000" dirty="0">
                <a:latin typeface="Helvetica Neue"/>
              </a:rPr>
              <a:t>5301 Tribal Policy</a:t>
            </a:r>
          </a:p>
          <a:p>
            <a:pPr marL="1714500" lvl="3" indent="-342900" fontAlgn="base">
              <a:buFont typeface="Arial" panose="020B0604020202020204" pitchFamily="34" charset="0"/>
              <a:buChar char="•"/>
            </a:pPr>
            <a:r>
              <a:rPr lang="en-US" sz="2000" dirty="0">
                <a:latin typeface="Helvetica Neue"/>
              </a:rPr>
              <a:t>Tribal Consultation Plan</a:t>
            </a:r>
          </a:p>
          <a:p>
            <a:pPr lvl="3" fontAlgn="base"/>
            <a:endParaRPr lang="en-US" sz="2000" dirty="0">
              <a:latin typeface="Helvetica Neue"/>
            </a:endParaRPr>
          </a:p>
        </p:txBody>
      </p:sp>
      <p:sp>
        <p:nvSpPr>
          <p:cNvPr id="3" name="Rectangle 2">
            <a:extLst>
              <a:ext uri="{FF2B5EF4-FFF2-40B4-BE49-F238E27FC236}">
                <a16:creationId xmlns:a16="http://schemas.microsoft.com/office/drawing/2014/main" id="{82BDCA97-8B27-4DF2-9E7E-014348EE6CA8}"/>
              </a:ext>
            </a:extLst>
          </p:cNvPr>
          <p:cNvSpPr/>
          <p:nvPr/>
        </p:nvSpPr>
        <p:spPr>
          <a:xfrm>
            <a:off x="2743200" y="1191875"/>
            <a:ext cx="2411045" cy="461665"/>
          </a:xfrm>
          <a:prstGeom prst="rect">
            <a:avLst/>
          </a:prstGeom>
        </p:spPr>
        <p:txBody>
          <a:bodyPr wrap="none">
            <a:spAutoFit/>
          </a:bodyPr>
          <a:lstStyle/>
          <a:p>
            <a:r>
              <a:rPr lang="en-US" sz="2400" b="1" dirty="0">
                <a:latin typeface="Helvetica Neue"/>
              </a:rPr>
              <a:t>Plan of Actions</a:t>
            </a:r>
            <a:endParaRPr lang="en-US" sz="2400" dirty="0">
              <a:latin typeface="Helvetica Neue"/>
            </a:endParaRPr>
          </a:p>
        </p:txBody>
      </p:sp>
    </p:spTree>
    <p:extLst>
      <p:ext uri="{BB962C8B-B14F-4D97-AF65-F5344CB8AC3E}">
        <p14:creationId xmlns:p14="http://schemas.microsoft.com/office/powerpoint/2010/main" val="3823033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Logo.png"/>
          <p:cNvPicPr>
            <a:picLocks noChangeAspect="1"/>
          </p:cNvPicPr>
          <p:nvPr/>
        </p:nvPicPr>
        <p:blipFill>
          <a:blip r:embed="rId2" cstate="print"/>
          <a:stretch>
            <a:fillRect/>
          </a:stretch>
        </p:blipFill>
        <p:spPr>
          <a:xfrm>
            <a:off x="152400" y="228600"/>
            <a:ext cx="2246551" cy="2180131"/>
          </a:xfrm>
          <a:custGeom>
            <a:avLst/>
            <a:gdLst/>
            <a:ahLst/>
            <a:cxnLst/>
            <a:rect l="l" t="t" r="r" b="b"/>
            <a:pathLst>
              <a:path w="4141760" h="4377846">
                <a:moveTo>
                  <a:pt x="0" y="0"/>
                </a:moveTo>
                <a:lnTo>
                  <a:pt x="4141760" y="0"/>
                </a:lnTo>
                <a:lnTo>
                  <a:pt x="4141760" y="4377846"/>
                </a:lnTo>
                <a:lnTo>
                  <a:pt x="0" y="4377846"/>
                </a:lnTo>
                <a:close/>
              </a:path>
            </a:pathLst>
          </a:custGeom>
        </p:spPr>
      </p:pic>
      <p:sp>
        <p:nvSpPr>
          <p:cNvPr id="4" name="Title 1"/>
          <p:cNvSpPr txBox="1">
            <a:spLocks/>
          </p:cNvSpPr>
          <p:nvPr/>
        </p:nvSpPr>
        <p:spPr>
          <a:xfrm>
            <a:off x="3718263" y="967740"/>
            <a:ext cx="4956048" cy="1203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effectLst>
                  <a:outerShdw blurRad="38100" dist="38100" dir="2700000" algn="tl">
                    <a:srgbClr val="000000">
                      <a:alpha val="43137"/>
                    </a:srgbClr>
                  </a:outerShdw>
                </a:effectLst>
                <a:latin typeface="+mj-lt"/>
                <a:ea typeface="+mj-ea"/>
                <a:cs typeface="+mj-cs"/>
              </a:defRPr>
            </a:lvl1pPr>
          </a:lstStyle>
          <a:p>
            <a:endParaRPr lang="en-US" b="1" dirty="0">
              <a:solidFill>
                <a:prstClr val="white"/>
              </a:solidFill>
            </a:endParaRPr>
          </a:p>
        </p:txBody>
      </p:sp>
      <p:sp>
        <p:nvSpPr>
          <p:cNvPr id="5" name="Subtitle 2"/>
          <p:cNvSpPr txBox="1">
            <a:spLocks/>
          </p:cNvSpPr>
          <p:nvPr/>
        </p:nvSpPr>
        <p:spPr>
          <a:xfrm>
            <a:off x="1828800" y="3208020"/>
            <a:ext cx="4956048" cy="1432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2" fontAlgn="base"/>
            <a:endParaRPr lang="en-US" sz="2000" dirty="0"/>
          </a:p>
        </p:txBody>
      </p:sp>
      <p:sp>
        <p:nvSpPr>
          <p:cNvPr id="8" name="Rectangle 7">
            <a:extLst>
              <a:ext uri="{FF2B5EF4-FFF2-40B4-BE49-F238E27FC236}">
                <a16:creationId xmlns:a16="http://schemas.microsoft.com/office/drawing/2014/main" id="{418AFBD4-169C-4AEF-943D-4F1DCB403E96}"/>
              </a:ext>
            </a:extLst>
          </p:cNvPr>
          <p:cNvSpPr/>
          <p:nvPr/>
        </p:nvSpPr>
        <p:spPr>
          <a:xfrm>
            <a:off x="1066800" y="2171700"/>
            <a:ext cx="7467600" cy="4708981"/>
          </a:xfrm>
          <a:prstGeom prst="rect">
            <a:avLst/>
          </a:prstGeom>
        </p:spPr>
        <p:txBody>
          <a:bodyPr wrap="square">
            <a:spAutoFit/>
          </a:bodyPr>
          <a:lstStyle/>
          <a:p>
            <a:pPr marL="1200150" lvl="2" indent="-285750" fontAlgn="base">
              <a:buFont typeface="Wingdings" panose="05000000000000000000" pitchFamily="2" charset="2"/>
              <a:buChar char="ü"/>
            </a:pPr>
            <a:r>
              <a:rPr lang="en-US" sz="2000" dirty="0">
                <a:latin typeface="Helvetica Neue"/>
              </a:rPr>
              <a:t>Inquiries for funding opportunities</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SME request</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Promote DOT opportunities to Tribal Partners such as Rural Opportunities to Use Transportation for Economic Success (ROUTES initiative)</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Tribal Consultation (host both policy and project based, additionally assist Modes in developing and hosting)</a:t>
            </a:r>
          </a:p>
          <a:p>
            <a:pPr lvl="2" fontAlgn="base"/>
            <a:endParaRPr lang="en-US" sz="2000" dirty="0">
              <a:latin typeface="Helvetica Neue"/>
            </a:endParaRPr>
          </a:p>
          <a:p>
            <a:pPr marL="1200150" lvl="2" indent="-285750" fontAlgn="base">
              <a:buFont typeface="Wingdings" panose="05000000000000000000" pitchFamily="2" charset="2"/>
              <a:buChar char="ü"/>
            </a:pPr>
            <a:r>
              <a:rPr lang="en-US" sz="2000" dirty="0">
                <a:latin typeface="Helvetica Neue"/>
              </a:rPr>
              <a:t>Technical Assistance</a:t>
            </a:r>
          </a:p>
          <a:p>
            <a:pPr lvl="2" fontAlgn="base"/>
            <a:endParaRPr lang="en-US" sz="2000" dirty="0"/>
          </a:p>
          <a:p>
            <a:pPr marL="1200150" lvl="2" indent="-285750" fontAlgn="base">
              <a:buFont typeface="Wingdings" panose="05000000000000000000" pitchFamily="2" charset="2"/>
              <a:buChar char="ü"/>
            </a:pPr>
            <a:r>
              <a:rPr lang="en-US" sz="2000" dirty="0">
                <a:latin typeface="Helvetica Neue"/>
              </a:rPr>
              <a:t>Request to meet leadership</a:t>
            </a:r>
          </a:p>
        </p:txBody>
      </p:sp>
      <p:sp>
        <p:nvSpPr>
          <p:cNvPr id="3" name="Rectangle 2">
            <a:extLst>
              <a:ext uri="{FF2B5EF4-FFF2-40B4-BE49-F238E27FC236}">
                <a16:creationId xmlns:a16="http://schemas.microsoft.com/office/drawing/2014/main" id="{82BDCA97-8B27-4DF2-9E7E-014348EE6CA8}"/>
              </a:ext>
            </a:extLst>
          </p:cNvPr>
          <p:cNvSpPr/>
          <p:nvPr/>
        </p:nvSpPr>
        <p:spPr>
          <a:xfrm>
            <a:off x="2743200" y="1182448"/>
            <a:ext cx="6071021" cy="1015663"/>
          </a:xfrm>
          <a:prstGeom prst="rect">
            <a:avLst/>
          </a:prstGeom>
        </p:spPr>
        <p:txBody>
          <a:bodyPr wrap="none">
            <a:spAutoFit/>
          </a:bodyPr>
          <a:lstStyle/>
          <a:p>
            <a:r>
              <a:rPr lang="en-US" sz="2400" b="1" dirty="0">
                <a:latin typeface="Helvetica Neue"/>
              </a:rPr>
              <a:t>Tribal Affairs</a:t>
            </a:r>
          </a:p>
          <a:p>
            <a:r>
              <a:rPr lang="en-US" dirty="0">
                <a:latin typeface="Helvetica Neue"/>
              </a:rPr>
              <a:t>Primarily to run the Tribal Transportation Self Governance</a:t>
            </a:r>
          </a:p>
          <a:p>
            <a:r>
              <a:rPr lang="en-US" dirty="0">
                <a:latin typeface="Helvetica Neue"/>
              </a:rPr>
              <a:t>Program (TTSGP)</a:t>
            </a:r>
          </a:p>
        </p:txBody>
      </p:sp>
    </p:spTree>
    <p:extLst>
      <p:ext uri="{BB962C8B-B14F-4D97-AF65-F5344CB8AC3E}">
        <p14:creationId xmlns:p14="http://schemas.microsoft.com/office/powerpoint/2010/main" val="2339656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2544</TotalTime>
  <Words>453</Words>
  <Application>Microsoft Office PowerPoint</Application>
  <PresentationFormat>On-screen Show (4:3)</PresentationFormat>
  <Paragraphs>107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Unicode MS</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Contact information</vt:lpstr>
      <vt:lpstr>PowerPoint Presentation</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Kimberly.Moore</dc:creator>
  <cp:lastModifiedBy>MaryBeth Frank-Clark</cp:lastModifiedBy>
  <cp:revision>326</cp:revision>
  <cp:lastPrinted>2017-10-27T22:56:52Z</cp:lastPrinted>
  <dcterms:created xsi:type="dcterms:W3CDTF">2010-02-18T18:49:44Z</dcterms:created>
  <dcterms:modified xsi:type="dcterms:W3CDTF">2021-06-09T22:20:00Z</dcterms:modified>
</cp:coreProperties>
</file>