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92" r:id="rId3"/>
    <p:sldId id="294" r:id="rId4"/>
    <p:sldId id="297" r:id="rId5"/>
    <p:sldId id="29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94660"/>
  </p:normalViewPr>
  <p:slideViewPr>
    <p:cSldViewPr>
      <p:cViewPr varScale="1">
        <p:scale>
          <a:sx n="68" d="100"/>
          <a:sy n="68" d="100"/>
        </p:scale>
        <p:origin x="6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r">
              <a:defRPr sz="1300"/>
            </a:lvl1pPr>
          </a:lstStyle>
          <a:p>
            <a:fld id="{2A8C7A9B-211B-4ABA-9901-8F89E07D06E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r">
              <a:defRPr sz="1300"/>
            </a:lvl1pPr>
          </a:lstStyle>
          <a:p>
            <a:fld id="{7B000DE4-5FDF-41FD-B291-9E4AAB32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4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r">
              <a:defRPr sz="1300"/>
            </a:lvl1pPr>
          </a:lstStyle>
          <a:p>
            <a:fld id="{C56DCE4A-B8AC-4B89-A074-43ADF21BDCA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61" tIns="48081" rIns="96161" bIns="480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161" tIns="48081" rIns="96161" bIns="480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r">
              <a:defRPr sz="1300"/>
            </a:lvl1pPr>
          </a:lstStyle>
          <a:p>
            <a:fld id="{7718A24B-12E4-4569-BE68-5F96A7C16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4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848600" cy="11429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BIADOT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1606"/>
            <a:ext cx="8305800" cy="141759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December 08, 2021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981200"/>
            <a:ext cx="7772400" cy="1142999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“ITIMS &amp; ArcGIS initiative”</a:t>
            </a:r>
            <a:endParaRPr lang="en-US" sz="29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5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1800" dirty="0"/>
              <a:t>RIFDS:		the NTTFI</a:t>
            </a:r>
          </a:p>
          <a:p>
            <a:pPr lvl="2" defTabSz="182880"/>
            <a:r>
              <a:rPr lang="en-US" sz="1800" dirty="0"/>
              <a:t>CSTIPS:	Tribal Transportation Improvement Plans</a:t>
            </a:r>
          </a:p>
          <a:p>
            <a:pPr lvl="1" defTabSz="182880"/>
            <a:endParaRPr lang="en-US" sz="800" dirty="0">
              <a:solidFill>
                <a:srgbClr val="FF0000"/>
              </a:solidFill>
            </a:endParaRPr>
          </a:p>
          <a:p>
            <a:pPr lvl="2" defTabSz="182880"/>
            <a:r>
              <a:rPr lang="en-US" sz="1800" dirty="0">
                <a:solidFill>
                  <a:srgbClr val="FF0000"/>
                </a:solidFill>
              </a:rPr>
              <a:t>BISS:			In-Service bridge inspections for NBIS</a:t>
            </a:r>
          </a:p>
          <a:p>
            <a:pPr lvl="2" defTabSz="182880"/>
            <a:r>
              <a:rPr lang="en-US" sz="1800" dirty="0">
                <a:solidFill>
                  <a:srgbClr val="FF0000"/>
                </a:solidFill>
              </a:rPr>
              <a:t>DMR:			Deferred Maintenance Reporting system for TPA-RM</a:t>
            </a:r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/>
              <a:t>milestones &amp; timelines . . .</a:t>
            </a:r>
          </a:p>
          <a:p>
            <a:endParaRPr lang="en-US" sz="1000" dirty="0"/>
          </a:p>
          <a:p>
            <a:pPr lvl="1"/>
            <a:r>
              <a:rPr lang="en-US" dirty="0"/>
              <a:t>FY2022 – possible retirement of some of these ITIMS modules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ITIMS status:    Fiscal Year 2021</a:t>
            </a:r>
          </a:p>
        </p:txBody>
      </p:sp>
    </p:spTree>
    <p:extLst>
      <p:ext uri="{BB962C8B-B14F-4D97-AF65-F5344CB8AC3E}">
        <p14:creationId xmlns:p14="http://schemas.microsoft.com/office/powerpoint/2010/main" val="215481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400" dirty="0"/>
              <a:t>Contract accomplished:  </a:t>
            </a:r>
            <a:r>
              <a:rPr lang="en-US" sz="2200" dirty="0"/>
              <a:t>September 22, 2021</a:t>
            </a:r>
          </a:p>
          <a:p>
            <a:endParaRPr lang="en-US" sz="1000" dirty="0"/>
          </a:p>
          <a:p>
            <a:pPr lvl="1"/>
            <a:r>
              <a:rPr lang="en-US" sz="2000" dirty="0"/>
              <a:t>Esri, Inc:  professional services &amp; software licensing</a:t>
            </a:r>
          </a:p>
          <a:p>
            <a:pPr lvl="2"/>
            <a:r>
              <a:rPr lang="en-US" sz="1800" dirty="0"/>
              <a:t>Discovery phases:</a:t>
            </a:r>
          </a:p>
          <a:p>
            <a:pPr lvl="3"/>
            <a:r>
              <a:rPr lang="en-US" sz="1600" dirty="0"/>
              <a:t>Esri learning ITIMS processes</a:t>
            </a:r>
          </a:p>
          <a:p>
            <a:pPr lvl="3"/>
            <a:r>
              <a:rPr lang="en-US" sz="1600" dirty="0"/>
              <a:t>BIA learning other established geospatial environments (State DOT’s)</a:t>
            </a:r>
          </a:p>
          <a:p>
            <a:pPr lvl="3"/>
            <a:endParaRPr lang="en-US" sz="900" dirty="0"/>
          </a:p>
          <a:p>
            <a:pPr lvl="2"/>
            <a:r>
              <a:rPr lang="en-US" sz="1800" dirty="0"/>
              <a:t>Establish “server/client” ArcGIS environment</a:t>
            </a:r>
          </a:p>
          <a:p>
            <a:pPr lvl="3"/>
            <a:r>
              <a:rPr lang="en-US" sz="1600" dirty="0"/>
              <a:t>Singular database with multiple users</a:t>
            </a:r>
          </a:p>
          <a:p>
            <a:pPr lvl="1"/>
            <a:endParaRPr lang="en-US" sz="1000" dirty="0"/>
          </a:p>
          <a:p>
            <a:pPr marL="393192" lvl="1" indent="0">
              <a:buNone/>
            </a:pPr>
            <a:endParaRPr lang="en-US" sz="1000" dirty="0"/>
          </a:p>
          <a:p>
            <a:r>
              <a:rPr lang="en-US" sz="2400" dirty="0"/>
              <a:t>Dates of importance: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Begins:	10/01/2021</a:t>
            </a:r>
          </a:p>
          <a:p>
            <a:pPr lvl="1"/>
            <a:r>
              <a:rPr lang="en-US" sz="2000" dirty="0"/>
              <a:t>Ends:	06/30/2022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ArcGIS  update:    DEC 2021 (ABQ)</a:t>
            </a:r>
          </a:p>
        </p:txBody>
      </p:sp>
    </p:spTree>
    <p:extLst>
      <p:ext uri="{BB962C8B-B14F-4D97-AF65-F5344CB8AC3E}">
        <p14:creationId xmlns:p14="http://schemas.microsoft.com/office/powerpoint/2010/main" val="272236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66735" y="2385313"/>
            <a:ext cx="838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</a:t>
            </a:r>
            <a:r>
              <a:rPr lang="en-US" dirty="0" err="1">
                <a:solidFill>
                  <a:srgbClr val="FFFF00"/>
                </a:solidFill>
              </a:rPr>
              <a:t>core”NTTFI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/>
              <a:t>(30)</a:t>
            </a:r>
          </a:p>
        </p:txBody>
      </p:sp>
      <p:sp>
        <p:nvSpPr>
          <p:cNvPr id="3" name="Can 2"/>
          <p:cNvSpPr/>
          <p:nvPr/>
        </p:nvSpPr>
        <p:spPr>
          <a:xfrm>
            <a:off x="1964046" y="2362200"/>
            <a:ext cx="9144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FHWA </a:t>
            </a:r>
            <a:r>
              <a:rPr lang="en-US" sz="1100" dirty="0">
                <a:solidFill>
                  <a:schemeClr val="bg1"/>
                </a:solidFill>
              </a:rPr>
              <a:t>initiatives: </a:t>
            </a:r>
            <a:r>
              <a:rPr lang="en-US" sz="1100" dirty="0"/>
              <a:t>HPMS, ARNOLD, MIRE</a:t>
            </a:r>
          </a:p>
        </p:txBody>
      </p:sp>
      <p:sp>
        <p:nvSpPr>
          <p:cNvPr id="4" name="Can 3"/>
          <p:cNvSpPr/>
          <p:nvPr/>
        </p:nvSpPr>
        <p:spPr>
          <a:xfrm>
            <a:off x="3564246" y="2385313"/>
            <a:ext cx="8382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TPA </a:t>
            </a:r>
            <a:r>
              <a:rPr lang="en-US" sz="1600" dirty="0" err="1">
                <a:solidFill>
                  <a:schemeClr val="bg1"/>
                </a:solidFill>
              </a:rPr>
              <a:t>RoadMaint</a:t>
            </a:r>
            <a:r>
              <a:rPr lang="en-US" sz="16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Can 4"/>
          <p:cNvSpPr/>
          <p:nvPr/>
        </p:nvSpPr>
        <p:spPr>
          <a:xfrm>
            <a:off x="5181600" y="2362200"/>
            <a:ext cx="838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DMR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6705600" y="2385313"/>
            <a:ext cx="8382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TFMMS</a:t>
            </a:r>
          </a:p>
        </p:txBody>
      </p:sp>
      <p:sp>
        <p:nvSpPr>
          <p:cNvPr id="7" name="Can 6"/>
          <p:cNvSpPr/>
          <p:nvPr/>
        </p:nvSpPr>
        <p:spPr>
          <a:xfrm>
            <a:off x="6678876" y="5029200"/>
            <a:ext cx="1100566" cy="1600200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sz="1400" dirty="0"/>
              <a:t>ational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sz="1400" dirty="0"/>
              <a:t>ridge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sz="1400" dirty="0"/>
              <a:t>nspection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sz="1400" dirty="0"/>
              <a:t>tandards</a:t>
            </a:r>
          </a:p>
        </p:txBody>
      </p:sp>
      <p:sp>
        <p:nvSpPr>
          <p:cNvPr id="10" name="Can 9"/>
          <p:cNvSpPr/>
          <p:nvPr/>
        </p:nvSpPr>
        <p:spPr>
          <a:xfrm>
            <a:off x="8077200" y="2385313"/>
            <a:ext cx="838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Bridge “data”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2057400"/>
            <a:ext cx="0" cy="24384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848600" y="4114800"/>
            <a:ext cx="457200" cy="914400"/>
          </a:xfrm>
          <a:prstGeom prst="straightConnector1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52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1000" dirty="0"/>
          </a:p>
          <a:p>
            <a:r>
              <a:rPr lang="en-US" dirty="0"/>
              <a:t>Tentative plans:</a:t>
            </a:r>
          </a:p>
          <a:p>
            <a:endParaRPr lang="en-US" sz="1000" dirty="0"/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Recontact the QA/QC team (after the new year)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Establish formal team participation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Update to TTPCC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Set date for “Kick-Off meeting” with Esri personnel</a:t>
            </a:r>
          </a:p>
          <a:p>
            <a:pPr lvl="1"/>
            <a:endParaRPr lang="en-US" sz="1000" dirty="0"/>
          </a:p>
          <a:p>
            <a:pPr lvl="2"/>
            <a:r>
              <a:rPr lang="en-US" sz="1800" dirty="0"/>
              <a:t>Weeks of Nov 29</a:t>
            </a:r>
            <a:r>
              <a:rPr lang="en-US" sz="1800" baseline="30000" dirty="0"/>
              <a:t>th</a:t>
            </a:r>
            <a:r>
              <a:rPr lang="en-US" sz="1800" dirty="0"/>
              <a:t>,  Dec 6</a:t>
            </a:r>
            <a:r>
              <a:rPr lang="en-US" sz="1800" baseline="30000" dirty="0"/>
              <a:t>th</a:t>
            </a:r>
            <a:r>
              <a:rPr lang="en-US" sz="1800" dirty="0"/>
              <a:t>, and Dec 13th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ArcGIS  update:    DEC 2021 (ABQ)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68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14427</TotalTime>
  <Words>217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BIADOT update</vt:lpstr>
      <vt:lpstr>ITIMS status:    Fiscal Year 2021</vt:lpstr>
      <vt:lpstr>ArcGIS  update:    DEC 2021 (ABQ)</vt:lpstr>
      <vt:lpstr>PowerPoint Presentation</vt:lpstr>
      <vt:lpstr>ArcGIS  update:    DEC 2021 (ABQ)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Interior Budget Council STTP Overview</dc:title>
  <dc:creator>Gishi, LeRoy</dc:creator>
  <cp:lastModifiedBy>Kipp, Sheldon</cp:lastModifiedBy>
  <cp:revision>117</cp:revision>
  <cp:lastPrinted>2019-02-22T19:14:52Z</cp:lastPrinted>
  <dcterms:created xsi:type="dcterms:W3CDTF">2018-11-08T19:08:59Z</dcterms:created>
  <dcterms:modified xsi:type="dcterms:W3CDTF">2021-12-08T18:43:11Z</dcterms:modified>
</cp:coreProperties>
</file>