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3" r:id="rId5"/>
    <p:sldMasterId id="2147483714" r:id="rId6"/>
    <p:sldMasterId id="2147483804" r:id="rId7"/>
    <p:sldMasterId id="2147483846" r:id="rId8"/>
    <p:sldMasterId id="2147483892" r:id="rId9"/>
    <p:sldMasterId id="2147483894" r:id="rId10"/>
  </p:sldMasterIdLst>
  <p:notesMasterIdLst>
    <p:notesMasterId r:id="rId16"/>
  </p:notesMasterIdLst>
  <p:sldIdLst>
    <p:sldId id="291" r:id="rId11"/>
    <p:sldId id="720" r:id="rId12"/>
    <p:sldId id="723" r:id="rId13"/>
    <p:sldId id="722" r:id="rId14"/>
    <p:sldId id="724" r:id="rId15"/>
  </p:sldIdLst>
  <p:sldSz cx="18288000" cy="13716000"/>
  <p:notesSz cx="7077075" cy="9363075"/>
  <p:embeddedFontLst>
    <p:embeddedFont>
      <p:font typeface="Segoe UI Light" panose="020B0502040204020203" pitchFamily="34" charset="0"/>
      <p:regular r:id="rId17"/>
      <p:italic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Segoe UI Symbol" panose="020B0502040204020203" pitchFamily="34" charset="0"/>
      <p:regular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Segoe UI Semibold" panose="020B0702040204020203" pitchFamily="34" charset="0"/>
      <p:bold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Segoe UI Semilight" panose="020B0402040204020203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mith" initials="MS" lastIdx="27" clrIdx="0">
    <p:extLst>
      <p:ext uri="{19B8F6BF-5375-455C-9EA6-DF929625EA0E}">
        <p15:presenceInfo xmlns:p15="http://schemas.microsoft.com/office/powerpoint/2012/main" userId="Michael Smith" providerId="None"/>
      </p:ext>
    </p:extLst>
  </p:cmAuthor>
  <p:cmAuthor id="2" name="Weisner, Kathryn (FHWA)" initials="WK(" lastIdx="17" clrIdx="1">
    <p:extLst>
      <p:ext uri="{19B8F6BF-5375-455C-9EA6-DF929625EA0E}">
        <p15:presenceInfo xmlns:p15="http://schemas.microsoft.com/office/powerpoint/2012/main" userId="S-1-5-21-982035342-1880134254-310265210-118805" providerId="AD"/>
      </p:ext>
    </p:extLst>
  </p:cmAuthor>
  <p:cmAuthor id="3" name="Mathis-Lee, Danielle (FHWA)" initials="MD(" lastIdx="63" clrIdx="2">
    <p:extLst>
      <p:ext uri="{19B8F6BF-5375-455C-9EA6-DF929625EA0E}">
        <p15:presenceInfo xmlns:p15="http://schemas.microsoft.com/office/powerpoint/2012/main" userId="S-1-5-21-982035342-1880134254-310265210-124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F8"/>
    <a:srgbClr val="0000FF"/>
    <a:srgbClr val="FF6600"/>
    <a:srgbClr val="FF9933"/>
    <a:srgbClr val="2A3E6B"/>
    <a:srgbClr val="00334E"/>
    <a:srgbClr val="FECE00"/>
    <a:srgbClr val="8585E0"/>
    <a:srgbClr val="A39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429AC9-16DC-419C-9A5D-A579595B57F7}">
  <a:tblStyle styleId="{5A429AC9-16DC-419C-9A5D-A579595B57F7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76B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3797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4C7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85194" autoAdjust="0"/>
  </p:normalViewPr>
  <p:slideViewPr>
    <p:cSldViewPr snapToGrid="0">
      <p:cViewPr varScale="1">
        <p:scale>
          <a:sx n="39" d="100"/>
          <a:sy n="39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Master" Target="slideMasters/slideMaster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1" tIns="46948" rIns="93921" bIns="46948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2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0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Why reimagined- Bipartisan Infrastructure Legislation (BIL), greater opportunity than ever before and how the TTAP can serve to deliver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257300" lvl="1" indent="-457200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Program Management- </a:t>
            </a:r>
            <a:r>
              <a:rPr lang="en-US" sz="3000" i="1" dirty="0">
                <a:solidFill>
                  <a:srgbClr val="000000"/>
                </a:solidFill>
              </a:rPr>
              <a:t>training on Tribal Transportation Program (TTP) Eligible Activities as defined in section 504(b)(2)(D)(ii) of title 23 legislation;              </a:t>
            </a:r>
          </a:p>
          <a:p>
            <a:pPr marL="1257300" lvl="1" indent="-457200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Project Delivery- training on delivery of Federal Aid transportation projects; </a:t>
            </a:r>
          </a:p>
          <a:p>
            <a:pPr marL="1257300" lvl="1" indent="-457200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Infrastructure Management</a:t>
            </a:r>
          </a:p>
          <a:p>
            <a:pPr marL="1257300" lvl="1" indent="-457200">
              <a:buClrTx/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</a:endParaRPr>
          </a:p>
          <a:p>
            <a:pPr marL="342900" lvl="0" indent="0">
              <a:buClrTx/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000000"/>
                </a:solidFill>
              </a:rPr>
              <a:t>Following establishment of Centers, as funds become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883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562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1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69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4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20600" y="1828800"/>
            <a:ext cx="3886200" cy="1005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828800"/>
            <a:ext cx="11353800" cy="1005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97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79734C-1A26-A94B-8442-FA45E87CB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813" r="15813"/>
          <a:stretch/>
        </p:blipFill>
        <p:spPr>
          <a:xfrm>
            <a:off x="161086" y="136981"/>
            <a:ext cx="17971166" cy="115319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5B3EAFD-A730-7D4F-845E-F1B1AAED7648}"/>
              </a:ext>
            </a:extLst>
          </p:cNvPr>
          <p:cNvGrpSpPr/>
          <p:nvPr userDrawn="1"/>
        </p:nvGrpSpPr>
        <p:grpSpPr>
          <a:xfrm>
            <a:off x="6782" y="11939675"/>
            <a:ext cx="18281219" cy="1776326"/>
            <a:chOff x="4521" y="5969837"/>
            <a:chExt cx="12187479" cy="888163"/>
          </a:xfrm>
        </p:grpSpPr>
        <p:pic>
          <p:nvPicPr>
            <p:cNvPr id="8" name="Picture 7" descr="Build a Better Mousetrap. U.S. Department of Transportation, Federal Highway Administration. Center for Local Aid Support.">
              <a:extLst>
                <a:ext uri="{FF2B5EF4-FFF2-40B4-BE49-F238E27FC236}">
                  <a16:creationId xmlns:a16="http://schemas.microsoft.com/office/drawing/2014/main" id="{FA8956BD-B787-413B-921F-14DAADCF6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1" y="5969837"/>
              <a:ext cx="12187479" cy="8881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FFD56-A4A0-0448-AA2D-B4244C91971A}"/>
                </a:ext>
              </a:extLst>
            </p:cNvPr>
            <p:cNvSpPr/>
            <p:nvPr userDrawn="1"/>
          </p:nvSpPr>
          <p:spPr>
            <a:xfrm>
              <a:off x="10001250" y="6159388"/>
              <a:ext cx="1885950" cy="2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52470" y="995680"/>
            <a:ext cx="16004010" cy="4907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7200" b="1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4233-9E7C-8448-B6FD-95A5F9590A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52470" y="6106160"/>
            <a:ext cx="16004010" cy="202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b="0" i="0">
                <a:solidFill>
                  <a:schemeClr val="bg1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54A905-9E80-D340-97C4-996CB6F3D98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51797" y="12951460"/>
            <a:ext cx="8584407" cy="5257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b="0" i="0" u="none" strike="noStrike" smtClean="0">
                <a:effectLst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Office of Workforce Development and Technology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FF841C7-AC8C-F045-BB43-8D7D6FFA5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916" b="38907"/>
          <a:stretch/>
        </p:blipFill>
        <p:spPr>
          <a:xfrm>
            <a:off x="155749" y="204517"/>
            <a:ext cx="17967506" cy="2922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149" y="537251"/>
            <a:ext cx="16898112" cy="2362706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57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17568" y="12930457"/>
            <a:ext cx="982980" cy="730250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21CFBE3-FF74-1C47-BE57-DF7C9E6348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5332" y="3461385"/>
            <a:ext cx="16921929" cy="90150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3600" b="1" i="0">
                <a:solidFill>
                  <a:srgbClr val="4176BB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685800" indent="-342900">
              <a:lnSpc>
                <a:spcPct val="100000"/>
              </a:lnSpc>
              <a:spcBef>
                <a:spcPts val="900"/>
              </a:spcBef>
              <a:buClr>
                <a:srgbClr val="207470"/>
              </a:buClr>
              <a:buFont typeface="Wingdings" pitchFamily="2" charset="2"/>
              <a:buChar char="§"/>
              <a:tabLst/>
              <a:defRPr sz="3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1028700" indent="-342900">
              <a:lnSpc>
                <a:spcPct val="100000"/>
              </a:lnSpc>
              <a:spcBef>
                <a:spcPts val="900"/>
              </a:spcBef>
              <a:buClr>
                <a:srgbClr val="146D70"/>
              </a:buClr>
              <a:buFont typeface="Arial" panose="020B0604020202020204" pitchFamily="34" charset="0"/>
              <a:buChar char="•"/>
              <a:defRPr sz="2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1371600" indent="-342900">
              <a:lnSpc>
                <a:spcPct val="100000"/>
              </a:lnSpc>
              <a:spcBef>
                <a:spcPts val="900"/>
              </a:spcBef>
              <a:buClr>
                <a:srgbClr val="616161"/>
              </a:buClr>
              <a:buFont typeface="Wingdings" pitchFamily="2" charset="2"/>
              <a:buChar char="§"/>
              <a:defRPr sz="255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3900"/>
              </a:lnSpc>
              <a:spcBef>
                <a:spcPts val="1500"/>
              </a:spcBef>
              <a:defRPr sz="27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951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AC83-692E-4107-A1D3-96071849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638" y="4487302"/>
            <a:ext cx="7054596" cy="3162416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92EB-4236-4F63-9F82-B68C231F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708" y="8430767"/>
            <a:ext cx="9003792" cy="3992162"/>
          </a:xfrm>
        </p:spPr>
        <p:txBody>
          <a:bodyPr>
            <a:normAutofit/>
          </a:bodyPr>
          <a:lstStyle>
            <a:lvl1pPr marL="0" indent="0">
              <a:buNone/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9ED7-A0BB-42C7-B0EE-30FC33C2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AE45-3148-493D-9998-058EE856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Tx/>
              <a:defRPr/>
            </a:pPr>
            <a:fld id="{7F7A3998-3EF2-4A6F-A0F8-D0C2F95C61E0}" type="slidenum">
              <a:rPr lang="en-US" sz="3600" smtClean="0">
                <a:solidFill>
                  <a:sysClr val="windowText" lastClr="000000"/>
                </a:solidFill>
              </a:rPr>
              <a:pPr defTabSz="1828800">
                <a:buClrTx/>
                <a:defRPr/>
              </a:pPr>
              <a:t>‹#›</a:t>
            </a:fld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66800" y="3302000"/>
            <a:ext cx="16154400" cy="848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87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15A-FC4F-4E7C-82E4-A5962B08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78DB-0947-4C27-82C7-88E1CA641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270" y="2857623"/>
            <a:ext cx="7734300" cy="91158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1BE0B-37AF-4AE0-A54F-45039A1B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857622"/>
            <a:ext cx="7734300" cy="9115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4A256-60CC-4D71-A0D6-4EEA7F1E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422A-1270-4A64-AE75-24B6F587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Tx/>
              <a:defRPr/>
            </a:pPr>
            <a:fld id="{7F7A3998-3EF2-4A6F-A0F8-D0C2F95C61E0}" type="slidenum">
              <a:rPr lang="en-US" sz="3600" smtClean="0">
                <a:solidFill>
                  <a:sysClr val="windowText" lastClr="000000"/>
                </a:solidFill>
              </a:rPr>
              <a:pPr defTabSz="1828800">
                <a:buClrTx/>
                <a:defRPr/>
              </a:pPr>
              <a:t>‹#›</a:t>
            </a:fld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33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1798-DFFE-4F71-978E-80998182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448" y="838201"/>
            <a:ext cx="15981455" cy="2190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2FF5F-85C2-4B7C-903D-DEF337D29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447" y="3362326"/>
            <a:ext cx="77374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E5EAF-8113-4078-8371-2757B00A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447" y="5010150"/>
            <a:ext cx="77374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02821-1C51-40EA-BDD1-8FD3C43D7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55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A6208-EF75-4B1B-81D0-988D835C5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55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C529E-C0A8-449D-8D04-32F5DE6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CE3BD-72BB-418C-810D-43361A1D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Tx/>
              <a:defRPr/>
            </a:pPr>
            <a:fld id="{7F7A3998-3EF2-4A6F-A0F8-D0C2F95C61E0}" type="slidenum">
              <a:rPr lang="en-US" sz="3600" smtClean="0">
                <a:solidFill>
                  <a:sysClr val="windowText" lastClr="000000"/>
                </a:solidFill>
              </a:rPr>
              <a:pPr defTabSz="1828800">
                <a:buClrTx/>
                <a:defRPr/>
              </a:pPr>
              <a:t>‹#›</a:t>
            </a:fld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6FE3-45F6-45F4-8D90-0ACA5A12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9B6B3-99A9-4645-B9A4-EABB1702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12712703"/>
            <a:ext cx="7029450" cy="730250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 defTabSz="1828800">
              <a:buClrTx/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0C377-8D3C-4E52-A408-56A61E74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defTabSz="1828800">
              <a:buClrTx/>
              <a:defRPr/>
            </a:pPr>
            <a:fld id="{7F7A3998-3EF2-4A6F-A0F8-D0C2F95C61E0}" type="slidenum">
              <a:rPr lang="en-US" smtClean="0"/>
              <a:pPr defTabSz="1828800">
                <a:buClrTx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2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C9F5E-9BFC-44FC-819A-CF3B5936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92C8-F938-4A7E-A323-29AFC04F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Tx/>
              <a:defRPr/>
            </a:pPr>
            <a:fld id="{7F7A3998-3EF2-4A6F-A0F8-D0C2F95C61E0}" type="slidenum">
              <a:rPr lang="en-US" sz="3600" smtClean="0">
                <a:solidFill>
                  <a:sysClr val="windowText" lastClr="000000"/>
                </a:solidFill>
              </a:rPr>
              <a:pPr defTabSz="1828800">
                <a:buClrTx/>
                <a:defRPr/>
              </a:pPr>
              <a:t>‹#›</a:t>
            </a:fld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1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525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D26A-09DA-433F-9C97-F25E7E32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99" y="914400"/>
            <a:ext cx="5899151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4FA4-0656-4DB6-8B40-559E7217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D40D9-82DF-4C76-8FF8-76EDFA9F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699" y="4114800"/>
            <a:ext cx="5899151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AD044-DE9D-48ED-9EA5-FD9B2F0D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28DE2-D1D0-4CEE-A040-76E08573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Tx/>
              <a:defRPr/>
            </a:pPr>
            <a:fld id="{7F7A3998-3EF2-4A6F-A0F8-D0C2F95C61E0}" type="slidenum">
              <a:rPr lang="en-US" sz="3600" smtClean="0">
                <a:solidFill>
                  <a:sysClr val="windowText" lastClr="000000"/>
                </a:solidFill>
              </a:rPr>
              <a:pPr defTabSz="1828800">
                <a:buClrTx/>
                <a:defRPr/>
              </a:pPr>
              <a:t>‹#›</a:t>
            </a:fld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9722-42C6-4DDF-807A-815CF79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05" y="914400"/>
            <a:ext cx="5899151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4E520-AEEF-4868-8EA4-436BF0258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974853"/>
            <a:ext cx="92583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34912-40DA-42D1-998E-63909F543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05" y="4114800"/>
            <a:ext cx="5899151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54E58-7A4D-4822-B4AB-D1109F82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>
              <a:buClrTx/>
              <a:defRPr/>
            </a:pP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2C0FD-9E3B-4098-86B8-C831DB6C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>
              <a:buClrTx/>
              <a:defRPr/>
            </a:pPr>
            <a:fld id="{7F7A3998-3EF2-4A6F-A0F8-D0C2F95C61E0}" type="slidenum">
              <a:rPr lang="en-US" sz="3600" smtClean="0">
                <a:solidFill>
                  <a:sysClr val="windowText" lastClr="000000"/>
                </a:solidFill>
              </a:rPr>
              <a:pPr defTabSz="1828800">
                <a:buClrTx/>
                <a:defRPr/>
              </a:pPr>
              <a:t>‹#›</a:t>
            </a:fld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6F325-20B5-4938-9218-92000A160184}"/>
              </a:ext>
            </a:extLst>
          </p:cNvPr>
          <p:cNvSpPr/>
          <p:nvPr userDrawn="1"/>
        </p:nvSpPr>
        <p:spPr>
          <a:xfrm>
            <a:off x="1098581" y="866730"/>
            <a:ext cx="16130295" cy="1175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F90F6-D2FA-4F34-B823-F0D32B96BB36}"/>
              </a:ext>
            </a:extLst>
          </p:cNvPr>
          <p:cNvSpPr/>
          <p:nvPr userDrawn="1"/>
        </p:nvSpPr>
        <p:spPr>
          <a:xfrm>
            <a:off x="1234440" y="5664020"/>
            <a:ext cx="15773400" cy="5161436"/>
          </a:xfrm>
          <a:prstGeom prst="rect">
            <a:avLst/>
          </a:prstGeom>
          <a:solidFill>
            <a:srgbClr val="1D35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47777" y="3046544"/>
            <a:ext cx="15773400" cy="99892"/>
          </a:xfrm>
          <a:prstGeom prst="rect">
            <a:avLst/>
          </a:prstGeom>
          <a:solidFill>
            <a:srgbClr val="1D3565"/>
          </a:solidFill>
          <a:ln>
            <a:solidFill>
              <a:srgbClr val="1D35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20243" y="2194562"/>
            <a:ext cx="865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Center for Accelerating Innovation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4AEC4-5915-4722-BCEC-8963150F7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" y="6035040"/>
            <a:ext cx="15773400" cy="18288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86AE93-2EAE-4319-9FC8-FFC2F44E9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4440" y="8961120"/>
            <a:ext cx="15773400" cy="1097280"/>
          </a:xfrm>
        </p:spPr>
        <p:txBody>
          <a:bodyPr anchor="t"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554AA-02C3-43E1-90D0-B814D905CF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7442" y="3201260"/>
            <a:ext cx="15773400" cy="2462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FBAAA-D805-49E1-882E-7F64E44BA5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701" y="10943186"/>
            <a:ext cx="5557838" cy="167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77E197-6776-4359-91DE-D7B38128DB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26299" y="889393"/>
            <a:ext cx="1565774" cy="2087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27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914400" y="2364156"/>
            <a:ext cx="16459200" cy="9709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/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/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/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699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914399" y="2364156"/>
            <a:ext cx="8229600" cy="9709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/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/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/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B1B787-1C48-4537-AE32-7D3698222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89720" y="2377440"/>
            <a:ext cx="8229600" cy="9709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/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/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/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07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5897880" y="2364156"/>
            <a:ext cx="11384280" cy="9709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/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/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/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75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545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26CB3-557E-4C16-895F-EAE408A4562D}"/>
              </a:ext>
            </a:extLst>
          </p:cNvPr>
          <p:cNvSpPr/>
          <p:nvPr userDrawn="1"/>
        </p:nvSpPr>
        <p:spPr>
          <a:xfrm>
            <a:off x="914402" y="2377440"/>
            <a:ext cx="16459199" cy="9875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684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636A30-40AE-4236-A96B-0D2CCF0558BB}"/>
              </a:ext>
            </a:extLst>
          </p:cNvPr>
          <p:cNvSpPr/>
          <p:nvPr userDrawn="1"/>
        </p:nvSpPr>
        <p:spPr>
          <a:xfrm>
            <a:off x="1251389" y="11172130"/>
            <a:ext cx="15785222" cy="151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32DAC6-12B5-43A5-885F-F2680513DD42}"/>
              </a:ext>
            </a:extLst>
          </p:cNvPr>
          <p:cNvSpPr txBox="1">
            <a:spLocks/>
          </p:cNvSpPr>
          <p:nvPr userDrawn="1"/>
        </p:nvSpPr>
        <p:spPr>
          <a:xfrm>
            <a:off x="1251390" y="4424094"/>
            <a:ext cx="15785220" cy="6748036"/>
          </a:xfrm>
          <a:prstGeom prst="rect">
            <a:avLst/>
          </a:prstGeom>
          <a:solidFill>
            <a:srgbClr val="1D3565"/>
          </a:solidFill>
          <a:ln>
            <a:solidFill>
              <a:srgbClr val="1D3565"/>
            </a:solidFill>
          </a:ln>
        </p:spPr>
        <p:txBody>
          <a:bodyPr vert="horz" lIns="365760" tIns="91440" rIns="182880" bIns="7315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j-ea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493520" y="4758347"/>
            <a:ext cx="15331440" cy="605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4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B452E-4FEA-4E5D-AF35-CB227E00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210" y="1926662"/>
            <a:ext cx="15773400" cy="246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76B4F4-3883-4F60-A609-1BC07327CE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9711" y="11055870"/>
            <a:ext cx="5557838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77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26CB3-557E-4C16-895F-EAE408A4562D}"/>
              </a:ext>
            </a:extLst>
          </p:cNvPr>
          <p:cNvSpPr/>
          <p:nvPr userDrawn="1"/>
        </p:nvSpPr>
        <p:spPr>
          <a:xfrm>
            <a:off x="914402" y="2377440"/>
            <a:ext cx="16459199" cy="9875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701EABB9-CDA1-4AFB-A4D8-11B27FC1E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9480" y="2926080"/>
            <a:ext cx="9738360" cy="8961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58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1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96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71CBD-91BF-4593-8180-1DFB8C74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64156"/>
            <a:ext cx="16459200" cy="9709312"/>
          </a:xfrm>
          <a:prstGeom prst="rect">
            <a:avLst/>
          </a:prstGeom>
        </p:spPr>
        <p:txBody>
          <a:bodyPr vert="horz" lIns="182880" tIns="18288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056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71CBD-91BF-4593-8180-1DFB8C74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64156"/>
            <a:ext cx="6172200" cy="9709312"/>
          </a:xfrm>
          <a:prstGeom prst="rect">
            <a:avLst/>
          </a:prstGeom>
        </p:spPr>
        <p:txBody>
          <a:bodyPr vert="horz" lIns="182880" tIns="182880" rIns="91440" bIns="45720" rtlCol="0">
            <a:noAutofit/>
          </a:bodyPr>
          <a:lstStyle>
            <a:lvl1pPr marL="685800" indent="-685800"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 sz="4800">
                <a:solidFill>
                  <a:schemeClr val="bg1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72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71CBD-91BF-4593-8180-1DFB8C74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64156"/>
            <a:ext cx="16459200" cy="9709312"/>
          </a:xfrm>
          <a:prstGeom prst="rect">
            <a:avLst/>
          </a:prstGeom>
        </p:spPr>
        <p:txBody>
          <a:bodyPr vert="horz" lIns="182880" tIns="182880" rIns="91440" bIns="45720" rtlCol="0">
            <a:no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153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71CBD-91BF-4593-8180-1DFB8C74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64156"/>
            <a:ext cx="8229600" cy="9709312"/>
          </a:xfrm>
          <a:prstGeom prst="rect">
            <a:avLst/>
          </a:prstGeom>
        </p:spPr>
        <p:txBody>
          <a:bodyPr vert="horz" lIns="182880" tIns="18288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365F51-7000-4138-AFB0-59F4AE02AF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89720" y="2377440"/>
            <a:ext cx="8229600" cy="9696028"/>
          </a:xfrm>
          <a:prstGeom prst="rect">
            <a:avLst/>
          </a:prstGeom>
        </p:spPr>
        <p:txBody>
          <a:bodyPr vert="horz" lIns="182880" tIns="182880" rIns="91440" bIns="45720" rtlCol="0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rgbClr val="FFFF00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935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26CB3-557E-4C16-895F-EAE408A4562D}"/>
              </a:ext>
            </a:extLst>
          </p:cNvPr>
          <p:cNvSpPr/>
          <p:nvPr userDrawn="1"/>
        </p:nvSpPr>
        <p:spPr>
          <a:xfrm>
            <a:off x="914402" y="2377440"/>
            <a:ext cx="16459199" cy="9875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71CBD-91BF-4593-8180-1DFB8C74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364156"/>
            <a:ext cx="8153760" cy="9709312"/>
          </a:xfrm>
          <a:prstGeom prst="rect">
            <a:avLst/>
          </a:prstGeom>
        </p:spPr>
        <p:txBody>
          <a:bodyPr vert="horz" lIns="182880" tIns="182880" rIns="91440" bIns="45720" rtlCol="0">
            <a:noAutofit/>
          </a:bodyPr>
          <a:lstStyle>
            <a:lvl1pPr algn="ctr">
              <a:spcBef>
                <a:spcPts val="24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365F51-7000-4138-AFB0-59F4AE02AF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78671" y="2377440"/>
            <a:ext cx="8194929" cy="9696028"/>
          </a:xfrm>
          <a:prstGeom prst="rect">
            <a:avLst/>
          </a:prstGeom>
        </p:spPr>
        <p:txBody>
          <a:bodyPr vert="horz" lIns="182880" tIns="91440" rIns="91440" bIns="182880" rtlCol="0" anchor="t">
            <a:noAutofit/>
          </a:bodyPr>
          <a:lstStyle>
            <a:lvl1pPr>
              <a:spcBef>
                <a:spcPts val="24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1pPr>
            <a:lvl2pPr marL="128016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2pPr>
            <a:lvl3pPr marL="2377440" indent="-548640">
              <a:spcBef>
                <a:spcPts val="1200"/>
              </a:spcBef>
              <a:spcAft>
                <a:spcPts val="2400"/>
              </a:spcAft>
              <a:buFont typeface="Century Gothic" panose="020B0502020202020204" pitchFamily="34" charset="0"/>
              <a:buChar char="–"/>
              <a:defRPr sz="4800">
                <a:solidFill>
                  <a:schemeClr val="bg1"/>
                </a:solidFill>
              </a:defRPr>
            </a:lvl3pPr>
            <a:lvl4pPr marL="32918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4pPr>
            <a:lvl5pPr marL="4206240" indent="-548640">
              <a:spcBef>
                <a:spcPts val="1200"/>
              </a:spcBef>
              <a:spcAft>
                <a:spcPts val="2400"/>
              </a:spcAft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240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360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02" y="699714"/>
            <a:ext cx="16459199" cy="1466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26CB3-557E-4C16-895F-EAE408A4562D}"/>
              </a:ext>
            </a:extLst>
          </p:cNvPr>
          <p:cNvSpPr/>
          <p:nvPr userDrawn="1"/>
        </p:nvSpPr>
        <p:spPr>
          <a:xfrm>
            <a:off x="914402" y="2377440"/>
            <a:ext cx="16459199" cy="9875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DA0A35C-36AB-49CD-B3A1-0394A53EE5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743200"/>
            <a:ext cx="10282149" cy="9144000"/>
          </a:xfrm>
          <a:prstGeom prst="rect">
            <a:avLst/>
          </a:prstGeom>
        </p:spPr>
      </p:pic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A918F2E4-0806-44A1-8966-0070048D0D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71" y="2740632"/>
            <a:ext cx="5486400" cy="487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F757C8-1C7F-4B77-9C33-5007197EF4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99571" y="10224162"/>
            <a:ext cx="5486400" cy="1654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410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9C1102-ADD9-4991-9289-FA43459DBF73}"/>
              </a:ext>
            </a:extLst>
          </p:cNvPr>
          <p:cNvSpPr/>
          <p:nvPr userDrawn="1"/>
        </p:nvSpPr>
        <p:spPr>
          <a:xfrm>
            <a:off x="1235956" y="832060"/>
            <a:ext cx="15785222" cy="221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5620801"/>
            <a:ext cx="15773400" cy="6579802"/>
          </a:xfrm>
          <a:solidFill>
            <a:srgbClr val="1D3565"/>
          </a:solidFill>
          <a:ln>
            <a:solidFill>
              <a:srgbClr val="1D3565"/>
            </a:solidFill>
          </a:ln>
        </p:spPr>
        <p:txBody>
          <a:bodyPr lIns="182880" bIns="365760" anchor="ctr">
            <a:noAutofit/>
          </a:bodyPr>
          <a:lstStyle>
            <a:lvl1pPr algn="ctr">
              <a:spcAft>
                <a:spcPts val="2400"/>
              </a:spcAft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47777" y="3046544"/>
            <a:ext cx="15773400" cy="99892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2D905-AA2F-48E0-8B83-37625115B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777" y="3158042"/>
            <a:ext cx="15773400" cy="2462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F6EB6-97D6-4381-B4DC-D5D12DAA07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6299" y="889393"/>
            <a:ext cx="1565774" cy="2087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5A543-8F07-4FBF-AF52-E122268273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31443" y="1218116"/>
            <a:ext cx="5557838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800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C4B708-8876-47D9-9974-7D5DE680C7D8}"/>
              </a:ext>
            </a:extLst>
          </p:cNvPr>
          <p:cNvSpPr/>
          <p:nvPr userDrawn="1"/>
        </p:nvSpPr>
        <p:spPr>
          <a:xfrm>
            <a:off x="1098581" y="866730"/>
            <a:ext cx="16130295" cy="1175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0AD76-660D-4E0A-8A4A-183348C66F50}"/>
              </a:ext>
            </a:extLst>
          </p:cNvPr>
          <p:cNvSpPr txBox="1"/>
          <p:nvPr userDrawn="1"/>
        </p:nvSpPr>
        <p:spPr>
          <a:xfrm>
            <a:off x="8320243" y="2194562"/>
            <a:ext cx="865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Center for Accelerating Innovation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47013-BCEE-4942-9F92-A04BBE283C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6299" y="889393"/>
            <a:ext cx="1565774" cy="2087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6714120"/>
            <a:ext cx="15773400" cy="5486484"/>
          </a:xfrm>
          <a:solidFill>
            <a:srgbClr val="1D3565"/>
          </a:solidFill>
          <a:ln>
            <a:solidFill>
              <a:srgbClr val="1D3565"/>
            </a:solidFill>
          </a:ln>
        </p:spPr>
        <p:txBody>
          <a:bodyPr lIns="182880" bIns="365760" anchor="ctr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1FEB-68D6-4CF9-B98A-92D3272D31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47777" y="3046544"/>
            <a:ext cx="15773400" cy="99892"/>
          </a:xfrm>
          <a:prstGeom prst="rect">
            <a:avLst/>
          </a:prstGeom>
          <a:solidFill>
            <a:srgbClr val="FF5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10" name="Picture 2" descr="http://www.ascd.net/Portals/lbren/images/blog%20images/FastAct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3249" y="3325791"/>
            <a:ext cx="4855506" cy="25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aminc.org/Portals/35/xNews/uploads/2016/2/29/fastact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680" y="3307742"/>
            <a:ext cx="10966458" cy="32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9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411" y="-5486398"/>
            <a:ext cx="18288000" cy="19352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0" y="13502310"/>
            <a:ext cx="1887927" cy="2210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505200"/>
            <a:ext cx="7620000" cy="83820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00" y="3505200"/>
            <a:ext cx="7620000" cy="83820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718B6F-38ED-4682-A7BE-9F84A5DE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119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, Blue Background">
    <p:bg>
      <p:bgPr>
        <a:gradFill>
          <a:gsLst>
            <a:gs pos="2584">
              <a:schemeClr val="bg1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AA940F5-E61B-4B86-8579-5F36C7E43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47523"/>
            <a:ext cx="16459200" cy="649506"/>
          </a:xfrm>
        </p:spPr>
        <p:txBody>
          <a:bodyPr vert="horz" lIns="0" tIns="0" rIns="0" bIns="0" rtlCol="0">
            <a:noAutofit/>
          </a:bodyPr>
          <a:lstStyle>
            <a:lvl1pPr>
              <a:defRPr lang="en-US" cap="none" spc="-60" baseline="0" dirty="0">
                <a:solidFill>
                  <a:schemeClr val="accent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ED5930-18B0-46D6-8893-8869B353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5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bg>
      <p:bgPr>
        <a:gradFill>
          <a:gsLst>
            <a:gs pos="0">
              <a:srgbClr val="1CA44A"/>
            </a:gs>
            <a:gs pos="19000">
              <a:srgbClr val="5B9BD5"/>
            </a:gs>
            <a:gs pos="65000">
              <a:srgbClr val="1CA44A"/>
            </a:gs>
            <a:gs pos="100000">
              <a:srgbClr val="157D38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1A3-89E1-497B-B8F8-DE9CDDAE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30251"/>
            <a:ext cx="15773400" cy="12032018"/>
          </a:xfrm>
        </p:spPr>
        <p:txBody>
          <a:bodyPr>
            <a:normAutofit/>
          </a:bodyPr>
          <a:lstStyle>
            <a:lvl1pPr algn="ctr">
              <a:defRPr sz="19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i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 hasCustomPrompt="1"/>
          </p:nvPr>
        </p:nvSpPr>
        <p:spPr>
          <a:xfrm>
            <a:off x="999878" y="4831251"/>
            <a:ext cx="11292672" cy="2416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400" b="1" i="0" u="none" strike="noStrike" cap="none">
                <a:solidFill>
                  <a:schemeClr val="lt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1435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287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4305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FHWA Resource Center</a:t>
            </a:r>
            <a:endParaRPr dirty="0"/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B91C9788-0E7F-439F-B391-1512CD56DB52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999879" y="6226952"/>
            <a:ext cx="10972162" cy="1318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/>
                <a:sym typeface="Arial"/>
              </a:defRPr>
            </a:lvl1pPr>
            <a:lvl2pPr marL="514350" marR="0" lvl="1" indent="0" algn="ctr" rtl="0">
              <a:spcBef>
                <a:spcPts val="63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1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0" algn="ctr" rtl="0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3050" marR="0" lvl="3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1750" marR="0" lvl="5" indent="0" algn="ctr" rtl="0">
              <a:spcBef>
                <a:spcPts val="450"/>
              </a:spcBef>
              <a:buClr>
                <a:srgbClr val="888888"/>
              </a:buClr>
              <a:buFont typeface="Arial"/>
              <a:buNone/>
              <a:defRPr sz="2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86100" marR="0" lvl="6" indent="0" algn="ctr" rtl="0">
              <a:spcBef>
                <a:spcPts val="450"/>
              </a:spcBef>
              <a:buClr>
                <a:srgbClr val="888888"/>
              </a:buClr>
              <a:buFont typeface="Arial"/>
              <a:buNone/>
              <a:defRPr sz="2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00450" marR="0" lvl="7" indent="0" algn="ctr" rtl="0">
              <a:spcBef>
                <a:spcPts val="450"/>
              </a:spcBef>
              <a:buClr>
                <a:srgbClr val="888888"/>
              </a:buClr>
              <a:buFont typeface="Arial"/>
              <a:buNone/>
              <a:defRPr sz="2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0" algn="ctr" rtl="0">
              <a:spcBef>
                <a:spcPts val="450"/>
              </a:spcBef>
              <a:buClr>
                <a:srgbClr val="888888"/>
              </a:buClr>
              <a:buFont typeface="Arial"/>
              <a:buNone/>
              <a:defRPr sz="2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Office of Innovation Implementation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9" y="841717"/>
            <a:ext cx="5166322" cy="2032114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725804" y="12712705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30BE778E-712F-4E72-AB19-55CF5A0707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AF710-7D02-4183-A656-DB83A02DEF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1518" y="1175441"/>
            <a:ext cx="4530218" cy="16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3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AC83-692E-4107-A1D3-96071849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92EB-4236-4F63-9F82-B68C231F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009581"/>
            <a:ext cx="15963900" cy="910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9ED7-A0BB-42C7-B0EE-30FC33C2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2284" y="12712709"/>
            <a:ext cx="640422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AE45-3148-493D-9998-058EE856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998-3EF2-4A6F-A0F8-D0C2F95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5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15A-FC4F-4E7C-82E4-A5962B08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78DB-0947-4C27-82C7-88E1CA641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270" y="2857627"/>
            <a:ext cx="7734300" cy="91158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1BE0B-37AF-4AE0-A54F-45039A1B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857622"/>
            <a:ext cx="7734300" cy="9115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4A256-60CC-4D71-A0D6-4EEA7F1E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2284" y="12712709"/>
            <a:ext cx="640422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422A-1270-4A64-AE75-24B6F587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998-3EF2-4A6F-A0F8-D0C2F95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30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1798-DFFE-4F71-978E-80998182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7" y="730259"/>
            <a:ext cx="15981454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2FF5F-85C2-4B7C-903D-DEF337D29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449" y="3362326"/>
            <a:ext cx="7737474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E5EAF-8113-4078-8371-2757B00A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449" y="5010155"/>
            <a:ext cx="7737474" cy="68906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02821-1C51-40EA-BDD1-8FD3C43D7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5576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A6208-EF75-4B1B-81D0-988D835C5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5010155"/>
            <a:ext cx="7775576" cy="6890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C529E-C0A8-449D-8D04-32F5DE6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2284" y="12712709"/>
            <a:ext cx="640422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CE3BD-72BB-418C-810D-43361A1D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998-3EF2-4A6F-A0F8-D0C2F95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33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6FE3-45F6-45F4-8D90-0ACA5A12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9B6B3-99A9-4645-B9A4-EABB1702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2284" y="12712709"/>
            <a:ext cx="640422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0C377-8D3C-4E52-A408-56A61E74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998-3EF2-4A6F-A0F8-D0C2F95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1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C9F5E-9BFC-44FC-819A-CF3B5936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2284" y="12712709"/>
            <a:ext cx="640422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092C8-F938-4A7E-A323-29AFC04F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3998-3EF2-4A6F-A0F8-D0C2F95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51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5"/>
            <a:ext cx="15544800" cy="272415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355A-14EE-4D0E-BA6A-547F019AE3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12867092"/>
            <a:ext cx="4267200" cy="5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B474CDB9-2056-4761-BAF8-4035153174E3}" type="datetime1">
              <a:rPr lang="en-US" smtClean="0">
                <a:solidFill>
                  <a:srgbClr val="FFFFFF"/>
                </a:solidFill>
              </a:rPr>
              <a:t>12/8/2021</a:t>
            </a:fld>
            <a:r>
              <a:rPr lang="en-US" dirty="0">
                <a:solidFill>
                  <a:srgbClr val="FFFFFF"/>
                </a:solidFill>
              </a:rPr>
              <a:t> ● Location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6" y="12987574"/>
            <a:ext cx="1667434" cy="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9276"/>
            <a:ext cx="164592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2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2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9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1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3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546101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870201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54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1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8.jp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8" y="549291"/>
            <a:ext cx="16459199" cy="161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4157"/>
            <a:ext cx="16459200" cy="972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31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4400" y="222640"/>
            <a:ext cx="16459200" cy="413468"/>
          </a:xfrm>
          <a:prstGeom prst="rect">
            <a:avLst/>
          </a:prstGeom>
          <a:solidFill>
            <a:srgbClr val="005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85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Center for Accelerating Innovation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2409" y="12792288"/>
            <a:ext cx="15714134" cy="0"/>
          </a:xfrm>
          <a:prstGeom prst="line">
            <a:avLst/>
          </a:prstGeom>
          <a:ln>
            <a:solidFill>
              <a:srgbClr val="0083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294036"/>
            <a:ext cx="2979780" cy="9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0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784" rtl="0" eaLnBrk="1" latinLnBrk="0" hangingPunct="1">
        <a:spcBef>
          <a:spcPct val="0"/>
        </a:spcBef>
        <a:buNone/>
        <a:defRPr sz="4800" b="1" kern="1200">
          <a:solidFill>
            <a:srgbClr val="182C4D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685784" rtl="0" eaLnBrk="1" latinLnBrk="0" hangingPunct="1">
        <a:spcBef>
          <a:spcPct val="20000"/>
        </a:spcBef>
        <a:buFontTx/>
        <a:buNone/>
        <a:defRPr sz="4200" kern="1200">
          <a:solidFill>
            <a:srgbClr val="0070C0"/>
          </a:solidFill>
          <a:latin typeface="Century Gothic"/>
          <a:ea typeface="+mn-ea"/>
          <a:cs typeface="Century Gothic"/>
        </a:defRPr>
      </a:lvl1pPr>
      <a:lvl2pPr marL="1114398" indent="-42861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714456" indent="-342892" algn="l" defTabSz="685784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6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400240" indent="-342892" algn="l" defTabSz="68578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3086024" indent="-342892" algn="l" defTabSz="685784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771806" indent="-342892" algn="l" defTabSz="68578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90" indent="-342892" algn="l" defTabSz="68578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2" indent="-342892" algn="l" defTabSz="68578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4" indent="-342892" algn="l" defTabSz="685784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50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2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4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6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68578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4" y="549283"/>
            <a:ext cx="16459199" cy="161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4157"/>
            <a:ext cx="16459200" cy="972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23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4400" y="222640"/>
            <a:ext cx="16459200" cy="413468"/>
          </a:xfrm>
          <a:prstGeom prst="rect">
            <a:avLst/>
          </a:prstGeom>
          <a:solidFill>
            <a:srgbClr val="5B41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Center for Accelerating Innovation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4400" y="12288664"/>
            <a:ext cx="16459200" cy="99892"/>
          </a:xfrm>
          <a:prstGeom prst="rect">
            <a:avLst/>
          </a:prstGeom>
          <a:solidFill>
            <a:srgbClr val="005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96273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800" b="1" kern="1200">
          <a:solidFill>
            <a:srgbClr val="4A3576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4200" kern="1200">
          <a:solidFill>
            <a:srgbClr val="0070C0"/>
          </a:solidFill>
          <a:latin typeface="Century Gothic"/>
          <a:ea typeface="+mn-ea"/>
          <a:cs typeface="Century Gothic"/>
        </a:defRPr>
      </a:lvl1pPr>
      <a:lvl2pPr marL="1114426" indent="-428626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714500" indent="-34290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6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F6E4B8A6-E828-4106-83FB-5383B2FE3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291176" cy="137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4C40B82-057C-4B74-9EE1-6657C46C3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828800"/>
            <a:ext cx="1554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AF501C9-176D-4F3E-8D89-C5168CEB9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505200"/>
            <a:ext cx="155448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3134C85C-DB56-4D07-A31B-4931FE8F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200" y="304800"/>
            <a:ext cx="3048000" cy="10668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6000" dirty="0"/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2024575A-313A-41E2-AB54-517B93BAD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3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3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3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3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000" b="1" dirty="0">
                <a:solidFill>
                  <a:srgbClr val="192F8F"/>
                </a:solidFill>
              </a:rPr>
              <a:t>Office of Technical Services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0D80A521-33D8-4D1E-988C-3563E83587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820528" y="53977"/>
            <a:ext cx="4638674" cy="1568450"/>
            <a:chOff x="3264" y="33"/>
            <a:chExt cx="1460" cy="495"/>
          </a:xfrm>
        </p:grpSpPr>
        <p:pic>
          <p:nvPicPr>
            <p:cNvPr id="1032" name="Picture 10">
              <a:extLst>
                <a:ext uri="{FF2B5EF4-FFF2-40B4-BE49-F238E27FC236}">
                  <a16:creationId xmlns:a16="http://schemas.microsoft.com/office/drawing/2014/main" id="{BC79ADDE-4381-49CB-B297-F614E712A1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" y="96"/>
              <a:ext cx="655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1" descr="RClogoWEBYELLOWcolor">
              <a:extLst>
                <a:ext uri="{FF2B5EF4-FFF2-40B4-BE49-F238E27FC236}">
                  <a16:creationId xmlns:a16="http://schemas.microsoft.com/office/drawing/2014/main" id="{96EEF4FA-0D27-4AE0-B591-4BDB71BF76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3"/>
              <a:ext cx="751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5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909" r:id="rId12"/>
    <p:sldLayoutId id="214748391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5pPr>
      <a:lvl6pPr marL="914400"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6pPr>
      <a:lvl7pPr marL="1828800"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7pPr>
      <a:lvl8pPr marL="2743200"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8pPr>
      <a:lvl9pPr marL="3657600"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192F8F"/>
          </a:solidFill>
          <a:latin typeface="Arial" pitchFamily="34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defRPr sz="4000">
          <a:solidFill>
            <a:srgbClr val="990033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4000">
          <a:solidFill>
            <a:schemeClr val="tx1"/>
          </a:solidFill>
          <a:latin typeface="+mn-lt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latin typeface="+mn-lt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5029200" indent="-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5943600" indent="-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6858000" indent="-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7772400" indent="-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B844F-D37F-4FF6-951C-49C27CB3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6801"/>
            <a:ext cx="15963900" cy="1460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B39D-DED2-4A1D-9863-08AF8922B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3134523"/>
            <a:ext cx="15963900" cy="896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DB391-04B0-432B-8BDF-EE81D6BB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12712703"/>
            <a:ext cx="71818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defTabSz="1828800">
              <a:buClrTx/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1AD8-30D2-468E-B040-A9B2F1F74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defTabSz="1828800">
              <a:buClrTx/>
              <a:defRPr/>
            </a:pPr>
            <a:fld id="{7F7A3998-3EF2-4A6F-A0F8-D0C2F95C61E0}" type="slidenum">
              <a:rPr lang="en-US" smtClean="0"/>
              <a:pPr defTabSz="1828800">
                <a:buClrTx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Clr>
          <a:srgbClr val="007AC2"/>
        </a:buClr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7AC2"/>
        </a:buClr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7AC2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7AC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Clr>
          <a:srgbClr val="007AC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2" y="549279"/>
            <a:ext cx="16459199" cy="161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4157"/>
            <a:ext cx="16459200" cy="972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358869" y="12470219"/>
            <a:ext cx="810312" cy="56311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114828C-5D78-9B49-B11B-F71E2B02E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4400" y="222640"/>
            <a:ext cx="16459200" cy="413468"/>
          </a:xfrm>
          <a:prstGeom prst="rect">
            <a:avLst/>
          </a:prstGeom>
          <a:solidFill>
            <a:srgbClr val="1D3565"/>
          </a:solidFill>
          <a:ln>
            <a:solidFill>
              <a:srgbClr val="1D35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Center for Accelerating Innovation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12792288"/>
            <a:ext cx="16459200" cy="0"/>
          </a:xfrm>
          <a:prstGeom prst="line">
            <a:avLst/>
          </a:prstGeom>
          <a:ln>
            <a:solidFill>
              <a:srgbClr val="1264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2"/>
    </p:custDataLst>
    <p:extLst>
      <p:ext uri="{BB962C8B-B14F-4D97-AF65-F5344CB8AC3E}">
        <p14:creationId xmlns:p14="http://schemas.microsoft.com/office/powerpoint/2010/main" val="188054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6400" b="1" i="0" u="none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5600" kern="1200">
          <a:solidFill>
            <a:srgbClr val="FFFF00"/>
          </a:solidFill>
          <a:latin typeface="Century Gothic"/>
          <a:ea typeface="+mn-ea"/>
          <a:cs typeface="Century Gothic"/>
        </a:defRPr>
      </a:lvl1pPr>
      <a:lvl2pPr marL="1485900" indent="-571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b="0" i="0" u="none" kern="1200">
          <a:solidFill>
            <a:schemeClr val="bg1"/>
          </a:solidFill>
          <a:latin typeface="Century Gothic"/>
          <a:ea typeface="+mn-ea"/>
          <a:cs typeface="Century Gothic"/>
        </a:defRPr>
      </a:lvl2pPr>
      <a:lvl3pPr marL="2286000" indent="-4572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4800" kern="1200">
          <a:solidFill>
            <a:schemeClr val="bg1"/>
          </a:solidFill>
          <a:latin typeface="Century Gothic"/>
          <a:ea typeface="+mn-ea"/>
          <a:cs typeface="Century Gothic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bg1"/>
          </a:solidFill>
          <a:latin typeface="Century Gothic"/>
          <a:ea typeface="+mn-ea"/>
          <a:cs typeface="Century Gothic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bg1"/>
          </a:solidFill>
          <a:latin typeface="Century Gothic"/>
          <a:ea typeface="+mn-ea"/>
          <a:cs typeface="Century Gothic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915900" y="12712705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30BE778E-712F-4E72-AB19-55CF5A070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15D4FF-D69E-7542-B839-C4A9F8DA39A2}"/>
              </a:ext>
            </a:extLst>
          </p:cNvPr>
          <p:cNvSpPr/>
          <p:nvPr/>
        </p:nvSpPr>
        <p:spPr>
          <a:xfrm>
            <a:off x="-18676" y="0"/>
            <a:ext cx="18288000" cy="2781276"/>
          </a:xfrm>
          <a:prstGeom prst="rect">
            <a:avLst/>
          </a:prstGeom>
          <a:solidFill>
            <a:srgbClr val="001C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B844F-D37F-4FF6-951C-49C27CB3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8642"/>
            <a:ext cx="15963900" cy="1978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B39D-DED2-4A1D-9863-08AF8922B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3009579"/>
            <a:ext cx="15963900" cy="884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1AD8-30D2-468E-B040-A9B2F1F74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4" y="12710165"/>
            <a:ext cx="138176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00263A"/>
                </a:solidFill>
              </a:defRPr>
            </a:lvl1pPr>
          </a:lstStyle>
          <a:p>
            <a:fld id="{7F7A3998-3EF2-4A6F-A0F8-D0C2F95C61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056" y="12107450"/>
            <a:ext cx="3363490" cy="133550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75097" y="12340354"/>
            <a:ext cx="3398884" cy="12619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447CD-7481-4663-BFD9-555590DECA1C}"/>
              </a:ext>
            </a:extLst>
          </p:cNvPr>
          <p:cNvSpPr txBox="1">
            <a:spLocks/>
          </p:cNvSpPr>
          <p:nvPr userDrawn="1"/>
        </p:nvSpPr>
        <p:spPr>
          <a:xfrm>
            <a:off x="2946535" y="12728036"/>
            <a:ext cx="5302832" cy="714912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solidFill>
                  <a:srgbClr val="002060"/>
                </a:solidFill>
              </a:rPr>
              <a:t>Office of Innovation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53625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7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Tx/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ClrTx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ClrTx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ClrTx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ClrTx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hyperlink" Target="http://www.picserver.org/highway-signs2/i/innov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10E5EC0-C887-AB42-91C3-7E3ADEE7E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85" y="1749519"/>
            <a:ext cx="17816933" cy="4575251"/>
          </a:xfrm>
        </p:spPr>
        <p:txBody>
          <a:bodyPr>
            <a:normAutofit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2021 ITA Annual Meeting</a:t>
            </a:r>
            <a:r>
              <a:rPr lang="en-US" sz="109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109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Tribal Technical Assistance Program (TTAP) Update</a:t>
            </a:r>
            <a:endParaRPr lang="en-US" sz="1095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DE4BA-CA2E-4C90-8F8B-90139ADB72C0}"/>
              </a:ext>
            </a:extLst>
          </p:cNvPr>
          <p:cNvSpPr txBox="1"/>
          <p:nvPr/>
        </p:nvSpPr>
        <p:spPr>
          <a:xfrm>
            <a:off x="311285" y="7655297"/>
            <a:ext cx="106031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E4E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Office of Transportation Workforce   Development &amp; Technology Deployment</a:t>
            </a:r>
          </a:p>
          <a:p>
            <a:endParaRPr lang="en-US" sz="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3400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Local Aid Support Team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50DD-0FF9-48FA-9140-0FF0FA854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4431" b="8249"/>
          <a:stretch/>
        </p:blipFill>
        <p:spPr>
          <a:xfrm>
            <a:off x="15089432" y="11947026"/>
            <a:ext cx="3038786" cy="1768974"/>
          </a:xfrm>
          <a:prstGeom prst="rect">
            <a:avLst/>
          </a:prstGeom>
        </p:spPr>
      </p:pic>
      <p:pic>
        <p:nvPicPr>
          <p:cNvPr id="10" name="Picture 9" descr="&lt;strong&gt;Training&lt;/strong&gt; - Highway sign image">
            <a:extLst>
              <a:ext uri="{FF2B5EF4-FFF2-40B4-BE49-F238E27FC236}">
                <a16:creationId xmlns:a16="http://schemas.microsoft.com/office/drawing/2014/main" id="{B2DF037C-FA45-47A6-AD5C-14EF446922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b="7068"/>
          <a:stretch/>
        </p:blipFill>
        <p:spPr>
          <a:xfrm>
            <a:off x="159782" y="11947026"/>
            <a:ext cx="3038786" cy="1768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0022B-11AB-4A7E-AA58-CF46F6ACE3E2}"/>
              </a:ext>
            </a:extLst>
          </p:cNvPr>
          <p:cNvSpPr txBox="1"/>
          <p:nvPr/>
        </p:nvSpPr>
        <p:spPr>
          <a:xfrm>
            <a:off x="5497830" y="12139015"/>
            <a:ext cx="72923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December 8, 2021</a:t>
            </a:r>
          </a:p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TTAP Program Manager, Morgan Malley</a:t>
            </a:r>
          </a:p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morgan.malley@dot.gov</a:t>
            </a:r>
          </a:p>
        </p:txBody>
      </p:sp>
    </p:spTree>
    <p:extLst>
      <p:ext uri="{BB962C8B-B14F-4D97-AF65-F5344CB8AC3E}">
        <p14:creationId xmlns:p14="http://schemas.microsoft.com/office/powerpoint/2010/main" val="34903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3C2D08CE-01BC-45D8-B515-4306E431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5" y="950451"/>
            <a:ext cx="15597951" cy="2262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9600" b="1" dirty="0"/>
              <a:t>Local Aid Support Team </a:t>
            </a:r>
            <a:r>
              <a:rPr lang="en-US" sz="8800" b="1" dirty="0"/>
              <a:t/>
            </a:r>
            <a:br>
              <a:rPr lang="en-US" sz="8800" b="1" dirty="0"/>
            </a:br>
            <a:endParaRPr lang="en-US" sz="4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6EF9B9C-81A5-42B5-8EAB-52B65BE246DB}"/>
              </a:ext>
            </a:extLst>
          </p:cNvPr>
          <p:cNvSpPr txBox="1">
            <a:spLocks/>
          </p:cNvSpPr>
          <p:nvPr/>
        </p:nvSpPr>
        <p:spPr>
          <a:xfrm>
            <a:off x="853125" y="3315276"/>
            <a:ext cx="9205275" cy="4141226"/>
          </a:xfrm>
          <a:prstGeom prst="rect">
            <a:avLst/>
          </a:prstGeom>
        </p:spPr>
        <p:txBody>
          <a:bodyPr/>
          <a:lstStyle>
            <a:lvl1pPr marL="685800" indent="-6858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14859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4000">
                <a:solidFill>
                  <a:schemeClr val="tx1"/>
                </a:solidFill>
                <a:latin typeface="+mn-lt"/>
              </a:defRPr>
            </a:lvl2pPr>
            <a:lvl3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3pPr>
            <a:lvl4pPr marL="3200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n-lt"/>
              </a:defRPr>
            </a:lvl4pPr>
            <a:lvl5pPr marL="4114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5029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5943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6858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7772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68A0"/>
              </a:buClr>
              <a:buFontTx/>
            </a:pPr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provide training, technical assistance, and technology transfer services to </a:t>
            </a:r>
            <a:r>
              <a:rPr lang="en-US" u="sng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build capacity </a:t>
            </a:r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 our </a:t>
            </a:r>
            <a:r>
              <a:rPr lang="en-US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Local and Tribal stakeholders </a:t>
            </a:r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that will enhance roadway networks, create economic opportunity, and improve quality of life.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FA7DD-E689-498D-BE96-A8EC1582F645}"/>
              </a:ext>
            </a:extLst>
          </p:cNvPr>
          <p:cNvSpPr txBox="1"/>
          <p:nvPr/>
        </p:nvSpPr>
        <p:spPr>
          <a:xfrm>
            <a:off x="13508746" y="3802264"/>
            <a:ext cx="4112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buClrTx/>
            </a:pP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Joe Conway</a:t>
            </a:r>
          </a:p>
          <a:p>
            <a:pPr defTabSz="1828800">
              <a:buClrTx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Local Aid Support Team 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Director</a:t>
            </a:r>
          </a:p>
          <a:p>
            <a:pPr defTabSz="1828800">
              <a:buClrTx/>
            </a:pPr>
            <a:endParaRPr lang="en-US" sz="20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 of Transportation Workforce Development   and Technology Deployment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326CCB-CA31-4364-B966-D79BD9200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30"/>
          <a:stretch/>
        </p:blipFill>
        <p:spPr>
          <a:xfrm>
            <a:off x="10863474" y="3315276"/>
            <a:ext cx="2438957" cy="3082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3A0ADB-2BF9-46A5-A19C-CB2E2A5CE78F}"/>
              </a:ext>
            </a:extLst>
          </p:cNvPr>
          <p:cNvSpPr txBox="1"/>
          <p:nvPr/>
        </p:nvSpPr>
        <p:spPr>
          <a:xfrm flipH="1">
            <a:off x="2925302" y="7634859"/>
            <a:ext cx="5967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Danielle Mathis-Lee                                 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LTAP Program Manager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Danielle.mathis-lee@dot.gov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5C96A9-8D3D-4EC9-87C0-F54D3CBF9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5" y="7637114"/>
            <a:ext cx="1764056" cy="2352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7C3D4F-5F88-4456-879D-3AE7CDE3D693}"/>
              </a:ext>
            </a:extLst>
          </p:cNvPr>
          <p:cNvSpPr txBox="1"/>
          <p:nvPr/>
        </p:nvSpPr>
        <p:spPr>
          <a:xfrm>
            <a:off x="6106417" y="10133540"/>
            <a:ext cx="557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Andrea Kirk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Transportation Program Manager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Andrea.kirk@dot.gov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D416A7-4674-4F2A-AB17-97F9122EF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63" y="10133540"/>
            <a:ext cx="2068820" cy="227231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DE3726-3658-484A-BFBD-716988491CF3}"/>
              </a:ext>
            </a:extLst>
          </p:cNvPr>
          <p:cNvSpPr/>
          <p:nvPr/>
        </p:nvSpPr>
        <p:spPr>
          <a:xfrm>
            <a:off x="13508746" y="10066136"/>
            <a:ext cx="9144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Trinette Ballard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Transportation Program Manager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Trinette.ballard@dot.gov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B0CA17-6DCE-4C2F-A92D-91CC1392D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71" y="9913736"/>
            <a:ext cx="1483878" cy="22908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5D0F72E-8383-4383-9752-FC104B04E104}"/>
              </a:ext>
            </a:extLst>
          </p:cNvPr>
          <p:cNvSpPr/>
          <p:nvPr/>
        </p:nvSpPr>
        <p:spPr>
          <a:xfrm>
            <a:off x="11187886" y="7642086"/>
            <a:ext cx="62469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Morgan Malley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TTAP Program Manager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Morgan.malley@dot.gov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5099E48-E818-4A53-B321-3A9E9F958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16" y="7634859"/>
            <a:ext cx="1870358" cy="22625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067C5A-05B1-40A2-B6E0-C034D44AC9C9}"/>
              </a:ext>
            </a:extLst>
          </p:cNvPr>
          <p:cNvSpPr/>
          <p:nvPr/>
        </p:nvSpPr>
        <p:spPr>
          <a:xfrm>
            <a:off x="13508746" y="1298830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en-US" sz="2400" b="1" dirty="0">
                <a:solidFill>
                  <a:schemeClr val="bg1"/>
                </a:solidFill>
              </a:rPr>
              <a:t>WWW.FHWA.DOT.GOV/CLAS</a:t>
            </a:r>
          </a:p>
        </p:txBody>
      </p:sp>
    </p:spTree>
    <p:extLst>
      <p:ext uri="{BB962C8B-B14F-4D97-AF65-F5344CB8AC3E}">
        <p14:creationId xmlns:p14="http://schemas.microsoft.com/office/powerpoint/2010/main" val="138880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33F17D-B9B7-4798-A97C-AD9DFDFCBD99}"/>
              </a:ext>
            </a:extLst>
          </p:cNvPr>
          <p:cNvGrpSpPr/>
          <p:nvPr/>
        </p:nvGrpSpPr>
        <p:grpSpPr>
          <a:xfrm>
            <a:off x="305945" y="349136"/>
            <a:ext cx="8506354" cy="2606402"/>
            <a:chOff x="305945" y="349136"/>
            <a:chExt cx="8506354" cy="26064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59FF90-672A-4DBB-8D60-5E639453A921}"/>
                </a:ext>
              </a:extLst>
            </p:cNvPr>
            <p:cNvSpPr/>
            <p:nvPr/>
          </p:nvSpPr>
          <p:spPr bwMode="auto">
            <a:xfrm>
              <a:off x="7698394" y="349136"/>
              <a:ext cx="1113905" cy="26064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E3C0EF-225A-4179-90C7-6F5A8F6E151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3"/>
            <a:stretch/>
          </p:blipFill>
          <p:spPr bwMode="auto">
            <a:xfrm>
              <a:off x="305945" y="349136"/>
              <a:ext cx="8254724" cy="260640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ECEE57-B7DB-4F86-819E-1528DC8B253B}"/>
              </a:ext>
            </a:extLst>
          </p:cNvPr>
          <p:cNvSpPr/>
          <p:nvPr/>
        </p:nvSpPr>
        <p:spPr>
          <a:xfrm>
            <a:off x="586048" y="5247938"/>
            <a:ext cx="176229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</a:rPr>
              <a:t>Regional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Center Vision: </a:t>
            </a:r>
            <a:r>
              <a:rPr lang="en-US" sz="3600" dirty="0"/>
              <a:t>Serve as a </a:t>
            </a:r>
            <a:r>
              <a:rPr lang="en-US" sz="3600" b="1" u="sng" dirty="0"/>
              <a:t>go-to local resource</a:t>
            </a:r>
            <a:r>
              <a:rPr lang="en-US" sz="3600" b="1" dirty="0"/>
              <a:t> </a:t>
            </a:r>
            <a:r>
              <a:rPr lang="en-US" sz="3600" dirty="0"/>
              <a:t>for Tribal transportation </a:t>
            </a:r>
            <a:r>
              <a:rPr lang="en-US" sz="3600" b="1" dirty="0"/>
              <a:t>training</a:t>
            </a:r>
            <a:r>
              <a:rPr lang="en-US" sz="3600" dirty="0"/>
              <a:t>, </a:t>
            </a:r>
            <a:r>
              <a:rPr lang="en-US" sz="3600" b="1" dirty="0"/>
              <a:t>technical assistance</a:t>
            </a:r>
            <a:r>
              <a:rPr lang="en-US" sz="3600" dirty="0"/>
              <a:t>, and </a:t>
            </a:r>
            <a:r>
              <a:rPr lang="en-US" sz="3600" b="1" dirty="0"/>
              <a:t>technology transfer </a:t>
            </a:r>
            <a:r>
              <a:rPr lang="en-US" sz="3600" dirty="0"/>
              <a:t>needs and opportunities to effectively carry out the TTAP Mission.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59CE3-3784-4AB1-B300-11E71D3E517F}"/>
              </a:ext>
            </a:extLst>
          </p:cNvPr>
          <p:cNvSpPr/>
          <p:nvPr/>
        </p:nvSpPr>
        <p:spPr>
          <a:xfrm>
            <a:off x="586048" y="3138312"/>
            <a:ext cx="166670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</a:rPr>
              <a:t>National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Program Mission: </a:t>
            </a:r>
            <a:r>
              <a:rPr lang="en-US" sz="3600" dirty="0"/>
              <a:t>Through mutual respect and understanding, </a:t>
            </a:r>
          </a:p>
          <a:p>
            <a:pPr>
              <a:buClrTx/>
            </a:pPr>
            <a:r>
              <a:rPr lang="en-US" sz="3600" dirty="0"/>
              <a:t>enhance the quality of life in Tribal communities by</a:t>
            </a:r>
            <a:r>
              <a:rPr lang="en-US" sz="3600" b="1" dirty="0"/>
              <a:t> </a:t>
            </a:r>
            <a:r>
              <a:rPr lang="en-US" sz="3600" b="1" u="sng" dirty="0"/>
              <a:t>building capacity for Tribes </a:t>
            </a:r>
            <a:r>
              <a:rPr lang="en-US" sz="3600" dirty="0"/>
              <a:t>to </a:t>
            </a:r>
            <a:r>
              <a:rPr lang="en-US" sz="3600" b="1" dirty="0"/>
              <a:t>administer</a:t>
            </a:r>
            <a:r>
              <a:rPr lang="en-US" sz="3600" dirty="0"/>
              <a:t> and </a:t>
            </a:r>
            <a:r>
              <a:rPr lang="en-US" sz="3600" b="1" dirty="0"/>
              <a:t>manage</a:t>
            </a:r>
            <a:r>
              <a:rPr lang="en-US" sz="3600" dirty="0"/>
              <a:t> their transportation</a:t>
            </a:r>
            <a:r>
              <a:rPr lang="en-US" sz="3600" b="1" dirty="0"/>
              <a:t> programs </a:t>
            </a:r>
            <a:r>
              <a:rPr lang="en-US" sz="3600" dirty="0"/>
              <a:t>and </a:t>
            </a:r>
            <a:r>
              <a:rPr lang="en-US" sz="3600" b="1" dirty="0"/>
              <a:t>systems</a:t>
            </a:r>
            <a:r>
              <a:rPr lang="en-US" sz="36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B9FAB-8CDD-4DC7-AA0A-6CA853AAC760}"/>
              </a:ext>
            </a:extLst>
          </p:cNvPr>
          <p:cNvSpPr/>
          <p:nvPr/>
        </p:nvSpPr>
        <p:spPr>
          <a:xfrm>
            <a:off x="586048" y="7499804"/>
            <a:ext cx="176229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TTAP Status: 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Face-to-face training has been suspended as a future deliver model was assessed and a </a:t>
            </a:r>
            <a:r>
              <a:rPr lang="en-US" sz="3600" b="1" dirty="0"/>
              <a:t>Notice of Funding (NOFO) prepared</a:t>
            </a:r>
            <a:r>
              <a:rPr lang="en-US" sz="3600" dirty="0"/>
              <a:t>. 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b="1" dirty="0"/>
              <a:t>Online resources remain available </a:t>
            </a:r>
            <a:r>
              <a:rPr lang="en-US" sz="3600" dirty="0"/>
              <a:t>during the temporary suspension. 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/>
              <a:t>It is anticipated that the</a:t>
            </a:r>
            <a:r>
              <a:rPr lang="en-US" sz="3600" b="1" dirty="0"/>
              <a:t> TTAP NOFO </a:t>
            </a:r>
            <a:r>
              <a:rPr lang="en-US" sz="3600" dirty="0"/>
              <a:t>will be</a:t>
            </a:r>
            <a:r>
              <a:rPr lang="en-US" sz="3600" b="1" dirty="0"/>
              <a:t> published by the end of 2021</a:t>
            </a:r>
            <a:r>
              <a:rPr lang="en-US" sz="3600" dirty="0"/>
              <a:t>, announcement of selection(s) by</a:t>
            </a:r>
            <a:r>
              <a:rPr lang="en-US" sz="3600" b="1" dirty="0"/>
              <a:t> April 2022</a:t>
            </a:r>
            <a:r>
              <a:rPr lang="en-US" sz="3600" dirty="0"/>
              <a:t>. 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b="1" dirty="0"/>
              <a:t>Informational webinar </a:t>
            </a:r>
            <a:r>
              <a:rPr lang="en-US" sz="3600" dirty="0"/>
              <a:t>will be </a:t>
            </a:r>
            <a:r>
              <a:rPr lang="en-US" sz="3600" b="1" dirty="0"/>
              <a:t>announced with NOFO publication</a:t>
            </a:r>
            <a:r>
              <a:rPr lang="en-US" sz="36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0C8123-C86E-4784-8BD4-6920787C3F2E}"/>
              </a:ext>
            </a:extLst>
          </p:cNvPr>
          <p:cNvSpPr/>
          <p:nvPr/>
        </p:nvSpPr>
        <p:spPr>
          <a:xfrm>
            <a:off x="13508746" y="1298830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en-US" sz="2400" b="1" dirty="0">
                <a:solidFill>
                  <a:schemeClr val="bg1"/>
                </a:solidFill>
              </a:rPr>
              <a:t>WWW.FHWA.DOT.GOV/CLAS</a:t>
            </a:r>
          </a:p>
        </p:txBody>
      </p:sp>
    </p:spTree>
    <p:extLst>
      <p:ext uri="{BB962C8B-B14F-4D97-AF65-F5344CB8AC3E}">
        <p14:creationId xmlns:p14="http://schemas.microsoft.com/office/powerpoint/2010/main" val="288945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562BE-07A1-4745-BC14-E35164AE1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9" r="916"/>
          <a:stretch/>
        </p:blipFill>
        <p:spPr>
          <a:xfrm>
            <a:off x="146902" y="3136534"/>
            <a:ext cx="17806561" cy="9533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3C0EF-225A-4179-90C7-6F5A8F6E151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"/>
          <a:stretch/>
        </p:blipFill>
        <p:spPr bwMode="auto">
          <a:xfrm>
            <a:off x="146902" y="3788980"/>
            <a:ext cx="5733821" cy="17467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0DFB02-AD2F-4B3D-A406-304F4596232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60" y="7073311"/>
            <a:ext cx="3623965" cy="3600657"/>
          </a:xfrm>
          <a:prstGeom prst="flowChartConnector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39356A-4574-4278-99E2-A357C9C46690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49" b="93528" l="7074" r="92283">
                        <a14:foregroundMark x1="34084" y1="13269" x2="51447" y2="9709"/>
                        <a14:foregroundMark x1="51447" y1="9709" x2="69775" y2="14887"/>
                        <a14:foregroundMark x1="40193" y1="8414" x2="54019" y2="6796"/>
                        <a14:foregroundMark x1="7395" y1="36246" x2="7395" y2="53398"/>
                        <a14:foregroundMark x1="7395" y1="53398" x2="9325" y2="61165"/>
                        <a14:foregroundMark x1="36656" y1="88350" x2="66238" y2="90615"/>
                        <a14:foregroundMark x1="44373" y1="92880" x2="57878" y2="93528"/>
                        <a14:foregroundMark x1="87460" y1="31068" x2="88103" y2="49838"/>
                        <a14:foregroundMark x1="88103" y1="49838" x2="90032" y2="54693"/>
                        <a14:foregroundMark x1="90032" y1="36893" x2="92283" y2="53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" y="9053651"/>
            <a:ext cx="3986506" cy="382329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1A3CA2E-4D86-49D6-91B4-965638DA90CC}"/>
              </a:ext>
            </a:extLst>
          </p:cNvPr>
          <p:cNvSpPr txBox="1">
            <a:spLocks/>
          </p:cNvSpPr>
          <p:nvPr/>
        </p:nvSpPr>
        <p:spPr>
          <a:xfrm>
            <a:off x="9537001" y="3136534"/>
            <a:ext cx="8416462" cy="3600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685800" indent="-6858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14859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4000">
                <a:solidFill>
                  <a:schemeClr val="tx1"/>
                </a:solidFill>
                <a:latin typeface="+mn-lt"/>
              </a:defRPr>
            </a:lvl2pPr>
            <a:lvl3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3pPr>
            <a:lvl4pPr marL="3200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n-lt"/>
              </a:defRPr>
            </a:lvl4pPr>
            <a:lvl5pPr marL="4114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5029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5943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6858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7772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Core TTAP Center Services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Training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Technical Assistance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Technology Transfer</a:t>
            </a:r>
          </a:p>
          <a:p>
            <a:pPr marL="0" indent="0">
              <a:buClrTx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3339FB1-2F4F-4873-825D-2A7DE4E2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/>
              <a:t>TTAP </a:t>
            </a: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Reimagined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62B4AAD-E4C5-4D53-BF1A-EE29A7D6F303}"/>
              </a:ext>
            </a:extLst>
          </p:cNvPr>
          <p:cNvSpPr txBox="1">
            <a:spLocks/>
          </p:cNvSpPr>
          <p:nvPr/>
        </p:nvSpPr>
        <p:spPr>
          <a:xfrm>
            <a:off x="9537001" y="6175775"/>
            <a:ext cx="8416463" cy="325730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685800" indent="-6858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14859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4000">
                <a:solidFill>
                  <a:schemeClr val="tx1"/>
                </a:solidFill>
                <a:latin typeface="+mn-lt"/>
              </a:defRPr>
            </a:lvl2pPr>
            <a:lvl3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3pPr>
            <a:lvl4pPr marL="3200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n-lt"/>
              </a:defRPr>
            </a:lvl4pPr>
            <a:lvl5pPr marL="4114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5029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5943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6858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7772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ClrTx/>
            </a:pPr>
            <a:r>
              <a:rPr lang="en-US" sz="6200" b="1" dirty="0">
                <a:solidFill>
                  <a:schemeClr val="accent6">
                    <a:lumMod val="75000"/>
                  </a:schemeClr>
                </a:solidFill>
              </a:rPr>
              <a:t>Training Emphasis Areas </a:t>
            </a:r>
          </a:p>
          <a:p>
            <a:pPr marL="1257300" lvl="1" indent="-4572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Program Management</a:t>
            </a:r>
            <a:endParaRPr lang="en-US" sz="5200" i="1" dirty="0">
              <a:solidFill>
                <a:srgbClr val="000000"/>
              </a:solidFill>
            </a:endParaRPr>
          </a:p>
          <a:p>
            <a:pPr marL="1257300" lvl="1" indent="-4572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Project Delivery</a:t>
            </a:r>
          </a:p>
          <a:p>
            <a:pPr marL="1257300" lvl="1" indent="-4572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</a:rPr>
              <a:t>Infrastructure Management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A0B39-D057-4BCA-A6BE-1987602D3848}"/>
              </a:ext>
            </a:extLst>
          </p:cNvPr>
          <p:cNvSpPr txBox="1">
            <a:spLocks/>
          </p:cNvSpPr>
          <p:nvPr/>
        </p:nvSpPr>
        <p:spPr>
          <a:xfrm>
            <a:off x="9443183" y="9433078"/>
            <a:ext cx="8604097" cy="325730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685800" indent="-6858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990033"/>
                </a:solidFill>
                <a:latin typeface="+mn-lt"/>
                <a:ea typeface="+mn-ea"/>
                <a:cs typeface="+mn-cs"/>
              </a:defRPr>
            </a:lvl1pPr>
            <a:lvl2pPr marL="14859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4000">
                <a:solidFill>
                  <a:schemeClr val="tx1"/>
                </a:solidFill>
                <a:latin typeface="+mn-lt"/>
              </a:defRPr>
            </a:lvl2pPr>
            <a:lvl3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3pPr>
            <a:lvl4pPr marL="3200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n-lt"/>
              </a:defRPr>
            </a:lvl4pPr>
            <a:lvl5pPr marL="4114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5029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5943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6858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7772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ClrTx/>
            </a:pPr>
            <a:r>
              <a:rPr lang="en-US" sz="6200" b="1" i="1" dirty="0">
                <a:solidFill>
                  <a:schemeClr val="accent6">
                    <a:lumMod val="75000"/>
                  </a:schemeClr>
                </a:solidFill>
              </a:rPr>
              <a:t>+ Center Service Options*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5200" i="1" dirty="0">
                <a:solidFill>
                  <a:srgbClr val="000000"/>
                </a:solidFill>
              </a:rPr>
              <a:t>Workforce Development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5200" i="1" dirty="0">
                <a:solidFill>
                  <a:srgbClr val="000000"/>
                </a:solidFill>
              </a:rPr>
              <a:t>Safety Circuit Rider 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5200" i="1" dirty="0">
                <a:solidFill>
                  <a:srgbClr val="000000"/>
                </a:solidFill>
              </a:rPr>
              <a:t>Innovation Deployment</a:t>
            </a:r>
            <a:endParaRPr lang="en-US" sz="5200" b="1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AB1D1A-84C6-46D5-ADC3-76111FA024E1}"/>
              </a:ext>
            </a:extLst>
          </p:cNvPr>
          <p:cNvSpPr/>
          <p:nvPr/>
        </p:nvSpPr>
        <p:spPr>
          <a:xfrm>
            <a:off x="-304800" y="12951012"/>
            <a:ext cx="1202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0">
              <a:buClrTx/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*Following establishment of Center(s), dependent on availability of funding.</a:t>
            </a:r>
          </a:p>
        </p:txBody>
      </p:sp>
    </p:spTree>
    <p:extLst>
      <p:ext uri="{BB962C8B-B14F-4D97-AF65-F5344CB8AC3E}">
        <p14:creationId xmlns:p14="http://schemas.microsoft.com/office/powerpoint/2010/main" val="318868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3339FB1-2F4F-4873-825D-2A7DE4E2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5829098"/>
            <a:ext cx="16898112" cy="2362706"/>
          </a:xfrm>
        </p:spPr>
        <p:txBody>
          <a:bodyPr/>
          <a:lstStyle/>
          <a:p>
            <a:pPr algn="ctr"/>
            <a:r>
              <a:rPr lang="en-US" sz="8800" b="1" dirty="0">
                <a:solidFill>
                  <a:schemeClr val="accent2">
                    <a:lumMod val="75000"/>
                  </a:schemeClr>
                </a:solidFill>
              </a:rPr>
              <a:t>Questions?</a:t>
            </a:r>
            <a:endParaRPr lang="en-US" sz="8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162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Custom 16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8CD2F4"/>
      </a:accent5>
      <a:accent6>
        <a:srgbClr val="162B4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3300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66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rey Slides">
  <a:themeElements>
    <a:clrScheme name="RC Theme">
      <a:dk1>
        <a:srgbClr val="103058"/>
      </a:dk1>
      <a:lt1>
        <a:sysClr val="window" lastClr="FFFFFF"/>
      </a:lt1>
      <a:dk2>
        <a:srgbClr val="103058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Theme">
  <a:themeElements>
    <a:clrScheme name="Custom 2">
      <a:dk1>
        <a:sysClr val="windowText" lastClr="000000"/>
      </a:dk1>
      <a:lt1>
        <a:sysClr val="window" lastClr="FFFFFF"/>
      </a:lt1>
      <a:dk2>
        <a:srgbClr val="162B48"/>
      </a:dk2>
      <a:lt2>
        <a:srgbClr val="0072CF"/>
      </a:lt2>
      <a:accent1>
        <a:srgbClr val="5A8E22"/>
      </a:accent1>
      <a:accent2>
        <a:srgbClr val="235937"/>
      </a:accent2>
      <a:accent3>
        <a:srgbClr val="D9531E"/>
      </a:accent3>
      <a:accent4>
        <a:srgbClr val="FDB913"/>
      </a:accent4>
      <a:accent5>
        <a:srgbClr val="5B3878"/>
      </a:accent5>
      <a:accent6>
        <a:srgbClr val="162B48"/>
      </a:accent6>
      <a:hlink>
        <a:srgbClr val="00B0F0"/>
      </a:hlink>
      <a:folHlink>
        <a:srgbClr val="A5A5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th Anniversary -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th Anniversary - Standard" id="{7101FA9B-3400-4162-B3ED-505492A6282E}" vid="{C9AEF643-6486-400E-8B10-39A549DA3903}"/>
    </a:ext>
  </a:extLst>
</a:theme>
</file>

<file path=ppt/theme/theme7.xml><?xml version="1.0" encoding="utf-8"?>
<a:theme xmlns:a="http://schemas.openxmlformats.org/drawingml/2006/main" name="3_Grey Slides">
  <a:themeElements>
    <a:clrScheme name="Custom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0000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436979F1848B780AAB4B23DE5D1" ma:contentTypeVersion="8" ma:contentTypeDescription="Create a new document." ma:contentTypeScope="" ma:versionID="68bd5aac8d65f23b8e03f2cb60f19892">
  <xsd:schema xmlns:xsd="http://www.w3.org/2001/XMLSchema" xmlns:xs="http://www.w3.org/2001/XMLSchema" xmlns:p="http://schemas.microsoft.com/office/2006/metadata/properties" xmlns:ns2="9a6c81cf-bd5c-453d-9dc5-8a9d79c62c68" targetNamespace="http://schemas.microsoft.com/office/2006/metadata/properties" ma:root="true" ma:fieldsID="daca57a24bc2cca53ad21504c88eadfd" ns2:_="">
    <xsd:import namespace="9a6c81cf-bd5c-453d-9dc5-8a9d79c62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c81cf-bd5c-453d-9dc5-8a9d79c62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BBADB-754A-484F-BD7A-F4F501C949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319DDE-2202-47E4-BF66-670C837588CB}">
  <ds:schemaRefs>
    <ds:schemaRef ds:uri="http://purl.org/dc/terms/"/>
    <ds:schemaRef ds:uri="http://schemas.microsoft.com/office/2006/documentManagement/types"/>
    <ds:schemaRef ds:uri="9a6c81cf-bd5c-453d-9dc5-8a9d79c62c68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7FFAC1-FEC2-49B5-A213-292B5A056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c81cf-bd5c-453d-9dc5-8a9d79c62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21244</TotalTime>
  <Words>360</Words>
  <Application>Microsoft Office PowerPoint</Application>
  <PresentationFormat>Custom</PresentationFormat>
  <Paragraphs>63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Arial</vt:lpstr>
      <vt:lpstr>Segoe UI Light</vt:lpstr>
      <vt:lpstr>Times</vt:lpstr>
      <vt:lpstr>Georgia</vt:lpstr>
      <vt:lpstr>Segoe UI Symbol</vt:lpstr>
      <vt:lpstr>Helvetica Neue</vt:lpstr>
      <vt:lpstr>Segoe UI Semibold</vt:lpstr>
      <vt:lpstr>Century Gothic</vt:lpstr>
      <vt:lpstr>Segoe UI Semilight</vt:lpstr>
      <vt:lpstr>Courier New</vt:lpstr>
      <vt:lpstr>1_Default Theme</vt:lpstr>
      <vt:lpstr>Default Theme</vt:lpstr>
      <vt:lpstr>Blank Presentation</vt:lpstr>
      <vt:lpstr>2_Grey Slides</vt:lpstr>
      <vt:lpstr>2_Default Theme</vt:lpstr>
      <vt:lpstr>20th Anniversary - Standard</vt:lpstr>
      <vt:lpstr>3_Grey Slides</vt:lpstr>
      <vt:lpstr>2021 ITA Annual Meeting  Tribal Technical Assistance Program (TTAP) Update</vt:lpstr>
      <vt:lpstr>Local Aid Support Team  </vt:lpstr>
      <vt:lpstr>PowerPoint Presentation</vt:lpstr>
      <vt:lpstr>TTAP Reimagined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Arthur, Adam (FHWA)</dc:creator>
  <cp:lastModifiedBy>MaryBeth Frank-Clark</cp:lastModifiedBy>
  <cp:revision>335</cp:revision>
  <cp:lastPrinted>2021-08-01T04:51:47Z</cp:lastPrinted>
  <dcterms:modified xsi:type="dcterms:W3CDTF">2021-12-08T23:34:32Z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0x01010089809436979F1848B780AAB4B23DE5D1</vt:lpwstr>
  </property>
</Properties>
</file>