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 id="2147483713" r:id="rId2"/>
  </p:sldMasterIdLst>
  <p:sldIdLst>
    <p:sldId id="256" r:id="rId3"/>
    <p:sldId id="268" r:id="rId4"/>
    <p:sldId id="257" r:id="rId5"/>
    <p:sldId id="263" r:id="rId6"/>
    <p:sldId id="265" r:id="rId7"/>
    <p:sldId id="267" r:id="rId8"/>
    <p:sldId id="258" r:id="rId9"/>
    <p:sldId id="259" r:id="rId10"/>
    <p:sldId id="260" r:id="rId11"/>
    <p:sldId id="269" r:id="rId12"/>
    <p:sldId id="261" r:id="rId13"/>
    <p:sldId id="262" r:id="rId14"/>
    <p:sldId id="26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1" autoAdjust="0"/>
    <p:restoredTop sz="94660"/>
  </p:normalViewPr>
  <p:slideViewPr>
    <p:cSldViewPr snapToGrid="0">
      <p:cViewPr varScale="1">
        <p:scale>
          <a:sx n="92" d="100"/>
          <a:sy n="92" d="100"/>
        </p:scale>
        <p:origin x="10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198794-D069-4318-A688-682C8AF67FB4}" type="doc">
      <dgm:prSet loTypeId="urn:microsoft.com/office/officeart/2005/8/layout/vList2" loCatId="list" qsTypeId="urn:microsoft.com/office/officeart/2005/8/quickstyle/simple2" qsCatId="simple" csTypeId="urn:microsoft.com/office/officeart/2005/8/colors/colorful5" csCatId="colorful"/>
      <dgm:spPr/>
      <dgm:t>
        <a:bodyPr/>
        <a:lstStyle/>
        <a:p>
          <a:endParaRPr lang="en-US"/>
        </a:p>
      </dgm:t>
    </dgm:pt>
    <dgm:pt modelId="{824605C4-1DFA-4C5C-9A59-078F187522C2}">
      <dgm:prSet/>
      <dgm:spPr/>
      <dgm:t>
        <a:bodyPr/>
        <a:lstStyle/>
        <a:p>
          <a:r>
            <a:rPr lang="en-US"/>
            <a:t>1928 Indian Reservation Road Program created and administered by BIA</a:t>
          </a:r>
        </a:p>
      </dgm:t>
    </dgm:pt>
    <dgm:pt modelId="{1E943100-6A17-4B8C-93E5-BACA42CAA914}" type="parTrans" cxnId="{3DDCBACF-05DD-4704-B96A-FF0C54B8B547}">
      <dgm:prSet/>
      <dgm:spPr/>
      <dgm:t>
        <a:bodyPr/>
        <a:lstStyle/>
        <a:p>
          <a:endParaRPr lang="en-US"/>
        </a:p>
      </dgm:t>
    </dgm:pt>
    <dgm:pt modelId="{AA4478DF-22BC-44E8-B492-037519EDA900}" type="sibTrans" cxnId="{3DDCBACF-05DD-4704-B96A-FF0C54B8B547}">
      <dgm:prSet/>
      <dgm:spPr/>
      <dgm:t>
        <a:bodyPr/>
        <a:lstStyle/>
        <a:p>
          <a:endParaRPr lang="en-US"/>
        </a:p>
      </dgm:t>
    </dgm:pt>
    <dgm:pt modelId="{302D3A67-BCD6-4E52-932A-37C4C6CDE2B6}">
      <dgm:prSet/>
      <dgm:spPr/>
      <dgm:t>
        <a:bodyPr/>
        <a:lstStyle/>
        <a:p>
          <a:r>
            <a:rPr lang="en-US"/>
            <a:t>Tribal Self-Determination Policy in Federal Transportation Policy and Law</a:t>
          </a:r>
        </a:p>
      </dgm:t>
    </dgm:pt>
    <dgm:pt modelId="{D15E1A0E-B3CE-434D-BDA0-FD2C98023A8D}" type="parTrans" cxnId="{DE27D8EC-8380-466F-A2CB-079EBF2EE305}">
      <dgm:prSet/>
      <dgm:spPr/>
      <dgm:t>
        <a:bodyPr/>
        <a:lstStyle/>
        <a:p>
          <a:endParaRPr lang="en-US"/>
        </a:p>
      </dgm:t>
    </dgm:pt>
    <dgm:pt modelId="{D17674E2-D62C-4594-839B-137EF2D13A56}" type="sibTrans" cxnId="{DE27D8EC-8380-466F-A2CB-079EBF2EE305}">
      <dgm:prSet/>
      <dgm:spPr/>
      <dgm:t>
        <a:bodyPr/>
        <a:lstStyle/>
        <a:p>
          <a:endParaRPr lang="en-US"/>
        </a:p>
      </dgm:t>
    </dgm:pt>
    <dgm:pt modelId="{F2297C3F-84B8-4A29-8526-E77128797E3B}">
      <dgm:prSet/>
      <dgm:spPr/>
      <dgm:t>
        <a:bodyPr/>
        <a:lstStyle/>
        <a:p>
          <a:r>
            <a:rPr lang="en-US"/>
            <a:t>Shift from Termination Policy</a:t>
          </a:r>
        </a:p>
      </dgm:t>
    </dgm:pt>
    <dgm:pt modelId="{E9B24DCB-2921-4F37-AD9A-63E7A9AD7663}" type="parTrans" cxnId="{A59D2430-E5BF-480F-A9F4-A9B73C50800C}">
      <dgm:prSet/>
      <dgm:spPr/>
      <dgm:t>
        <a:bodyPr/>
        <a:lstStyle/>
        <a:p>
          <a:endParaRPr lang="en-US"/>
        </a:p>
      </dgm:t>
    </dgm:pt>
    <dgm:pt modelId="{E0C39C4B-B9C4-46AD-ADBC-65BA1EE05AFA}" type="sibTrans" cxnId="{A59D2430-E5BF-480F-A9F4-A9B73C50800C}">
      <dgm:prSet/>
      <dgm:spPr/>
      <dgm:t>
        <a:bodyPr/>
        <a:lstStyle/>
        <a:p>
          <a:endParaRPr lang="en-US"/>
        </a:p>
      </dgm:t>
    </dgm:pt>
    <dgm:pt modelId="{1A0E1FA3-B562-425F-B83C-5B9B08AD1A5F}">
      <dgm:prSet/>
      <dgm:spPr/>
      <dgm:t>
        <a:bodyPr/>
        <a:lstStyle/>
        <a:p>
          <a:r>
            <a:rPr lang="en-US"/>
            <a:t>Indian Self Determination and Education Assistance Act of 1975</a:t>
          </a:r>
        </a:p>
      </dgm:t>
    </dgm:pt>
    <dgm:pt modelId="{288B05A3-AF80-4F08-80E5-249B180A01A6}" type="parTrans" cxnId="{37139BE1-F557-44CE-9156-67BD1BBBFEE7}">
      <dgm:prSet/>
      <dgm:spPr/>
      <dgm:t>
        <a:bodyPr/>
        <a:lstStyle/>
        <a:p>
          <a:endParaRPr lang="en-US"/>
        </a:p>
      </dgm:t>
    </dgm:pt>
    <dgm:pt modelId="{F24F40C6-3CCE-4CD7-8891-ABB9B34CB8A0}" type="sibTrans" cxnId="{37139BE1-F557-44CE-9156-67BD1BBBFEE7}">
      <dgm:prSet/>
      <dgm:spPr/>
      <dgm:t>
        <a:bodyPr/>
        <a:lstStyle/>
        <a:p>
          <a:endParaRPr lang="en-US"/>
        </a:p>
      </dgm:t>
    </dgm:pt>
    <dgm:pt modelId="{07F6ED06-1EDD-43E3-B36B-504D67AEDB3E}">
      <dgm:prSet/>
      <dgm:spPr/>
      <dgm:t>
        <a:bodyPr/>
        <a:lstStyle/>
        <a:p>
          <a:r>
            <a:rPr lang="en-US"/>
            <a:t>Intermodal Surface Transportation Efficiency Act of 1991</a:t>
          </a:r>
        </a:p>
      </dgm:t>
    </dgm:pt>
    <dgm:pt modelId="{ECA31E44-7316-4543-AA01-1041DD163B99}" type="parTrans" cxnId="{E4AD429D-3C76-4185-A1D9-C6A0A3D984F0}">
      <dgm:prSet/>
      <dgm:spPr/>
      <dgm:t>
        <a:bodyPr/>
        <a:lstStyle/>
        <a:p>
          <a:endParaRPr lang="en-US"/>
        </a:p>
      </dgm:t>
    </dgm:pt>
    <dgm:pt modelId="{179A5BD6-2CDE-49F7-B0A5-CB4009FAAC14}" type="sibTrans" cxnId="{E4AD429D-3C76-4185-A1D9-C6A0A3D984F0}">
      <dgm:prSet/>
      <dgm:spPr/>
      <dgm:t>
        <a:bodyPr/>
        <a:lstStyle/>
        <a:p>
          <a:endParaRPr lang="en-US"/>
        </a:p>
      </dgm:t>
    </dgm:pt>
    <dgm:pt modelId="{5CEE67B3-363F-4D07-9358-534D3854DBB8}">
      <dgm:prSet/>
      <dgm:spPr/>
      <dgm:t>
        <a:bodyPr/>
        <a:lstStyle/>
        <a:p>
          <a:r>
            <a:rPr lang="en-US"/>
            <a:t>Self-Determination Policy applies to transportation program and funds in BIA</a:t>
          </a:r>
        </a:p>
      </dgm:t>
    </dgm:pt>
    <dgm:pt modelId="{035A51B3-7BD5-4036-A0F4-11538FEA536D}" type="parTrans" cxnId="{511EECCC-93B1-4D03-B936-7B15E2F20A6B}">
      <dgm:prSet/>
      <dgm:spPr/>
      <dgm:t>
        <a:bodyPr/>
        <a:lstStyle/>
        <a:p>
          <a:endParaRPr lang="en-US"/>
        </a:p>
      </dgm:t>
    </dgm:pt>
    <dgm:pt modelId="{58F75096-C6BA-413E-9369-0C3122B80BB0}" type="sibTrans" cxnId="{511EECCC-93B1-4D03-B936-7B15E2F20A6B}">
      <dgm:prSet/>
      <dgm:spPr/>
      <dgm:t>
        <a:bodyPr/>
        <a:lstStyle/>
        <a:p>
          <a:endParaRPr lang="en-US"/>
        </a:p>
      </dgm:t>
    </dgm:pt>
    <dgm:pt modelId="{2FC6CCDD-30FB-442D-9D65-D3B93817ED3D}">
      <dgm:prSet/>
      <dgm:spPr/>
      <dgm:t>
        <a:bodyPr/>
        <a:lstStyle/>
        <a:p>
          <a:r>
            <a:rPr lang="en-US"/>
            <a:t>FAST Act 2015 applied Self-Determination and Self-Governance to DOT</a:t>
          </a:r>
        </a:p>
      </dgm:t>
    </dgm:pt>
    <dgm:pt modelId="{1F967184-585E-4710-A35E-D7D059557F7A}" type="parTrans" cxnId="{7FF61907-AD48-4A01-ACE6-80C5CA74F120}">
      <dgm:prSet/>
      <dgm:spPr/>
      <dgm:t>
        <a:bodyPr/>
        <a:lstStyle/>
        <a:p>
          <a:endParaRPr lang="en-US"/>
        </a:p>
      </dgm:t>
    </dgm:pt>
    <dgm:pt modelId="{098A5272-2135-450E-8E63-46FD16789DFA}" type="sibTrans" cxnId="{7FF61907-AD48-4A01-ACE6-80C5CA74F120}">
      <dgm:prSet/>
      <dgm:spPr/>
      <dgm:t>
        <a:bodyPr/>
        <a:lstStyle/>
        <a:p>
          <a:endParaRPr lang="en-US"/>
        </a:p>
      </dgm:t>
    </dgm:pt>
    <dgm:pt modelId="{96970A32-86AE-4FE1-B4A5-43287B40F7F0}" type="pres">
      <dgm:prSet presAssocID="{7A198794-D069-4318-A688-682C8AF67FB4}" presName="linear" presStyleCnt="0">
        <dgm:presLayoutVars>
          <dgm:animLvl val="lvl"/>
          <dgm:resizeHandles val="exact"/>
        </dgm:presLayoutVars>
      </dgm:prSet>
      <dgm:spPr/>
    </dgm:pt>
    <dgm:pt modelId="{7BE45F90-A265-4537-A677-1B2392409404}" type="pres">
      <dgm:prSet presAssocID="{824605C4-1DFA-4C5C-9A59-078F187522C2}" presName="parentText" presStyleLbl="node1" presStyleIdx="0" presStyleCnt="5">
        <dgm:presLayoutVars>
          <dgm:chMax val="0"/>
          <dgm:bulletEnabled val="1"/>
        </dgm:presLayoutVars>
      </dgm:prSet>
      <dgm:spPr/>
    </dgm:pt>
    <dgm:pt modelId="{6FA91DA4-2BE4-4C5C-AB91-8E42DE6FB0D2}" type="pres">
      <dgm:prSet presAssocID="{AA4478DF-22BC-44E8-B492-037519EDA900}" presName="spacer" presStyleCnt="0"/>
      <dgm:spPr/>
    </dgm:pt>
    <dgm:pt modelId="{6C35FEF5-6B30-4082-8A13-5839810BBC8B}" type="pres">
      <dgm:prSet presAssocID="{302D3A67-BCD6-4E52-932A-37C4C6CDE2B6}" presName="parentText" presStyleLbl="node1" presStyleIdx="1" presStyleCnt="5">
        <dgm:presLayoutVars>
          <dgm:chMax val="0"/>
          <dgm:bulletEnabled val="1"/>
        </dgm:presLayoutVars>
      </dgm:prSet>
      <dgm:spPr/>
    </dgm:pt>
    <dgm:pt modelId="{DCAFBD14-B751-4384-9063-52429DBA3F13}" type="pres">
      <dgm:prSet presAssocID="{302D3A67-BCD6-4E52-932A-37C4C6CDE2B6}" presName="childText" presStyleLbl="revTx" presStyleIdx="0" presStyleCnt="2">
        <dgm:presLayoutVars>
          <dgm:bulletEnabled val="1"/>
        </dgm:presLayoutVars>
      </dgm:prSet>
      <dgm:spPr/>
    </dgm:pt>
    <dgm:pt modelId="{9C5691C8-F06F-48B8-9FE3-03C574212777}" type="pres">
      <dgm:prSet presAssocID="{1A0E1FA3-B562-425F-B83C-5B9B08AD1A5F}" presName="parentText" presStyleLbl="node1" presStyleIdx="2" presStyleCnt="5">
        <dgm:presLayoutVars>
          <dgm:chMax val="0"/>
          <dgm:bulletEnabled val="1"/>
        </dgm:presLayoutVars>
      </dgm:prSet>
      <dgm:spPr/>
    </dgm:pt>
    <dgm:pt modelId="{F71099FF-FDE3-4814-944F-EB71B68E8B3A}" type="pres">
      <dgm:prSet presAssocID="{F24F40C6-3CCE-4CD7-8891-ABB9B34CB8A0}" presName="spacer" presStyleCnt="0"/>
      <dgm:spPr/>
    </dgm:pt>
    <dgm:pt modelId="{1E55CF78-8A3D-4B2D-8B7A-3D7F908314BA}" type="pres">
      <dgm:prSet presAssocID="{07F6ED06-1EDD-43E3-B36B-504D67AEDB3E}" presName="parentText" presStyleLbl="node1" presStyleIdx="3" presStyleCnt="5">
        <dgm:presLayoutVars>
          <dgm:chMax val="0"/>
          <dgm:bulletEnabled val="1"/>
        </dgm:presLayoutVars>
      </dgm:prSet>
      <dgm:spPr/>
    </dgm:pt>
    <dgm:pt modelId="{4939C0F6-375D-46E9-8ADC-F266E31ECB85}" type="pres">
      <dgm:prSet presAssocID="{07F6ED06-1EDD-43E3-B36B-504D67AEDB3E}" presName="childText" presStyleLbl="revTx" presStyleIdx="1" presStyleCnt="2">
        <dgm:presLayoutVars>
          <dgm:bulletEnabled val="1"/>
        </dgm:presLayoutVars>
      </dgm:prSet>
      <dgm:spPr/>
    </dgm:pt>
    <dgm:pt modelId="{1B0245BA-67D7-4B39-8486-541C5BA8D527}" type="pres">
      <dgm:prSet presAssocID="{2FC6CCDD-30FB-442D-9D65-D3B93817ED3D}" presName="parentText" presStyleLbl="node1" presStyleIdx="4" presStyleCnt="5">
        <dgm:presLayoutVars>
          <dgm:chMax val="0"/>
          <dgm:bulletEnabled val="1"/>
        </dgm:presLayoutVars>
      </dgm:prSet>
      <dgm:spPr/>
    </dgm:pt>
  </dgm:ptLst>
  <dgm:cxnLst>
    <dgm:cxn modelId="{7FF61907-AD48-4A01-ACE6-80C5CA74F120}" srcId="{7A198794-D069-4318-A688-682C8AF67FB4}" destId="{2FC6CCDD-30FB-442D-9D65-D3B93817ED3D}" srcOrd="4" destOrd="0" parTransId="{1F967184-585E-4710-A35E-D7D059557F7A}" sibTransId="{098A5272-2135-450E-8E63-46FD16789DFA}"/>
    <dgm:cxn modelId="{230AC313-3BA0-463C-AB81-19C8DE56A38F}" type="presOf" srcId="{5CEE67B3-363F-4D07-9358-534D3854DBB8}" destId="{4939C0F6-375D-46E9-8ADC-F266E31ECB85}" srcOrd="0" destOrd="0" presId="urn:microsoft.com/office/officeart/2005/8/layout/vList2"/>
    <dgm:cxn modelId="{065C6915-BDF2-49CE-89D9-886B18E97F02}" type="presOf" srcId="{824605C4-1DFA-4C5C-9A59-078F187522C2}" destId="{7BE45F90-A265-4537-A677-1B2392409404}" srcOrd="0" destOrd="0" presId="urn:microsoft.com/office/officeart/2005/8/layout/vList2"/>
    <dgm:cxn modelId="{A59D2430-E5BF-480F-A9F4-A9B73C50800C}" srcId="{302D3A67-BCD6-4E52-932A-37C4C6CDE2B6}" destId="{F2297C3F-84B8-4A29-8526-E77128797E3B}" srcOrd="0" destOrd="0" parTransId="{E9B24DCB-2921-4F37-AD9A-63E7A9AD7663}" sibTransId="{E0C39C4B-B9C4-46AD-ADBC-65BA1EE05AFA}"/>
    <dgm:cxn modelId="{8A298631-8BC5-4785-A2E6-55B7B1FD2C5C}" type="presOf" srcId="{1A0E1FA3-B562-425F-B83C-5B9B08AD1A5F}" destId="{9C5691C8-F06F-48B8-9FE3-03C574212777}" srcOrd="0" destOrd="0" presId="urn:microsoft.com/office/officeart/2005/8/layout/vList2"/>
    <dgm:cxn modelId="{5B4FAC99-D325-41E2-8B4C-85BB9406DC7C}" type="presOf" srcId="{7A198794-D069-4318-A688-682C8AF67FB4}" destId="{96970A32-86AE-4FE1-B4A5-43287B40F7F0}" srcOrd="0" destOrd="0" presId="urn:microsoft.com/office/officeart/2005/8/layout/vList2"/>
    <dgm:cxn modelId="{E4AD429D-3C76-4185-A1D9-C6A0A3D984F0}" srcId="{7A198794-D069-4318-A688-682C8AF67FB4}" destId="{07F6ED06-1EDD-43E3-B36B-504D67AEDB3E}" srcOrd="3" destOrd="0" parTransId="{ECA31E44-7316-4543-AA01-1041DD163B99}" sibTransId="{179A5BD6-2CDE-49F7-B0A5-CB4009FAAC14}"/>
    <dgm:cxn modelId="{D68AF19E-E729-451F-87A3-119B18A763F8}" type="presOf" srcId="{302D3A67-BCD6-4E52-932A-37C4C6CDE2B6}" destId="{6C35FEF5-6B30-4082-8A13-5839810BBC8B}" srcOrd="0" destOrd="0" presId="urn:microsoft.com/office/officeart/2005/8/layout/vList2"/>
    <dgm:cxn modelId="{22868DA4-8D3B-40D9-9C1B-4C0A1030777D}" type="presOf" srcId="{F2297C3F-84B8-4A29-8526-E77128797E3B}" destId="{DCAFBD14-B751-4384-9063-52429DBA3F13}" srcOrd="0" destOrd="0" presId="urn:microsoft.com/office/officeart/2005/8/layout/vList2"/>
    <dgm:cxn modelId="{52D493B8-36EE-49E2-BC8B-23CFE7054AA9}" type="presOf" srcId="{2FC6CCDD-30FB-442D-9D65-D3B93817ED3D}" destId="{1B0245BA-67D7-4B39-8486-541C5BA8D527}" srcOrd="0" destOrd="0" presId="urn:microsoft.com/office/officeart/2005/8/layout/vList2"/>
    <dgm:cxn modelId="{511EECCC-93B1-4D03-B936-7B15E2F20A6B}" srcId="{07F6ED06-1EDD-43E3-B36B-504D67AEDB3E}" destId="{5CEE67B3-363F-4D07-9358-534D3854DBB8}" srcOrd="0" destOrd="0" parTransId="{035A51B3-7BD5-4036-A0F4-11538FEA536D}" sibTransId="{58F75096-C6BA-413E-9369-0C3122B80BB0}"/>
    <dgm:cxn modelId="{3DDCBACF-05DD-4704-B96A-FF0C54B8B547}" srcId="{7A198794-D069-4318-A688-682C8AF67FB4}" destId="{824605C4-1DFA-4C5C-9A59-078F187522C2}" srcOrd="0" destOrd="0" parTransId="{1E943100-6A17-4B8C-93E5-BACA42CAA914}" sibTransId="{AA4478DF-22BC-44E8-B492-037519EDA900}"/>
    <dgm:cxn modelId="{37139BE1-F557-44CE-9156-67BD1BBBFEE7}" srcId="{7A198794-D069-4318-A688-682C8AF67FB4}" destId="{1A0E1FA3-B562-425F-B83C-5B9B08AD1A5F}" srcOrd="2" destOrd="0" parTransId="{288B05A3-AF80-4F08-80E5-249B180A01A6}" sibTransId="{F24F40C6-3CCE-4CD7-8891-ABB9B34CB8A0}"/>
    <dgm:cxn modelId="{9D197AE3-CEFC-438A-B051-EFFA01AA2D21}" type="presOf" srcId="{07F6ED06-1EDD-43E3-B36B-504D67AEDB3E}" destId="{1E55CF78-8A3D-4B2D-8B7A-3D7F908314BA}" srcOrd="0" destOrd="0" presId="urn:microsoft.com/office/officeart/2005/8/layout/vList2"/>
    <dgm:cxn modelId="{DE27D8EC-8380-466F-A2CB-079EBF2EE305}" srcId="{7A198794-D069-4318-A688-682C8AF67FB4}" destId="{302D3A67-BCD6-4E52-932A-37C4C6CDE2B6}" srcOrd="1" destOrd="0" parTransId="{D15E1A0E-B3CE-434D-BDA0-FD2C98023A8D}" sibTransId="{D17674E2-D62C-4594-839B-137EF2D13A56}"/>
    <dgm:cxn modelId="{7E30DCBF-84EC-44FA-B8EC-58C7664D21C7}" type="presParOf" srcId="{96970A32-86AE-4FE1-B4A5-43287B40F7F0}" destId="{7BE45F90-A265-4537-A677-1B2392409404}" srcOrd="0" destOrd="0" presId="urn:microsoft.com/office/officeart/2005/8/layout/vList2"/>
    <dgm:cxn modelId="{643A20E8-3BB2-43E3-A658-FCA0530813E5}" type="presParOf" srcId="{96970A32-86AE-4FE1-B4A5-43287B40F7F0}" destId="{6FA91DA4-2BE4-4C5C-AB91-8E42DE6FB0D2}" srcOrd="1" destOrd="0" presId="urn:microsoft.com/office/officeart/2005/8/layout/vList2"/>
    <dgm:cxn modelId="{224A50C9-ED24-4A07-A4B5-4CB449C1AEDD}" type="presParOf" srcId="{96970A32-86AE-4FE1-B4A5-43287B40F7F0}" destId="{6C35FEF5-6B30-4082-8A13-5839810BBC8B}" srcOrd="2" destOrd="0" presId="urn:microsoft.com/office/officeart/2005/8/layout/vList2"/>
    <dgm:cxn modelId="{492D35E8-F509-4927-BD36-37674BE1BEF4}" type="presParOf" srcId="{96970A32-86AE-4FE1-B4A5-43287B40F7F0}" destId="{DCAFBD14-B751-4384-9063-52429DBA3F13}" srcOrd="3" destOrd="0" presId="urn:microsoft.com/office/officeart/2005/8/layout/vList2"/>
    <dgm:cxn modelId="{C6E7ECB7-2514-4DA5-BFC5-15568F036F57}" type="presParOf" srcId="{96970A32-86AE-4FE1-B4A5-43287B40F7F0}" destId="{9C5691C8-F06F-48B8-9FE3-03C574212777}" srcOrd="4" destOrd="0" presId="urn:microsoft.com/office/officeart/2005/8/layout/vList2"/>
    <dgm:cxn modelId="{4F32BC4D-C2DB-4B43-97E0-DABDB3DF4535}" type="presParOf" srcId="{96970A32-86AE-4FE1-B4A5-43287B40F7F0}" destId="{F71099FF-FDE3-4814-944F-EB71B68E8B3A}" srcOrd="5" destOrd="0" presId="urn:microsoft.com/office/officeart/2005/8/layout/vList2"/>
    <dgm:cxn modelId="{3623B6F1-8895-4D5A-9B9A-D17E9EC2AEB5}" type="presParOf" srcId="{96970A32-86AE-4FE1-B4A5-43287B40F7F0}" destId="{1E55CF78-8A3D-4B2D-8B7A-3D7F908314BA}" srcOrd="6" destOrd="0" presId="urn:microsoft.com/office/officeart/2005/8/layout/vList2"/>
    <dgm:cxn modelId="{B8F1D247-2B06-4CFB-9A40-58DD2AD65960}" type="presParOf" srcId="{96970A32-86AE-4FE1-B4A5-43287B40F7F0}" destId="{4939C0F6-375D-46E9-8ADC-F266E31ECB85}" srcOrd="7" destOrd="0" presId="urn:microsoft.com/office/officeart/2005/8/layout/vList2"/>
    <dgm:cxn modelId="{BF59C089-7B81-48BB-846D-82E0C91929E3}" type="presParOf" srcId="{96970A32-86AE-4FE1-B4A5-43287B40F7F0}" destId="{1B0245BA-67D7-4B39-8486-541C5BA8D527}"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E45F90-A265-4537-A677-1B2392409404}">
      <dsp:nvSpPr>
        <dsp:cNvPr id="0" name=""/>
        <dsp:cNvSpPr/>
      </dsp:nvSpPr>
      <dsp:spPr>
        <a:xfrm>
          <a:off x="0" y="22904"/>
          <a:ext cx="6290226" cy="87516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1928 Indian Reservation Road Program created and administered by BIA</a:t>
          </a:r>
        </a:p>
      </dsp:txBody>
      <dsp:txXfrm>
        <a:off x="42722" y="65626"/>
        <a:ext cx="6204782" cy="789716"/>
      </dsp:txXfrm>
    </dsp:sp>
    <dsp:sp modelId="{6C35FEF5-6B30-4082-8A13-5839810BBC8B}">
      <dsp:nvSpPr>
        <dsp:cNvPr id="0" name=""/>
        <dsp:cNvSpPr/>
      </dsp:nvSpPr>
      <dsp:spPr>
        <a:xfrm>
          <a:off x="0" y="961424"/>
          <a:ext cx="6290226" cy="875160"/>
        </a:xfrm>
        <a:prstGeom prst="roundRect">
          <a:avLst/>
        </a:prstGeom>
        <a:solidFill>
          <a:schemeClr val="accent5">
            <a:hueOff val="-20130"/>
            <a:satOff val="-4"/>
            <a:lumOff val="-500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Tribal Self-Determination Policy in Federal Transportation Policy and Law</a:t>
          </a:r>
        </a:p>
      </dsp:txBody>
      <dsp:txXfrm>
        <a:off x="42722" y="1004146"/>
        <a:ext cx="6204782" cy="789716"/>
      </dsp:txXfrm>
    </dsp:sp>
    <dsp:sp modelId="{DCAFBD14-B751-4384-9063-52429DBA3F13}">
      <dsp:nvSpPr>
        <dsp:cNvPr id="0" name=""/>
        <dsp:cNvSpPr/>
      </dsp:nvSpPr>
      <dsp:spPr>
        <a:xfrm>
          <a:off x="0" y="1836584"/>
          <a:ext cx="6290226"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715"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a:t>Shift from Termination Policy</a:t>
          </a:r>
        </a:p>
      </dsp:txBody>
      <dsp:txXfrm>
        <a:off x="0" y="1836584"/>
        <a:ext cx="6290226" cy="364320"/>
      </dsp:txXfrm>
    </dsp:sp>
    <dsp:sp modelId="{9C5691C8-F06F-48B8-9FE3-03C574212777}">
      <dsp:nvSpPr>
        <dsp:cNvPr id="0" name=""/>
        <dsp:cNvSpPr/>
      </dsp:nvSpPr>
      <dsp:spPr>
        <a:xfrm>
          <a:off x="0" y="2200904"/>
          <a:ext cx="6290226" cy="875160"/>
        </a:xfrm>
        <a:prstGeom prst="roundRect">
          <a:avLst/>
        </a:prstGeom>
        <a:solidFill>
          <a:schemeClr val="accent5">
            <a:hueOff val="-40260"/>
            <a:satOff val="-8"/>
            <a:lumOff val="-1000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Indian Self Determination and Education Assistance Act of 1975</a:t>
          </a:r>
        </a:p>
      </dsp:txBody>
      <dsp:txXfrm>
        <a:off x="42722" y="2243626"/>
        <a:ext cx="6204782" cy="789716"/>
      </dsp:txXfrm>
    </dsp:sp>
    <dsp:sp modelId="{1E55CF78-8A3D-4B2D-8B7A-3D7F908314BA}">
      <dsp:nvSpPr>
        <dsp:cNvPr id="0" name=""/>
        <dsp:cNvSpPr/>
      </dsp:nvSpPr>
      <dsp:spPr>
        <a:xfrm>
          <a:off x="0" y="3139425"/>
          <a:ext cx="6290226" cy="875160"/>
        </a:xfrm>
        <a:prstGeom prst="roundRect">
          <a:avLst/>
        </a:prstGeom>
        <a:solidFill>
          <a:schemeClr val="accent5">
            <a:hueOff val="-60390"/>
            <a:satOff val="-13"/>
            <a:lumOff val="-14999"/>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Intermodal Surface Transportation Efficiency Act of 1991</a:t>
          </a:r>
        </a:p>
      </dsp:txBody>
      <dsp:txXfrm>
        <a:off x="42722" y="3182147"/>
        <a:ext cx="6204782" cy="789716"/>
      </dsp:txXfrm>
    </dsp:sp>
    <dsp:sp modelId="{4939C0F6-375D-46E9-8ADC-F266E31ECB85}">
      <dsp:nvSpPr>
        <dsp:cNvPr id="0" name=""/>
        <dsp:cNvSpPr/>
      </dsp:nvSpPr>
      <dsp:spPr>
        <a:xfrm>
          <a:off x="0" y="4014585"/>
          <a:ext cx="6290226" cy="535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715"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a:t>Self-Determination Policy applies to transportation program and funds in BIA</a:t>
          </a:r>
        </a:p>
      </dsp:txBody>
      <dsp:txXfrm>
        <a:off x="0" y="4014585"/>
        <a:ext cx="6290226" cy="535095"/>
      </dsp:txXfrm>
    </dsp:sp>
    <dsp:sp modelId="{1B0245BA-67D7-4B39-8486-541C5BA8D527}">
      <dsp:nvSpPr>
        <dsp:cNvPr id="0" name=""/>
        <dsp:cNvSpPr/>
      </dsp:nvSpPr>
      <dsp:spPr>
        <a:xfrm>
          <a:off x="0" y="4549680"/>
          <a:ext cx="6290226" cy="875160"/>
        </a:xfrm>
        <a:prstGeom prst="roundRect">
          <a:avLst/>
        </a:prstGeom>
        <a:solidFill>
          <a:schemeClr val="accent5">
            <a:hueOff val="-80521"/>
            <a:satOff val="-17"/>
            <a:lumOff val="-19999"/>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FAST Act 2015 applied Self-Determination and Self-Governance to DOT</a:t>
          </a:r>
        </a:p>
      </dsp:txBody>
      <dsp:txXfrm>
        <a:off x="42722" y="4592402"/>
        <a:ext cx="6204782" cy="78971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D129-A8C2-419E-B641-6CC90F50732D}"/>
              </a:ext>
            </a:extLst>
          </p:cNvPr>
          <p:cNvSpPr>
            <a:spLocks noGrp="1"/>
          </p:cNvSpPr>
          <p:nvPr>
            <p:ph type="ctrTitle"/>
          </p:nvPr>
        </p:nvSpPr>
        <p:spPr>
          <a:xfrm>
            <a:off x="762000" y="1524000"/>
            <a:ext cx="10668000" cy="22860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B33C04-8A23-4499-A6EF-1D190F0FB38E}"/>
              </a:ext>
            </a:extLst>
          </p:cNvPr>
          <p:cNvSpPr>
            <a:spLocks noGrp="1"/>
          </p:cNvSpPr>
          <p:nvPr>
            <p:ph type="subTitle" idx="1"/>
          </p:nvPr>
        </p:nvSpPr>
        <p:spPr>
          <a:xfrm>
            <a:off x="762000" y="4571999"/>
            <a:ext cx="10668000" cy="15240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FA99FB-5674-4BC5-949F-8D45EC167511}"/>
              </a:ext>
            </a:extLst>
          </p:cNvPr>
          <p:cNvSpPr>
            <a:spLocks noGrp="1"/>
          </p:cNvSpPr>
          <p:nvPr>
            <p:ph type="dt" sz="half" idx="10"/>
          </p:nvPr>
        </p:nvSpPr>
        <p:spPr/>
        <p:txBody>
          <a:bodyPr/>
          <a:lstStyle/>
          <a:p>
            <a:fld id="{76969C88-B244-455D-A017-012B25B1ACDD}" type="datetimeFigureOut">
              <a:rPr lang="en-US" smtClean="0"/>
              <a:t>12/7/2022</a:t>
            </a:fld>
            <a:endParaRPr lang="en-US"/>
          </a:p>
        </p:txBody>
      </p:sp>
      <p:sp>
        <p:nvSpPr>
          <p:cNvPr id="5" name="Footer Placeholder 4">
            <a:extLst>
              <a:ext uri="{FF2B5EF4-FFF2-40B4-BE49-F238E27FC236}">
                <a16:creationId xmlns:a16="http://schemas.microsoft.com/office/drawing/2014/main" id="{0763CF93-DD67-4FE2-8083-864693FE8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5E934-32B6-44B1-9622-67F30BDA3F3A}"/>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52267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5B09-FC60-445F-8A12-79869BEC60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A219F7-87F2-409F-BB0B-8FE9270C9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C2BB8-59E0-4EB2-B3BE-59D8641EE133}"/>
              </a:ext>
            </a:extLst>
          </p:cNvPr>
          <p:cNvSpPr>
            <a:spLocks noGrp="1"/>
          </p:cNvSpPr>
          <p:nvPr>
            <p:ph type="dt" sz="half" idx="10"/>
          </p:nvPr>
        </p:nvSpPr>
        <p:spPr/>
        <p:txBody>
          <a:bodyPr/>
          <a:lstStyle/>
          <a:p>
            <a:fld id="{76969C88-B244-455D-A017-012B25B1ACDD}" type="datetimeFigureOut">
              <a:rPr lang="en-US" smtClean="0"/>
              <a:t>12/7/2022</a:t>
            </a:fld>
            <a:endParaRPr lang="en-US"/>
          </a:p>
        </p:txBody>
      </p:sp>
      <p:sp>
        <p:nvSpPr>
          <p:cNvPr id="5" name="Footer Placeholder 4">
            <a:extLst>
              <a:ext uri="{FF2B5EF4-FFF2-40B4-BE49-F238E27FC236}">
                <a16:creationId xmlns:a16="http://schemas.microsoft.com/office/drawing/2014/main" id="{2D56984E-C0DE-461B-8011-8FC31B0EE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E7C03-68D3-445E-A5A2-8A935CFC97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243080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21F0D7-112D-48B1-B32B-170B1AA2B51E}"/>
              </a:ext>
            </a:extLst>
          </p:cNvPr>
          <p:cNvSpPr>
            <a:spLocks noGrp="1"/>
          </p:cNvSpPr>
          <p:nvPr>
            <p:ph type="title" orient="vert"/>
          </p:nvPr>
        </p:nvSpPr>
        <p:spPr>
          <a:xfrm>
            <a:off x="9143998" y="761999"/>
            <a:ext cx="2286000" cy="5334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7A7C1-8E5B-41DA-9802-F242D382B66B}"/>
              </a:ext>
            </a:extLst>
          </p:cNvPr>
          <p:cNvSpPr>
            <a:spLocks noGrp="1"/>
          </p:cNvSpPr>
          <p:nvPr>
            <p:ph type="body" orient="vert" idx="1"/>
          </p:nvPr>
        </p:nvSpPr>
        <p:spPr>
          <a:xfrm>
            <a:off x="762001" y="761999"/>
            <a:ext cx="7619999" cy="5334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61CC7-F5B1-464A-8127-60645FB21081}"/>
              </a:ext>
            </a:extLst>
          </p:cNvPr>
          <p:cNvSpPr>
            <a:spLocks noGrp="1"/>
          </p:cNvSpPr>
          <p:nvPr>
            <p:ph type="dt" sz="half" idx="10"/>
          </p:nvPr>
        </p:nvSpPr>
        <p:spPr/>
        <p:txBody>
          <a:bodyPr/>
          <a:lstStyle/>
          <a:p>
            <a:fld id="{76969C88-B244-455D-A017-012B25B1ACDD}" type="datetimeFigureOut">
              <a:rPr lang="en-US" smtClean="0"/>
              <a:t>12/7/2022</a:t>
            </a:fld>
            <a:endParaRPr lang="en-US"/>
          </a:p>
        </p:txBody>
      </p:sp>
      <p:sp>
        <p:nvSpPr>
          <p:cNvPr id="5" name="Footer Placeholder 4">
            <a:extLst>
              <a:ext uri="{FF2B5EF4-FFF2-40B4-BE49-F238E27FC236}">
                <a16:creationId xmlns:a16="http://schemas.microsoft.com/office/drawing/2014/main" id="{53B94302-B381-4F37-A9FF-5CC551917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707151-541F-4104-B989-83A9DCA6E61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987943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12/7/2022</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127740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12/7/2022</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635225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12/7/2022</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9715256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12/7/2022</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30969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12/7/2022</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9778995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12/7/2022</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4013270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12/7/2022</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9363539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12/7/2022</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71142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F011-A499-4054-89BF-A4800A68F60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66FB6E8-D956-45B5-9B4A-9D31DF466B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CDB9DB-9E62-4292-915C-1DD4134740DB}"/>
              </a:ext>
            </a:extLst>
          </p:cNvPr>
          <p:cNvSpPr>
            <a:spLocks noGrp="1"/>
          </p:cNvSpPr>
          <p:nvPr>
            <p:ph type="dt" sz="half" idx="10"/>
          </p:nvPr>
        </p:nvSpPr>
        <p:spPr/>
        <p:txBody>
          <a:bodyPr/>
          <a:lstStyle/>
          <a:p>
            <a:fld id="{76969C88-B244-455D-A017-012B25B1ACDD}" type="datetimeFigureOut">
              <a:rPr lang="en-US" smtClean="0"/>
              <a:t>12/7/2022</a:t>
            </a:fld>
            <a:endParaRPr lang="en-US"/>
          </a:p>
        </p:txBody>
      </p:sp>
      <p:sp>
        <p:nvSpPr>
          <p:cNvPr id="5" name="Footer Placeholder 4">
            <a:extLst>
              <a:ext uri="{FF2B5EF4-FFF2-40B4-BE49-F238E27FC236}">
                <a16:creationId xmlns:a16="http://schemas.microsoft.com/office/drawing/2014/main" id="{2BD462F1-BC30-4172-8353-363123A1DB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2EE8A-96DF-4D7D-B434-778324756D04}"/>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1154908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12/7/2022</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9703690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12/7/2022</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3374494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12/7/2022</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0452581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12/7/2022</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092404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453A-F2B4-4EDB-B8FA-150267BC1A9A}"/>
              </a:ext>
            </a:extLst>
          </p:cNvPr>
          <p:cNvSpPr>
            <a:spLocks noGrp="1"/>
          </p:cNvSpPr>
          <p:nvPr>
            <p:ph type="title"/>
          </p:nvPr>
        </p:nvSpPr>
        <p:spPr>
          <a:xfrm>
            <a:off x="762000" y="1524000"/>
            <a:ext cx="10668000" cy="3038475"/>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C46C51-ADF1-48FC-A4D9-38C369E78304}"/>
              </a:ext>
            </a:extLst>
          </p:cNvPr>
          <p:cNvSpPr>
            <a:spLocks noGrp="1"/>
          </p:cNvSpPr>
          <p:nvPr>
            <p:ph type="body" idx="1"/>
          </p:nvPr>
        </p:nvSpPr>
        <p:spPr>
          <a:xfrm>
            <a:off x="762000" y="4589463"/>
            <a:ext cx="10668000" cy="15065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C43B56-4DC7-490B-AEFD-55ED1ECFF82E}"/>
              </a:ext>
            </a:extLst>
          </p:cNvPr>
          <p:cNvSpPr>
            <a:spLocks noGrp="1"/>
          </p:cNvSpPr>
          <p:nvPr>
            <p:ph type="dt" sz="half" idx="10"/>
          </p:nvPr>
        </p:nvSpPr>
        <p:spPr/>
        <p:txBody>
          <a:bodyPr/>
          <a:lstStyle/>
          <a:p>
            <a:fld id="{76969C88-B244-455D-A017-012B25B1ACDD}" type="datetimeFigureOut">
              <a:rPr lang="en-US" smtClean="0"/>
              <a:t>12/7/2022</a:t>
            </a:fld>
            <a:endParaRPr lang="en-US"/>
          </a:p>
        </p:txBody>
      </p:sp>
      <p:sp>
        <p:nvSpPr>
          <p:cNvPr id="5" name="Footer Placeholder 4">
            <a:extLst>
              <a:ext uri="{FF2B5EF4-FFF2-40B4-BE49-F238E27FC236}">
                <a16:creationId xmlns:a16="http://schemas.microsoft.com/office/drawing/2014/main" id="{454738F8-C4B2-41D8-B627-A6DDB24B2D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43D49-23F8-4C4B-9C30-EDC030EE6F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353132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556D-6916-42E6-8820-8A0D328A5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2747A5-C962-477F-89AA-A32385D57996}"/>
              </a:ext>
            </a:extLst>
          </p:cNvPr>
          <p:cNvSpPr>
            <a:spLocks noGrp="1"/>
          </p:cNvSpPr>
          <p:nvPr>
            <p:ph sz="half" idx="1"/>
          </p:nvPr>
        </p:nvSpPr>
        <p:spPr>
          <a:xfrm>
            <a:off x="762000" y="2285999"/>
            <a:ext cx="5151119"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D08312-30FC-44D8-B2A9-B5CAAD9F066F}"/>
              </a:ext>
            </a:extLst>
          </p:cNvPr>
          <p:cNvSpPr>
            <a:spLocks noGrp="1"/>
          </p:cNvSpPr>
          <p:nvPr>
            <p:ph sz="half" idx="2"/>
          </p:nvPr>
        </p:nvSpPr>
        <p:spPr>
          <a:xfrm>
            <a:off x="6278879" y="2285999"/>
            <a:ext cx="5151121"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ED84EB-AF90-4F19-A376-0FE5E50F9EA5}"/>
              </a:ext>
            </a:extLst>
          </p:cNvPr>
          <p:cNvSpPr>
            <a:spLocks noGrp="1"/>
          </p:cNvSpPr>
          <p:nvPr>
            <p:ph type="dt" sz="half" idx="10"/>
          </p:nvPr>
        </p:nvSpPr>
        <p:spPr/>
        <p:txBody>
          <a:bodyPr/>
          <a:lstStyle/>
          <a:p>
            <a:fld id="{76969C88-B244-455D-A017-012B25B1ACDD}" type="datetimeFigureOut">
              <a:rPr lang="en-US" smtClean="0"/>
              <a:t>12/7/2022</a:t>
            </a:fld>
            <a:endParaRPr lang="en-US"/>
          </a:p>
        </p:txBody>
      </p:sp>
      <p:sp>
        <p:nvSpPr>
          <p:cNvPr id="6" name="Footer Placeholder 5">
            <a:extLst>
              <a:ext uri="{FF2B5EF4-FFF2-40B4-BE49-F238E27FC236}">
                <a16:creationId xmlns:a16="http://schemas.microsoft.com/office/drawing/2014/main" id="{7B838ED0-2789-41E4-A36E-83F92CA2E8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221A83-6D60-45F0-9173-5F6D2438BC3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4104545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FAE2-03F4-4A94-86C4-9305B237CA89}"/>
              </a:ext>
            </a:extLst>
          </p:cNvPr>
          <p:cNvSpPr>
            <a:spLocks noGrp="1"/>
          </p:cNvSpPr>
          <p:nvPr>
            <p:ph type="title"/>
          </p:nvPr>
        </p:nvSpPr>
        <p:spPr>
          <a:xfrm>
            <a:off x="762000" y="762000"/>
            <a:ext cx="10668000" cy="1524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BAC5A5-E184-46B6-8AB5-C8E132D3624B}"/>
              </a:ext>
            </a:extLst>
          </p:cNvPr>
          <p:cNvSpPr>
            <a:spLocks noGrp="1"/>
          </p:cNvSpPr>
          <p:nvPr>
            <p:ph type="body" idx="1"/>
          </p:nvPr>
        </p:nvSpPr>
        <p:spPr>
          <a:xfrm>
            <a:off x="762000" y="2285999"/>
            <a:ext cx="5151119"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DCFE87-5D80-45CB-9D13-DFC9AFCEC7F9}"/>
              </a:ext>
            </a:extLst>
          </p:cNvPr>
          <p:cNvSpPr>
            <a:spLocks noGrp="1"/>
          </p:cNvSpPr>
          <p:nvPr>
            <p:ph sz="half" idx="2"/>
          </p:nvPr>
        </p:nvSpPr>
        <p:spPr>
          <a:xfrm>
            <a:off x="762000" y="3048000"/>
            <a:ext cx="5151119"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AC1E5A-8423-4749-8EDA-E13425F69658}"/>
              </a:ext>
            </a:extLst>
          </p:cNvPr>
          <p:cNvSpPr>
            <a:spLocks noGrp="1"/>
          </p:cNvSpPr>
          <p:nvPr>
            <p:ph type="body" sz="quarter" idx="3"/>
          </p:nvPr>
        </p:nvSpPr>
        <p:spPr>
          <a:xfrm>
            <a:off x="6278878" y="2286000"/>
            <a:ext cx="5151122"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832AAA-4BB8-4A3D-9C79-516F82F8001D}"/>
              </a:ext>
            </a:extLst>
          </p:cNvPr>
          <p:cNvSpPr>
            <a:spLocks noGrp="1"/>
          </p:cNvSpPr>
          <p:nvPr>
            <p:ph sz="quarter" idx="4"/>
          </p:nvPr>
        </p:nvSpPr>
        <p:spPr>
          <a:xfrm>
            <a:off x="6278878" y="3048000"/>
            <a:ext cx="5151122"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0BEC63-51D3-4C70-B804-BE9EF765AD21}"/>
              </a:ext>
            </a:extLst>
          </p:cNvPr>
          <p:cNvSpPr>
            <a:spLocks noGrp="1"/>
          </p:cNvSpPr>
          <p:nvPr>
            <p:ph type="dt" sz="half" idx="10"/>
          </p:nvPr>
        </p:nvSpPr>
        <p:spPr/>
        <p:txBody>
          <a:bodyPr/>
          <a:lstStyle/>
          <a:p>
            <a:fld id="{76969C88-B244-455D-A017-012B25B1ACDD}" type="datetimeFigureOut">
              <a:rPr lang="en-US" smtClean="0"/>
              <a:t>12/7/2022</a:t>
            </a:fld>
            <a:endParaRPr lang="en-US"/>
          </a:p>
        </p:txBody>
      </p:sp>
      <p:sp>
        <p:nvSpPr>
          <p:cNvPr id="8" name="Footer Placeholder 7">
            <a:extLst>
              <a:ext uri="{FF2B5EF4-FFF2-40B4-BE49-F238E27FC236}">
                <a16:creationId xmlns:a16="http://schemas.microsoft.com/office/drawing/2014/main" id="{735CA295-8563-402F-92C3-1F20C977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FA5918-109D-4342-84C0-9774A52C9E7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209930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F2662-CBD1-4498-9B6E-2961F5EF1B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F739AE-8101-4C18-8CF3-911BDF3978A8}"/>
              </a:ext>
            </a:extLst>
          </p:cNvPr>
          <p:cNvSpPr>
            <a:spLocks noGrp="1"/>
          </p:cNvSpPr>
          <p:nvPr>
            <p:ph type="dt" sz="half" idx="10"/>
          </p:nvPr>
        </p:nvSpPr>
        <p:spPr/>
        <p:txBody>
          <a:bodyPr/>
          <a:lstStyle/>
          <a:p>
            <a:fld id="{76969C88-B244-455D-A017-012B25B1ACDD}" type="datetimeFigureOut">
              <a:rPr lang="en-US" smtClean="0"/>
              <a:t>12/7/2022</a:t>
            </a:fld>
            <a:endParaRPr lang="en-US"/>
          </a:p>
        </p:txBody>
      </p:sp>
      <p:sp>
        <p:nvSpPr>
          <p:cNvPr id="4" name="Footer Placeholder 3">
            <a:extLst>
              <a:ext uri="{FF2B5EF4-FFF2-40B4-BE49-F238E27FC236}">
                <a16:creationId xmlns:a16="http://schemas.microsoft.com/office/drawing/2014/main" id="{66EB1C88-D181-449C-9BE1-E85068C188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38A2C9-E93B-4F0A-A021-9E3AEBC3FA8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957756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0AE8D9-9B42-438E-ADA6-CCFE45788460}"/>
              </a:ext>
            </a:extLst>
          </p:cNvPr>
          <p:cNvSpPr>
            <a:spLocks noGrp="1"/>
          </p:cNvSpPr>
          <p:nvPr>
            <p:ph type="dt" sz="half" idx="10"/>
          </p:nvPr>
        </p:nvSpPr>
        <p:spPr/>
        <p:txBody>
          <a:bodyPr/>
          <a:lstStyle/>
          <a:p>
            <a:fld id="{76969C88-B244-455D-A017-012B25B1ACDD}" type="datetimeFigureOut">
              <a:rPr lang="en-US" smtClean="0"/>
              <a:t>12/7/2022</a:t>
            </a:fld>
            <a:endParaRPr lang="en-US"/>
          </a:p>
        </p:txBody>
      </p:sp>
      <p:sp>
        <p:nvSpPr>
          <p:cNvPr id="3" name="Footer Placeholder 2">
            <a:extLst>
              <a:ext uri="{FF2B5EF4-FFF2-40B4-BE49-F238E27FC236}">
                <a16:creationId xmlns:a16="http://schemas.microsoft.com/office/drawing/2014/main" id="{C4F792B9-A8AF-4E13-8A25-741E89691E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3A2CF6-DBC5-4491-B213-B3CD09D3130C}"/>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192057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27076-58C8-494C-B6B1-DC86F62DDC24}"/>
              </a:ext>
            </a:extLst>
          </p:cNvPr>
          <p:cNvSpPr>
            <a:spLocks noGrp="1"/>
          </p:cNvSpPr>
          <p:nvPr>
            <p:ph type="title"/>
          </p:nvPr>
        </p:nvSpPr>
        <p:spPr>
          <a:xfrm>
            <a:off x="762000" y="761998"/>
            <a:ext cx="3810000" cy="1524002"/>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F29E36-0340-452F-8D0A-1BC3F3A388CF}"/>
              </a:ext>
            </a:extLst>
          </p:cNvPr>
          <p:cNvSpPr>
            <a:spLocks noGrp="1"/>
          </p:cNvSpPr>
          <p:nvPr>
            <p:ph idx="1"/>
          </p:nvPr>
        </p:nvSpPr>
        <p:spPr>
          <a:xfrm>
            <a:off x="5334000" y="762001"/>
            <a:ext cx="609600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051C2E-E587-45E8-BDB1-DFF2F2791BF6}"/>
              </a:ext>
            </a:extLst>
          </p:cNvPr>
          <p:cNvSpPr>
            <a:spLocks noGrp="1"/>
          </p:cNvSpPr>
          <p:nvPr>
            <p:ph type="body" sz="half" idx="2"/>
          </p:nvPr>
        </p:nvSpPr>
        <p:spPr>
          <a:xfrm>
            <a:off x="762000" y="2286000"/>
            <a:ext cx="3810000" cy="38100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21D993-DEDD-470E-B48B-CB053A55A119}"/>
              </a:ext>
            </a:extLst>
          </p:cNvPr>
          <p:cNvSpPr>
            <a:spLocks noGrp="1"/>
          </p:cNvSpPr>
          <p:nvPr>
            <p:ph type="dt" sz="half" idx="10"/>
          </p:nvPr>
        </p:nvSpPr>
        <p:spPr/>
        <p:txBody>
          <a:bodyPr/>
          <a:lstStyle/>
          <a:p>
            <a:fld id="{76969C88-B244-455D-A017-012B25B1ACDD}" type="datetimeFigureOut">
              <a:rPr lang="en-US" smtClean="0"/>
              <a:t>12/7/2022</a:t>
            </a:fld>
            <a:endParaRPr lang="en-US"/>
          </a:p>
        </p:txBody>
      </p:sp>
      <p:sp>
        <p:nvSpPr>
          <p:cNvPr id="6" name="Footer Placeholder 5">
            <a:extLst>
              <a:ext uri="{FF2B5EF4-FFF2-40B4-BE49-F238E27FC236}">
                <a16:creationId xmlns:a16="http://schemas.microsoft.com/office/drawing/2014/main" id="{67926C64-7401-4CA4-859F-74472AF869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108F41-F1F6-431C-9B45-8A447F188CB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367091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04FB-422C-4023-9381-EB12F1582D44}"/>
              </a:ext>
            </a:extLst>
          </p:cNvPr>
          <p:cNvSpPr>
            <a:spLocks noGrp="1"/>
          </p:cNvSpPr>
          <p:nvPr>
            <p:ph type="title"/>
          </p:nvPr>
        </p:nvSpPr>
        <p:spPr>
          <a:xfrm>
            <a:off x="762001" y="762000"/>
            <a:ext cx="3809999" cy="1524000"/>
          </a:xfrm>
        </p:spPr>
        <p:txBody>
          <a:bodyPr anchor="t" anchorCtr="0"/>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DBA3AA-DE44-4B1F-91D1-09F67B89B941}"/>
              </a:ext>
            </a:extLst>
          </p:cNvPr>
          <p:cNvSpPr>
            <a:spLocks noGrp="1"/>
          </p:cNvSpPr>
          <p:nvPr>
            <p:ph type="pic" idx="1"/>
          </p:nvPr>
        </p:nvSpPr>
        <p:spPr>
          <a:xfrm>
            <a:off x="5334000" y="762001"/>
            <a:ext cx="6021388" cy="533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A27B131-5117-4106-80DB-2AB208C4C953}"/>
              </a:ext>
            </a:extLst>
          </p:cNvPr>
          <p:cNvSpPr>
            <a:spLocks noGrp="1"/>
          </p:cNvSpPr>
          <p:nvPr>
            <p:ph type="body" sz="half" idx="2"/>
          </p:nvPr>
        </p:nvSpPr>
        <p:spPr>
          <a:xfrm>
            <a:off x="762001" y="2286000"/>
            <a:ext cx="3809999" cy="3810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13918A-7F23-4C72-8E80-591324A3046C}"/>
              </a:ext>
            </a:extLst>
          </p:cNvPr>
          <p:cNvSpPr>
            <a:spLocks noGrp="1"/>
          </p:cNvSpPr>
          <p:nvPr>
            <p:ph type="dt" sz="half" idx="10"/>
          </p:nvPr>
        </p:nvSpPr>
        <p:spPr/>
        <p:txBody>
          <a:bodyPr/>
          <a:lstStyle/>
          <a:p>
            <a:fld id="{76969C88-B244-455D-A017-012B25B1ACDD}" type="datetimeFigureOut">
              <a:rPr lang="en-US" smtClean="0"/>
              <a:t>12/7/2022</a:t>
            </a:fld>
            <a:endParaRPr lang="en-US"/>
          </a:p>
        </p:txBody>
      </p:sp>
      <p:sp>
        <p:nvSpPr>
          <p:cNvPr id="6" name="Footer Placeholder 5">
            <a:extLst>
              <a:ext uri="{FF2B5EF4-FFF2-40B4-BE49-F238E27FC236}">
                <a16:creationId xmlns:a16="http://schemas.microsoft.com/office/drawing/2014/main" id="{181071C8-76FE-4B83-8317-BD53C7C844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23681A-6F29-48FC-9409-319ED3E96635}"/>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966813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6EF5A53-0A64-4CA5-B9C7-1CB97CB5CF1C}"/>
              </a:ext>
            </a:extLst>
          </p:cNvPr>
          <p:cNvSpPr/>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1" name="Freeform: Shape 10">
            <a:extLst>
              <a:ext uri="{FF2B5EF4-FFF2-40B4-BE49-F238E27FC236}">
                <a16:creationId xmlns:a16="http://schemas.microsoft.com/office/drawing/2014/main" id="{34ABFBEA-4EB0-4D02-A2C0-1733CD3D6F12}"/>
              </a:ext>
            </a:extLst>
          </p:cNvPr>
          <p:cNvSpPr/>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12" name="Freeform: Shape 11">
            <a:extLst>
              <a:ext uri="{FF2B5EF4-FFF2-40B4-BE49-F238E27FC236}">
                <a16:creationId xmlns:a16="http://schemas.microsoft.com/office/drawing/2014/main" id="{19E083F6-57F4-487B-A766-EA0462B1EED8}"/>
              </a:ext>
            </a:extLst>
          </p:cNvPr>
          <p:cNvSpPr/>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Placeholder 1">
            <a:extLst>
              <a:ext uri="{FF2B5EF4-FFF2-40B4-BE49-F238E27FC236}">
                <a16:creationId xmlns:a16="http://schemas.microsoft.com/office/drawing/2014/main" id="{A3A2F988-7148-4375-83D8-12EE5EBC7BE0}"/>
              </a:ext>
            </a:extLst>
          </p:cNvPr>
          <p:cNvSpPr>
            <a:spLocks noGrp="1"/>
          </p:cNvSpPr>
          <p:nvPr>
            <p:ph type="title"/>
          </p:nvPr>
        </p:nvSpPr>
        <p:spPr>
          <a:xfrm>
            <a:off x="762000" y="762000"/>
            <a:ext cx="106680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896238-C5B3-4F3C-97FA-890E1A51A203}"/>
              </a:ext>
            </a:extLst>
          </p:cNvPr>
          <p:cNvSpPr>
            <a:spLocks noGrp="1"/>
          </p:cNvSpPr>
          <p:nvPr>
            <p:ph type="body" idx="1"/>
          </p:nvPr>
        </p:nvSpPr>
        <p:spPr>
          <a:xfrm>
            <a:off x="762000" y="2286000"/>
            <a:ext cx="10668000" cy="3818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D6E4474-0442-4E4B-9E5B-CA7B3951C1DA}"/>
              </a:ext>
            </a:extLst>
          </p:cNvPr>
          <p:cNvSpPr>
            <a:spLocks noGrp="1"/>
          </p:cNvSpPr>
          <p:nvPr>
            <p:ph type="dt" sz="half" idx="2"/>
          </p:nvPr>
        </p:nvSpPr>
        <p:spPr>
          <a:xfrm>
            <a:off x="9389165" y="194320"/>
            <a:ext cx="2040835"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76969C88-B244-455D-A017-012B25B1ACDD}" type="datetimeFigureOut">
              <a:rPr lang="en-US" smtClean="0"/>
              <a:pPr/>
              <a:t>12/7/2022</a:t>
            </a:fld>
            <a:endParaRPr lang="en-US"/>
          </a:p>
        </p:txBody>
      </p:sp>
      <p:sp>
        <p:nvSpPr>
          <p:cNvPr id="5" name="Footer Placeholder 4">
            <a:extLst>
              <a:ext uri="{FF2B5EF4-FFF2-40B4-BE49-F238E27FC236}">
                <a16:creationId xmlns:a16="http://schemas.microsoft.com/office/drawing/2014/main" id="{E0626A98-F887-40E1-B9BA-9D93DE90E022}"/>
              </a:ext>
            </a:extLst>
          </p:cNvPr>
          <p:cNvSpPr>
            <a:spLocks noGrp="1"/>
          </p:cNvSpPr>
          <p:nvPr>
            <p:ph type="ftr" sz="quarter" idx="3"/>
          </p:nvPr>
        </p:nvSpPr>
        <p:spPr>
          <a:xfrm>
            <a:off x="761999" y="6356350"/>
            <a:ext cx="6612835" cy="365125"/>
          </a:xfrm>
          <a:prstGeom prst="rect">
            <a:avLst/>
          </a:prstGeom>
        </p:spPr>
        <p:txBody>
          <a:bodyPr vert="horz" lIns="91440" tIns="45720" rIns="91440" bIns="45720" rtlCol="0" anchor="ctr"/>
          <a:lstStyle>
            <a:lvl1pPr algn="l">
              <a:defRPr sz="1200">
                <a:solidFill>
                  <a:schemeClr val="tx1">
                    <a:tint val="75000"/>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482C8119-73F6-4713-9AD3-3628DCDFB8F2}"/>
              </a:ext>
            </a:extLst>
          </p:cNvPr>
          <p:cNvSpPr>
            <a:spLocks noGrp="1"/>
          </p:cNvSpPr>
          <p:nvPr>
            <p:ph type="sldNum" sz="quarter" idx="4"/>
          </p:nvPr>
        </p:nvSpPr>
        <p:spPr>
          <a:xfrm>
            <a:off x="9906000" y="6356350"/>
            <a:ext cx="1524000"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07CE569E-9B7C-4CB9-AB80-C0841F922CFF}" type="slidenum">
              <a:rPr lang="en-US" smtClean="0"/>
              <a:pPr/>
              <a:t>‹#›</a:t>
            </a:fld>
            <a:endParaRPr lang="en-US"/>
          </a:p>
        </p:txBody>
      </p:sp>
    </p:spTree>
    <p:extLst>
      <p:ext uri="{BB962C8B-B14F-4D97-AF65-F5344CB8AC3E}">
        <p14:creationId xmlns:p14="http://schemas.microsoft.com/office/powerpoint/2010/main" val="2150691329"/>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26" r:id="rId5"/>
    <p:sldLayoutId id="2147483727" r:id="rId6"/>
    <p:sldLayoutId id="2147483732"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sz="2800" kern="1200">
          <a:solidFill>
            <a:schemeClr val="tx1">
              <a:alpha val="70000"/>
            </a:schemeClr>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sz="2400" kern="1200">
          <a:solidFill>
            <a:schemeClr val="tx1">
              <a:alpha val="70000"/>
            </a:schemeClr>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sz="2000" kern="1200">
          <a:solidFill>
            <a:schemeClr val="tx1">
              <a:alpha val="70000"/>
            </a:schemeClr>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12/7/2022</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1048816789"/>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06" r:id="rId6"/>
    <p:sldLayoutId id="2147483701" r:id="rId7"/>
    <p:sldLayoutId id="2147483702" r:id="rId8"/>
    <p:sldLayoutId id="2147483703" r:id="rId9"/>
    <p:sldLayoutId id="2147483704" r:id="rId10"/>
    <p:sldLayoutId id="2147483705" r:id="rId11"/>
    <p:sldLayoutId id="2147483707"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cid:image003.jpg@01D6CA33.224F3F10" TargetMode="Externa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4" name="Picture 3" descr="Triangular abstract background">
            <a:extLst>
              <a:ext uri="{FF2B5EF4-FFF2-40B4-BE49-F238E27FC236}">
                <a16:creationId xmlns:a16="http://schemas.microsoft.com/office/drawing/2014/main" id="{6985F109-C078-48A4-913E-B2E49ADA73C3}"/>
              </a:ext>
            </a:extLst>
          </p:cNvPr>
          <p:cNvPicPr>
            <a:picLocks noChangeAspect="1"/>
          </p:cNvPicPr>
          <p:nvPr/>
        </p:nvPicPr>
        <p:blipFill rotWithShape="1">
          <a:blip r:embed="rId2"/>
          <a:srcRect t="15730"/>
          <a:stretch/>
        </p:blipFill>
        <p:spPr>
          <a:xfrm>
            <a:off x="20" y="10"/>
            <a:ext cx="12191980" cy="6857990"/>
          </a:xfrm>
          <a:custGeom>
            <a:avLst/>
            <a:gdLst/>
            <a:ahLst/>
            <a:cxnLst/>
            <a:rect l="l" t="t" r="r" b="b"/>
            <a:pathLst>
              <a:path w="12191999" h="6857999">
                <a:moveTo>
                  <a:pt x="0" y="0"/>
                </a:moveTo>
                <a:lnTo>
                  <a:pt x="12191999" y="0"/>
                </a:lnTo>
                <a:lnTo>
                  <a:pt x="12191999" y="6857999"/>
                </a:lnTo>
                <a:lnTo>
                  <a:pt x="4628129" y="6857999"/>
                </a:lnTo>
                <a:lnTo>
                  <a:pt x="4734519" y="6819371"/>
                </a:lnTo>
                <a:cubicBezTo>
                  <a:pt x="4938119" y="6741181"/>
                  <a:pt x="5132935" y="6652933"/>
                  <a:pt x="5315781" y="6551721"/>
                </a:cubicBezTo>
                <a:cubicBezTo>
                  <a:pt x="6619811" y="5830059"/>
                  <a:pt x="6364610" y="4934281"/>
                  <a:pt x="6058656" y="3948664"/>
                </a:cubicBezTo>
                <a:cubicBezTo>
                  <a:pt x="5601502" y="2476708"/>
                  <a:pt x="4958009" y="1222984"/>
                  <a:pt x="2540911" y="827627"/>
                </a:cubicBezTo>
                <a:cubicBezTo>
                  <a:pt x="1760946" y="699982"/>
                  <a:pt x="986522" y="591203"/>
                  <a:pt x="238021" y="541759"/>
                </a:cubicBezTo>
                <a:lnTo>
                  <a:pt x="0" y="529223"/>
                </a:lnTo>
                <a:close/>
              </a:path>
            </a:pathLst>
          </a:custGeom>
        </p:spPr>
      </p:pic>
      <p:sp>
        <p:nvSpPr>
          <p:cNvPr id="18" name="Freeform: Shape 17">
            <a:extLst>
              <a:ext uri="{FF2B5EF4-FFF2-40B4-BE49-F238E27FC236}">
                <a16:creationId xmlns:a16="http://schemas.microsoft.com/office/drawing/2014/main" id="{3B2B1500-BB55-471C-8A9E-67288297EC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9224"/>
            <a:ext cx="6305549" cy="6328777"/>
          </a:xfrm>
          <a:custGeom>
            <a:avLst/>
            <a:gdLst>
              <a:gd name="connsiteX0" fmla="*/ 0 w 4212773"/>
              <a:gd name="connsiteY0" fmla="*/ 0 h 6498740"/>
              <a:gd name="connsiteX1" fmla="*/ 159023 w 4212773"/>
              <a:gd name="connsiteY1" fmla="*/ 12872 h 6498740"/>
              <a:gd name="connsiteX2" fmla="*/ 1697597 w 4212773"/>
              <a:gd name="connsiteY2" fmla="*/ 306418 h 6498740"/>
              <a:gd name="connsiteX3" fmla="*/ 4047822 w 4212773"/>
              <a:gd name="connsiteY3" fmla="*/ 3511272 h 6498740"/>
              <a:gd name="connsiteX4" fmla="*/ 3551503 w 4212773"/>
              <a:gd name="connsiteY4" fmla="*/ 6184235 h 6498740"/>
              <a:gd name="connsiteX5" fmla="*/ 3163159 w 4212773"/>
              <a:gd name="connsiteY5" fmla="*/ 6459073 h 6498740"/>
              <a:gd name="connsiteX6" fmla="*/ 3092077 w 4212773"/>
              <a:gd name="connsiteY6" fmla="*/ 6498740 h 6498740"/>
              <a:gd name="connsiteX7" fmla="*/ 0 w 4212773"/>
              <a:gd name="connsiteY7" fmla="*/ 6498740 h 6498740"/>
              <a:gd name="connsiteX8" fmla="*/ 0 w 4212773"/>
              <a:gd name="connsiteY8" fmla="*/ 0 h 6498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12773" h="6498740">
                <a:moveTo>
                  <a:pt x="0" y="0"/>
                </a:moveTo>
                <a:lnTo>
                  <a:pt x="159023" y="12872"/>
                </a:lnTo>
                <a:cubicBezTo>
                  <a:pt x="659101" y="63644"/>
                  <a:pt x="1176498" y="175345"/>
                  <a:pt x="1697597" y="306418"/>
                </a:cubicBezTo>
                <a:cubicBezTo>
                  <a:pt x="3312474" y="712392"/>
                  <a:pt x="3742395" y="1999786"/>
                  <a:pt x="4047822" y="3511272"/>
                </a:cubicBezTo>
                <a:cubicBezTo>
                  <a:pt x="4252232" y="4523358"/>
                  <a:pt x="4422733" y="5443193"/>
                  <a:pt x="3551503" y="6184235"/>
                </a:cubicBezTo>
                <a:cubicBezTo>
                  <a:pt x="3429343" y="6288166"/>
                  <a:pt x="3299185" y="6378784"/>
                  <a:pt x="3163159" y="6459073"/>
                </a:cubicBezTo>
                <a:lnTo>
                  <a:pt x="3092077" y="6498740"/>
                </a:lnTo>
                <a:lnTo>
                  <a:pt x="0" y="649874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045E22C-A99D-41BB-AF14-EF1B1E745A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6525"/>
            <a:ext cx="6130391" cy="6721476"/>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Light"/>
            </a:endParaRPr>
          </a:p>
        </p:txBody>
      </p:sp>
      <p:sp>
        <p:nvSpPr>
          <p:cNvPr id="3" name="Subtitle 2">
            <a:extLst>
              <a:ext uri="{FF2B5EF4-FFF2-40B4-BE49-F238E27FC236}">
                <a16:creationId xmlns:a16="http://schemas.microsoft.com/office/drawing/2014/main" id="{2041066C-07C0-4F69-BAC4-8D3F8CC4C8F8}"/>
              </a:ext>
            </a:extLst>
          </p:cNvPr>
          <p:cNvSpPr>
            <a:spLocks noGrp="1"/>
          </p:cNvSpPr>
          <p:nvPr>
            <p:ph type="subTitle" idx="1"/>
          </p:nvPr>
        </p:nvSpPr>
        <p:spPr>
          <a:xfrm>
            <a:off x="761999" y="4571999"/>
            <a:ext cx="5857741" cy="1524000"/>
          </a:xfrm>
        </p:spPr>
        <p:txBody>
          <a:bodyPr anchor="b">
            <a:normAutofit fontScale="62500" lnSpcReduction="20000"/>
          </a:bodyPr>
          <a:lstStyle/>
          <a:p>
            <a:pPr algn="l"/>
            <a:r>
              <a:rPr lang="en-US" dirty="0"/>
              <a:t>Ron Hall, Bubar &amp; Hall Consulting, LLC</a:t>
            </a:r>
          </a:p>
          <a:p>
            <a:pPr algn="l"/>
            <a:r>
              <a:rPr lang="en-US" dirty="0"/>
              <a:t>Tyler Reeb, University of California Long Beach, </a:t>
            </a:r>
          </a:p>
          <a:p>
            <a:pPr algn="l"/>
            <a:r>
              <a:rPr lang="en-US" dirty="0"/>
              <a:t>Terry Bills, Environmental Systems Research Institute</a:t>
            </a:r>
          </a:p>
          <a:p>
            <a:pPr algn="l"/>
            <a:r>
              <a:rPr lang="en-US" dirty="0"/>
              <a:t>Cameron Ishaq, Faster Horse</a:t>
            </a:r>
          </a:p>
        </p:txBody>
      </p:sp>
      <p:sp>
        <p:nvSpPr>
          <p:cNvPr id="2" name="Title 1">
            <a:extLst>
              <a:ext uri="{FF2B5EF4-FFF2-40B4-BE49-F238E27FC236}">
                <a16:creationId xmlns:a16="http://schemas.microsoft.com/office/drawing/2014/main" id="{A6EF49C0-1D35-44E0-8093-F75F82B8B1FF}"/>
              </a:ext>
            </a:extLst>
          </p:cNvPr>
          <p:cNvSpPr>
            <a:spLocks noGrp="1"/>
          </p:cNvSpPr>
          <p:nvPr>
            <p:ph type="ctrTitle"/>
          </p:nvPr>
        </p:nvSpPr>
        <p:spPr>
          <a:xfrm>
            <a:off x="762000" y="2299787"/>
            <a:ext cx="4572000" cy="2286000"/>
          </a:xfrm>
        </p:spPr>
        <p:txBody>
          <a:bodyPr>
            <a:normAutofit fontScale="90000"/>
          </a:bodyPr>
          <a:lstStyle/>
          <a:p>
            <a:pPr algn="l"/>
            <a:r>
              <a:rPr lang="en-US" sz="3700" dirty="0"/>
              <a:t>Future Tribal Transportation Workforce Needs and Gap Analysis and Research Roadmap</a:t>
            </a:r>
          </a:p>
        </p:txBody>
      </p:sp>
    </p:spTree>
    <p:extLst>
      <p:ext uri="{BB962C8B-B14F-4D97-AF65-F5344CB8AC3E}">
        <p14:creationId xmlns:p14="http://schemas.microsoft.com/office/powerpoint/2010/main" val="1624673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87A98-9799-3999-6F6F-B363F5D59931}"/>
              </a:ext>
            </a:extLst>
          </p:cNvPr>
          <p:cNvSpPr>
            <a:spLocks noGrp="1"/>
          </p:cNvSpPr>
          <p:nvPr>
            <p:ph type="title"/>
          </p:nvPr>
        </p:nvSpPr>
        <p:spPr/>
        <p:txBody>
          <a:bodyPr/>
          <a:lstStyle/>
          <a:p>
            <a:r>
              <a:rPr lang="en-US" dirty="0" err="1"/>
              <a:t>Allignment</a:t>
            </a:r>
            <a:r>
              <a:rPr lang="en-US" dirty="0"/>
              <a:t> of Policies</a:t>
            </a:r>
          </a:p>
        </p:txBody>
      </p:sp>
      <p:sp>
        <p:nvSpPr>
          <p:cNvPr id="3" name="Content Placeholder 2">
            <a:extLst>
              <a:ext uri="{FF2B5EF4-FFF2-40B4-BE49-F238E27FC236}">
                <a16:creationId xmlns:a16="http://schemas.microsoft.com/office/drawing/2014/main" id="{185180F4-1146-C98D-A6BF-B686495FA17C}"/>
              </a:ext>
            </a:extLst>
          </p:cNvPr>
          <p:cNvSpPr>
            <a:spLocks noGrp="1"/>
          </p:cNvSpPr>
          <p:nvPr>
            <p:ph idx="1"/>
          </p:nvPr>
        </p:nvSpPr>
        <p:spPr/>
        <p:txBody>
          <a:bodyPr/>
          <a:lstStyle/>
          <a:p>
            <a:r>
              <a:rPr lang="en-US" dirty="0"/>
              <a:t>Tribal Self-Determination and Self-Governance</a:t>
            </a:r>
          </a:p>
          <a:p>
            <a:r>
              <a:rPr lang="en-US" dirty="0"/>
              <a:t>Federal-Aid Policies</a:t>
            </a:r>
          </a:p>
          <a:p>
            <a:r>
              <a:rPr lang="en-US" dirty="0"/>
              <a:t>Tribal Transportation Program Policies</a:t>
            </a:r>
          </a:p>
          <a:p>
            <a:pPr lvl="1"/>
            <a:r>
              <a:rPr lang="en-US" dirty="0"/>
              <a:t>FHWA</a:t>
            </a:r>
          </a:p>
          <a:p>
            <a:pPr lvl="1"/>
            <a:r>
              <a:rPr lang="en-US" dirty="0"/>
              <a:t>FTA</a:t>
            </a:r>
          </a:p>
          <a:p>
            <a:pPr lvl="1"/>
            <a:r>
              <a:rPr lang="en-US" dirty="0"/>
              <a:t>BIA</a:t>
            </a:r>
          </a:p>
        </p:txBody>
      </p:sp>
    </p:spTree>
    <p:extLst>
      <p:ext uri="{BB962C8B-B14F-4D97-AF65-F5344CB8AC3E}">
        <p14:creationId xmlns:p14="http://schemas.microsoft.com/office/powerpoint/2010/main" val="1822597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8C811-7DCF-413F-83A0-4DADAB3AFCD8}"/>
              </a:ext>
            </a:extLst>
          </p:cNvPr>
          <p:cNvSpPr>
            <a:spLocks noGrp="1"/>
          </p:cNvSpPr>
          <p:nvPr>
            <p:ph type="title"/>
          </p:nvPr>
        </p:nvSpPr>
        <p:spPr>
          <a:xfrm>
            <a:off x="762000" y="762000"/>
            <a:ext cx="10668000" cy="842513"/>
          </a:xfrm>
        </p:spPr>
        <p:txBody>
          <a:bodyPr/>
          <a:lstStyle/>
          <a:p>
            <a:r>
              <a:rPr lang="en-US" b="1" dirty="0">
                <a:latin typeface="Calibri" panose="020F0502020204030204" pitchFamily="34" charset="0"/>
                <a:ea typeface="Calibri" panose="020F0502020204030204" pitchFamily="34" charset="0"/>
                <a:cs typeface="Times New Roman" panose="02020603050405020304" pitchFamily="18" charset="0"/>
              </a:rPr>
              <a:t>Research Objective</a:t>
            </a:r>
            <a:endParaRPr lang="en-US" dirty="0"/>
          </a:p>
        </p:txBody>
      </p:sp>
      <p:sp>
        <p:nvSpPr>
          <p:cNvPr id="3" name="Content Placeholder 2">
            <a:extLst>
              <a:ext uri="{FF2B5EF4-FFF2-40B4-BE49-F238E27FC236}">
                <a16:creationId xmlns:a16="http://schemas.microsoft.com/office/drawing/2014/main" id="{BFADB41A-A3E0-4092-A7AD-EE62645D54E4}"/>
              </a:ext>
            </a:extLst>
          </p:cNvPr>
          <p:cNvSpPr>
            <a:spLocks noGrp="1"/>
          </p:cNvSpPr>
          <p:nvPr>
            <p:ph idx="1"/>
          </p:nvPr>
        </p:nvSpPr>
        <p:spPr>
          <a:xfrm>
            <a:off x="762000" y="1748288"/>
            <a:ext cx="10668000" cy="4355796"/>
          </a:xfrm>
        </p:spPr>
        <p:txBody>
          <a:bodyPr>
            <a:noAutofit/>
          </a:bodyPr>
          <a:lstStyle/>
          <a:p>
            <a:pPr marL="342900" marR="0" indent="-342900">
              <a:lnSpc>
                <a:spcPct val="107000"/>
              </a:lnSpc>
              <a:spcBef>
                <a:spcPts val="0"/>
              </a:spcBef>
              <a:spcAft>
                <a:spcPts val="0"/>
              </a:spcAft>
              <a:buAutoNum type="alphaLcParenR"/>
            </a:pPr>
            <a:r>
              <a:rPr lang="en-US" sz="2400" dirty="0">
                <a:effectLst/>
                <a:latin typeface="Calibri" panose="020F0502020204030204" pitchFamily="34" charset="0"/>
                <a:ea typeface="Calibri" panose="020F0502020204030204" pitchFamily="34" charset="0"/>
                <a:cs typeface="Times New Roman" panose="02020603050405020304" pitchFamily="18" charset="0"/>
              </a:rPr>
              <a:t>develop and deliver a needs and skills gap assessment of the transportation workforce of Tribal governments across the United States, and </a:t>
            </a:r>
          </a:p>
          <a:p>
            <a:pPr marL="342900" marR="0" indent="-342900">
              <a:lnSpc>
                <a:spcPct val="107000"/>
              </a:lnSpc>
              <a:spcBef>
                <a:spcPts val="0"/>
              </a:spcBef>
              <a:spcAft>
                <a:spcPts val="0"/>
              </a:spcAft>
              <a:buAutoNum type="alphaLcParenR"/>
            </a:pPr>
            <a:r>
              <a:rPr lang="en-US" sz="2400" dirty="0">
                <a:effectLst/>
                <a:latin typeface="Calibri" panose="020F0502020204030204" pitchFamily="34" charset="0"/>
                <a:ea typeface="Calibri" panose="020F0502020204030204" pitchFamily="34" charset="0"/>
                <a:cs typeface="Times New Roman" panose="02020603050405020304" pitchFamily="18" charset="0"/>
              </a:rPr>
              <a:t>offer options to help decision makers better understand and implement a suite of workforce development programs, resources, and materials that can help Tribal governments train and maintain their workforce.</a:t>
            </a:r>
          </a:p>
          <a:p>
            <a:pPr marL="342900" marR="0" indent="-342900">
              <a:lnSpc>
                <a:spcPct val="107000"/>
              </a:lnSpc>
              <a:spcBef>
                <a:spcPts val="0"/>
              </a:spcBef>
              <a:spcAft>
                <a:spcPts val="0"/>
              </a:spcAft>
              <a:buAutoNum type="alphaLcParenR"/>
            </a:pPr>
            <a:r>
              <a:rPr lang="en-US" sz="2400" dirty="0">
                <a:latin typeface="Calibri" panose="020F0502020204030204" pitchFamily="34" charset="0"/>
                <a:ea typeface="Calibri" panose="020F0502020204030204" pitchFamily="34" charset="0"/>
                <a:cs typeface="Times New Roman" panose="02020603050405020304" pitchFamily="18" charset="0"/>
              </a:rPr>
              <a:t>Develop a Tribal Transportation Research Roadmap</a:t>
            </a:r>
          </a:p>
          <a:p>
            <a:pPr marL="342900" marR="0" indent="-342900">
              <a:lnSpc>
                <a:spcPct val="107000"/>
              </a:lnSpc>
              <a:spcBef>
                <a:spcPts val="0"/>
              </a:spcBef>
              <a:spcAft>
                <a:spcPts val="0"/>
              </a:spcAft>
              <a:buAutoNum type="alphaLcParenR"/>
            </a:pPr>
            <a:r>
              <a:rPr lang="en-US" sz="2400" dirty="0">
                <a:effectLst/>
                <a:latin typeface="Calibri" panose="020F0502020204030204" pitchFamily="34" charset="0"/>
                <a:ea typeface="Calibri" panose="020F0502020204030204" pitchFamily="34" charset="0"/>
                <a:cs typeface="Times New Roman" panose="02020603050405020304" pitchFamily="18" charset="0"/>
              </a:rPr>
              <a:t>Recommendations to develop targeted training and technical assistance initiatives that respond to various Tribal needs with regard to technology, infrastructure, mobility, </a:t>
            </a:r>
            <a:r>
              <a:rPr lang="en-US" sz="2400" dirty="0">
                <a:latin typeface="Calibri" panose="020F0502020204030204" pitchFamily="34" charset="0"/>
                <a:ea typeface="Calibri" panose="020F0502020204030204" pitchFamily="34" charset="0"/>
                <a:cs typeface="Times New Roman" panose="02020603050405020304" pitchFamily="18" charset="0"/>
              </a:rPr>
              <a:t>administration, </a:t>
            </a:r>
            <a:r>
              <a:rPr lang="en-US" sz="2400" dirty="0">
                <a:effectLst/>
                <a:latin typeface="Calibri" panose="020F0502020204030204" pitchFamily="34" charset="0"/>
                <a:ea typeface="Calibri" panose="020F0502020204030204" pitchFamily="34" charset="0"/>
                <a:cs typeface="Times New Roman" panose="02020603050405020304" pitchFamily="18" charset="0"/>
              </a:rPr>
              <a:t>and demographics. </a:t>
            </a:r>
          </a:p>
        </p:txBody>
      </p:sp>
    </p:spTree>
    <p:extLst>
      <p:ext uri="{BB962C8B-B14F-4D97-AF65-F5344CB8AC3E}">
        <p14:creationId xmlns:p14="http://schemas.microsoft.com/office/powerpoint/2010/main" val="1722742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CB1EB-5D50-4A4B-8ABD-10826B51E446}"/>
              </a:ext>
            </a:extLst>
          </p:cNvPr>
          <p:cNvSpPr>
            <a:spLocks noGrp="1"/>
          </p:cNvSpPr>
          <p:nvPr>
            <p:ph type="title"/>
          </p:nvPr>
        </p:nvSpPr>
        <p:spPr/>
        <p:txBody>
          <a:bodyPr/>
          <a:lstStyle/>
          <a:p>
            <a:r>
              <a:rPr lang="en-US" sz="4400" dirty="0">
                <a:effectLst/>
                <a:latin typeface="Calibri" panose="020F0502020204030204" pitchFamily="34" charset="0"/>
                <a:ea typeface="Calibri" panose="020F0502020204030204" pitchFamily="34" charset="0"/>
                <a:cs typeface="Times New Roman" panose="02020603050405020304" pitchFamily="18" charset="0"/>
              </a:rPr>
              <a:t>The process and intended outputs for this research are:</a:t>
            </a:r>
            <a:endParaRPr lang="en-US" dirty="0"/>
          </a:p>
        </p:txBody>
      </p:sp>
      <p:sp>
        <p:nvSpPr>
          <p:cNvPr id="3" name="Content Placeholder 2">
            <a:extLst>
              <a:ext uri="{FF2B5EF4-FFF2-40B4-BE49-F238E27FC236}">
                <a16:creationId xmlns:a16="http://schemas.microsoft.com/office/drawing/2014/main" id="{A8C0F857-316B-4B2D-9282-008D192A0B56}"/>
              </a:ext>
            </a:extLst>
          </p:cNvPr>
          <p:cNvSpPr>
            <a:spLocks noGrp="1"/>
          </p:cNvSpPr>
          <p:nvPr>
            <p:ph idx="1"/>
          </p:nvPr>
        </p:nvSpPr>
        <p:spPr/>
        <p:txBody>
          <a:bodyPr>
            <a:normAutofit fontScale="77500" lnSpcReduction="20000"/>
          </a:bodyPr>
          <a:lstStyle/>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Establish a Peer Review Panel to guide the project</a:t>
            </a: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Design survey, outreach plan, and needs skills gap assessment based on tribal needs and objectives</a:t>
            </a: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Conduct assessments of current and emerging core competencies required of Tribal programs to effectively identify, manage, and address their transportation needs to include representation from tribes from varying circumstances including land base, land ownership, demographics, government structure, funding instruments (FHWA G to G, BIA G to G, BIA PL-638, BIA Direct Service), urban/rural, and other factors that relate to transportation needs and resources</a:t>
            </a: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Collaborate with Tribal governments and communities to determine and document systemic approaches to the provision of Tribal-specific, culturally relevant and mission-critical training and technical assistance services</a:t>
            </a:r>
          </a:p>
          <a:p>
            <a:endParaRPr lang="en-US" dirty="0"/>
          </a:p>
        </p:txBody>
      </p:sp>
    </p:spTree>
    <p:extLst>
      <p:ext uri="{BB962C8B-B14F-4D97-AF65-F5344CB8AC3E}">
        <p14:creationId xmlns:p14="http://schemas.microsoft.com/office/powerpoint/2010/main" val="2498994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80A88-73B6-4ACF-BBAD-3CB11E21FF09}"/>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9D9A1F84-9070-403E-907D-907C1FD5B4F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305930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C57A3D2-4843-4C00-94DC-EF992BD2EF66}"/>
              </a:ext>
            </a:extLst>
          </p:cNvPr>
          <p:cNvSpPr>
            <a:spLocks noGrp="1"/>
          </p:cNvSpPr>
          <p:nvPr>
            <p:ph type="title"/>
          </p:nvPr>
        </p:nvSpPr>
        <p:spPr/>
        <p:txBody>
          <a:bodyPr/>
          <a:lstStyle/>
          <a:p>
            <a:r>
              <a:rPr lang="en-US" dirty="0"/>
              <a:t>Equity in Transportation</a:t>
            </a:r>
          </a:p>
        </p:txBody>
      </p:sp>
      <p:sp>
        <p:nvSpPr>
          <p:cNvPr id="5" name="Content Placeholder 4">
            <a:extLst>
              <a:ext uri="{FF2B5EF4-FFF2-40B4-BE49-F238E27FC236}">
                <a16:creationId xmlns:a16="http://schemas.microsoft.com/office/drawing/2014/main" id="{9B0C3BD3-F961-4C92-89E3-10C50069A515}"/>
              </a:ext>
            </a:extLst>
          </p:cNvPr>
          <p:cNvSpPr>
            <a:spLocks noGrp="1"/>
          </p:cNvSpPr>
          <p:nvPr>
            <p:ph idx="1"/>
          </p:nvPr>
        </p:nvSpPr>
        <p:spPr/>
        <p:txBody>
          <a:bodyPr>
            <a:normAutofit fontScale="92500"/>
          </a:bodyPr>
          <a:lstStyle/>
          <a:p>
            <a:r>
              <a:rPr lang="en-US" dirty="0"/>
              <a:t>Transportation User Perspective:</a:t>
            </a:r>
          </a:p>
          <a:p>
            <a:pPr lvl="1"/>
            <a:r>
              <a:rPr lang="en-US" b="0" i="0" dirty="0">
                <a:solidFill>
                  <a:srgbClr val="202124"/>
                </a:solidFill>
                <a:effectLst/>
                <a:latin typeface="Roboto" panose="02000000000000000000" pitchFamily="2" charset="0"/>
              </a:rPr>
              <a:t> </a:t>
            </a:r>
            <a:r>
              <a:rPr lang="en-US" b="1" i="0" dirty="0">
                <a:solidFill>
                  <a:srgbClr val="202124"/>
                </a:solidFill>
                <a:effectLst/>
                <a:latin typeface="Roboto" panose="02000000000000000000" pitchFamily="2" charset="0"/>
              </a:rPr>
              <a:t>Accessible, affordable and safe transportation for everyone in the community</a:t>
            </a:r>
            <a:r>
              <a:rPr lang="en-US" b="0" i="0" dirty="0">
                <a:solidFill>
                  <a:srgbClr val="202124"/>
                </a:solidFill>
                <a:effectLst/>
                <a:latin typeface="Roboto" panose="02000000000000000000" pitchFamily="2" charset="0"/>
              </a:rPr>
              <a:t> resulting in fair distribution of transportation resources, benefits, costs, programs and services based upon differences in income, ability and other factors affecting transportation choice and impact.</a:t>
            </a:r>
          </a:p>
          <a:p>
            <a:r>
              <a:rPr lang="en-US" dirty="0">
                <a:solidFill>
                  <a:srgbClr val="202124"/>
                </a:solidFill>
                <a:latin typeface="Roboto" panose="02000000000000000000" pitchFamily="2" charset="0"/>
              </a:rPr>
              <a:t>Transportation Provider Perspective:</a:t>
            </a:r>
          </a:p>
          <a:p>
            <a:pPr lvl="1"/>
            <a:r>
              <a:rPr lang="en-US" dirty="0">
                <a:solidFill>
                  <a:srgbClr val="202124"/>
                </a:solidFill>
                <a:latin typeface="Roboto" panose="02000000000000000000" pitchFamily="2" charset="0"/>
              </a:rPr>
              <a:t>Fair distribution of service levels and investments required to maintain parity</a:t>
            </a:r>
            <a:endParaRPr lang="en-US" dirty="0"/>
          </a:p>
        </p:txBody>
      </p:sp>
    </p:spTree>
    <p:extLst>
      <p:ext uri="{BB962C8B-B14F-4D97-AF65-F5344CB8AC3E}">
        <p14:creationId xmlns:p14="http://schemas.microsoft.com/office/powerpoint/2010/main" val="2698941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1B4B6-E084-4E1F-9A5A-ED7DDCB5DC00}"/>
              </a:ext>
            </a:extLst>
          </p:cNvPr>
          <p:cNvSpPr>
            <a:spLocks noGrp="1"/>
          </p:cNvSpPr>
          <p:nvPr>
            <p:ph type="title"/>
          </p:nvPr>
        </p:nvSpPr>
        <p:spPr/>
        <p:txBody>
          <a:bodyPr/>
          <a:lstStyle/>
          <a:p>
            <a:r>
              <a:rPr lang="en-US" dirty="0"/>
              <a:t>23 USC Section 201 – Federal and Tribal Lands Transportation Programs</a:t>
            </a:r>
          </a:p>
        </p:txBody>
      </p:sp>
      <p:sp>
        <p:nvSpPr>
          <p:cNvPr id="3" name="Content Placeholder 2">
            <a:extLst>
              <a:ext uri="{FF2B5EF4-FFF2-40B4-BE49-F238E27FC236}">
                <a16:creationId xmlns:a16="http://schemas.microsoft.com/office/drawing/2014/main" id="{8E776B3D-A94A-41C0-A24F-99E7D66C2AEE}"/>
              </a:ext>
            </a:extLst>
          </p:cNvPr>
          <p:cNvSpPr>
            <a:spLocks noGrp="1"/>
          </p:cNvSpPr>
          <p:nvPr>
            <p:ph idx="1"/>
          </p:nvPr>
        </p:nvSpPr>
        <p:spPr/>
        <p:txBody>
          <a:bodyPr>
            <a:normAutofit fontScale="77500" lnSpcReduction="20000"/>
          </a:bodyPr>
          <a:lstStyle/>
          <a:p>
            <a:r>
              <a:rPr lang="en-US" b="1" i="0" dirty="0">
                <a:solidFill>
                  <a:srgbClr val="333333"/>
                </a:solidFill>
                <a:effectLst/>
                <a:latin typeface="Verdana" panose="020B0604030504040204" pitchFamily="34" charset="0"/>
              </a:rPr>
              <a:t>(a)</a:t>
            </a:r>
            <a:r>
              <a:rPr lang="en-US" b="1" i="0" cap="small" dirty="0">
                <a:solidFill>
                  <a:srgbClr val="333333"/>
                </a:solidFill>
                <a:effectLst/>
                <a:latin typeface="Verdana" panose="020B0604030504040204" pitchFamily="34" charset="0"/>
              </a:rPr>
              <a:t>Purpose.—</a:t>
            </a:r>
            <a:r>
              <a:rPr lang="en-US" b="0" i="0" dirty="0">
                <a:solidFill>
                  <a:srgbClr val="333333"/>
                </a:solidFill>
                <a:effectLst/>
                <a:latin typeface="Verdana" panose="020B0604030504040204" pitchFamily="34" charset="0"/>
              </a:rPr>
              <a:t>Recognizing the need for all public Federal and tribal transportation facilities to be treated under uniform policies similar to the policies that apply to Federal-aid highways and other public transportation facilities, </a:t>
            </a:r>
          </a:p>
          <a:p>
            <a:r>
              <a:rPr lang="en-US" b="0" i="0" dirty="0">
                <a:solidFill>
                  <a:srgbClr val="333333"/>
                </a:solidFill>
                <a:effectLst/>
                <a:latin typeface="Verdana" panose="020B0604030504040204" pitchFamily="34" charset="0"/>
              </a:rPr>
              <a:t>the Secretary of Transportation, in collaboration with the Secretaries of the appropriate Federal land management agencies, shall coordinate a uniform policy for all public Federal and tribal transportation facilities that shall apply to Federal lands transportation facilities, tribal transportation facilities, and Federal lands access transportation facilities.</a:t>
            </a:r>
          </a:p>
          <a:p>
            <a:endParaRPr lang="en-US" dirty="0"/>
          </a:p>
        </p:txBody>
      </p:sp>
    </p:spTree>
    <p:extLst>
      <p:ext uri="{BB962C8B-B14F-4D97-AF65-F5344CB8AC3E}">
        <p14:creationId xmlns:p14="http://schemas.microsoft.com/office/powerpoint/2010/main" val="1209735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D613A-7487-41F0-BB70-FC6E6E426C48}"/>
              </a:ext>
            </a:extLst>
          </p:cNvPr>
          <p:cNvSpPr>
            <a:spLocks noGrp="1"/>
          </p:cNvSpPr>
          <p:nvPr>
            <p:ph type="title"/>
          </p:nvPr>
        </p:nvSpPr>
        <p:spPr/>
        <p:txBody>
          <a:bodyPr/>
          <a:lstStyle/>
          <a:p>
            <a:r>
              <a:rPr lang="en-US" dirty="0"/>
              <a:t>Two Stage Approach</a:t>
            </a:r>
          </a:p>
        </p:txBody>
      </p:sp>
      <p:sp>
        <p:nvSpPr>
          <p:cNvPr id="3" name="Content Placeholder 2">
            <a:extLst>
              <a:ext uri="{FF2B5EF4-FFF2-40B4-BE49-F238E27FC236}">
                <a16:creationId xmlns:a16="http://schemas.microsoft.com/office/drawing/2014/main" id="{6CDCC6A1-2414-4B0B-AEDE-01C156EF130D}"/>
              </a:ext>
            </a:extLst>
          </p:cNvPr>
          <p:cNvSpPr>
            <a:spLocks noGrp="1"/>
          </p:cNvSpPr>
          <p:nvPr>
            <p:ph idx="1"/>
          </p:nvPr>
        </p:nvSpPr>
        <p:spPr/>
        <p:txBody>
          <a:bodyPr/>
          <a:lstStyle/>
          <a:p>
            <a:r>
              <a:rPr lang="en-US" dirty="0"/>
              <a:t>Form a Tribal Transportation Workforce Peer Review Panel</a:t>
            </a:r>
          </a:p>
          <a:p>
            <a:r>
              <a:rPr lang="en-US" dirty="0"/>
              <a:t>Identify Scope of Research Needs and Research Agenda</a:t>
            </a:r>
          </a:p>
          <a:p>
            <a:r>
              <a:rPr lang="en-US" dirty="0"/>
              <a:t>Pursue Funding for Research Needs Statements</a:t>
            </a:r>
          </a:p>
        </p:txBody>
      </p:sp>
    </p:spTree>
    <p:extLst>
      <p:ext uri="{BB962C8B-B14F-4D97-AF65-F5344CB8AC3E}">
        <p14:creationId xmlns:p14="http://schemas.microsoft.com/office/powerpoint/2010/main" val="252460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80A88-73B6-4ACF-BBAD-3CB11E21FF09}"/>
              </a:ext>
            </a:extLst>
          </p:cNvPr>
          <p:cNvSpPr>
            <a:spLocks noGrp="1"/>
          </p:cNvSpPr>
          <p:nvPr>
            <p:ph type="title"/>
          </p:nvPr>
        </p:nvSpPr>
        <p:spPr>
          <a:xfrm>
            <a:off x="762000" y="0"/>
            <a:ext cx="10668000" cy="1524000"/>
          </a:xfrm>
        </p:spPr>
        <p:txBody>
          <a:bodyPr/>
          <a:lstStyle/>
          <a:p>
            <a:r>
              <a:rPr lang="en-US" dirty="0"/>
              <a:t>Domain &amp; Technical Competencies</a:t>
            </a:r>
          </a:p>
        </p:txBody>
      </p:sp>
      <p:sp>
        <p:nvSpPr>
          <p:cNvPr id="3" name="Content Placeholder 2">
            <a:extLst>
              <a:ext uri="{FF2B5EF4-FFF2-40B4-BE49-F238E27FC236}">
                <a16:creationId xmlns:a16="http://schemas.microsoft.com/office/drawing/2014/main" id="{9D9A1F84-9070-403E-907D-907C1FD5B4FD}"/>
              </a:ext>
            </a:extLst>
          </p:cNvPr>
          <p:cNvSpPr>
            <a:spLocks noGrp="1"/>
          </p:cNvSpPr>
          <p:nvPr>
            <p:ph idx="1"/>
          </p:nvPr>
        </p:nvSpPr>
        <p:spPr>
          <a:xfrm>
            <a:off x="762000" y="2018714"/>
            <a:ext cx="6018628" cy="3818083"/>
          </a:xfrm>
        </p:spPr>
        <p:txBody>
          <a:bodyPr/>
          <a:lstStyle/>
          <a:p>
            <a:r>
              <a:rPr lang="en-US" dirty="0"/>
              <a:t>Key Transportation Skills: Project Planning, Asset Management / Maintenance, Safety</a:t>
            </a:r>
          </a:p>
          <a:p>
            <a:r>
              <a:rPr lang="en-US" dirty="0"/>
              <a:t>Key Technology Skills: Data Collection, Data Management, Data Analysis, </a:t>
            </a:r>
          </a:p>
        </p:txBody>
      </p:sp>
      <p:pic>
        <p:nvPicPr>
          <p:cNvPr id="4" name="Picture 3">
            <a:extLst>
              <a:ext uri="{FF2B5EF4-FFF2-40B4-BE49-F238E27FC236}">
                <a16:creationId xmlns:a16="http://schemas.microsoft.com/office/drawing/2014/main" id="{C7609FA4-442A-47F5-8567-1E274CE0989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970426" y="1379598"/>
            <a:ext cx="4977691" cy="2548157"/>
          </a:xfrm>
          <a:prstGeom prst="rect">
            <a:avLst/>
          </a:prstGeom>
          <a:ln>
            <a:solidFill>
              <a:schemeClr val="tx1"/>
            </a:solidFill>
          </a:ln>
        </p:spPr>
      </p:pic>
      <p:pic>
        <p:nvPicPr>
          <p:cNvPr id="5" name="Picture 4">
            <a:extLst>
              <a:ext uri="{FF2B5EF4-FFF2-40B4-BE49-F238E27FC236}">
                <a16:creationId xmlns:a16="http://schemas.microsoft.com/office/drawing/2014/main" id="{4A7EEFC3-D963-4C4B-A4D0-0E154110E963}"/>
              </a:ext>
            </a:extLst>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6970425" y="4156272"/>
            <a:ext cx="4977691" cy="2439400"/>
          </a:xfrm>
          <a:prstGeom prst="rect">
            <a:avLst/>
          </a:prstGeom>
          <a:noFill/>
          <a:ln>
            <a:noFill/>
          </a:ln>
        </p:spPr>
      </p:pic>
    </p:spTree>
    <p:extLst>
      <p:ext uri="{BB962C8B-B14F-4D97-AF65-F5344CB8AC3E}">
        <p14:creationId xmlns:p14="http://schemas.microsoft.com/office/powerpoint/2010/main" val="2418945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2793C-B4FA-435D-A246-8ED2136F04A3}"/>
              </a:ext>
            </a:extLst>
          </p:cNvPr>
          <p:cNvSpPr>
            <a:spLocks noGrp="1"/>
          </p:cNvSpPr>
          <p:nvPr>
            <p:ph type="title"/>
          </p:nvPr>
        </p:nvSpPr>
        <p:spPr>
          <a:xfrm>
            <a:off x="685800" y="1066163"/>
            <a:ext cx="3306744" cy="5148371"/>
          </a:xfrm>
        </p:spPr>
        <p:txBody>
          <a:bodyPr>
            <a:normAutofit/>
          </a:bodyPr>
          <a:lstStyle/>
          <a:p>
            <a:r>
              <a:rPr lang="en-US" sz="2800" dirty="0">
                <a:solidFill>
                  <a:schemeClr val="bg1"/>
                </a:solidFill>
              </a:rPr>
              <a:t>Equity through self-determination and collaboration</a:t>
            </a:r>
          </a:p>
        </p:txBody>
      </p:sp>
      <p:graphicFrame>
        <p:nvGraphicFramePr>
          <p:cNvPr id="5" name="Content Placeholder 2">
            <a:extLst>
              <a:ext uri="{FF2B5EF4-FFF2-40B4-BE49-F238E27FC236}">
                <a16:creationId xmlns:a16="http://schemas.microsoft.com/office/drawing/2014/main" id="{CE55FEF7-F5E2-46C7-B073-365595220B97}"/>
              </a:ext>
            </a:extLst>
          </p:cNvPr>
          <p:cNvGraphicFramePr>
            <a:graphicFrameLocks noGrp="1"/>
          </p:cNvGraphicFramePr>
          <p:nvPr>
            <p:ph idx="1"/>
          </p:nvPr>
        </p:nvGraphicFramePr>
        <p:xfrm>
          <a:off x="5279472" y="746125"/>
          <a:ext cx="6290226" cy="54477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0368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9E80C-7101-4E38-9B3B-997901194B98}"/>
              </a:ext>
            </a:extLst>
          </p:cNvPr>
          <p:cNvSpPr>
            <a:spLocks noGrp="1"/>
          </p:cNvSpPr>
          <p:nvPr>
            <p:ph type="title"/>
          </p:nvPr>
        </p:nvSpPr>
        <p:spPr/>
        <p:txBody>
          <a:bodyPr/>
          <a:lstStyle/>
          <a:p>
            <a:r>
              <a:rPr lang="en-US" dirty="0"/>
              <a:t>Tribes Manage Transportation Infrastructure</a:t>
            </a:r>
          </a:p>
        </p:txBody>
      </p:sp>
      <p:sp>
        <p:nvSpPr>
          <p:cNvPr id="3" name="Content Placeholder 2">
            <a:extLst>
              <a:ext uri="{FF2B5EF4-FFF2-40B4-BE49-F238E27FC236}">
                <a16:creationId xmlns:a16="http://schemas.microsoft.com/office/drawing/2014/main" id="{5387644D-7C11-4A80-8272-2C20D3C50291}"/>
              </a:ext>
            </a:extLst>
          </p:cNvPr>
          <p:cNvSpPr>
            <a:spLocks noGrp="1"/>
          </p:cNvSpPr>
          <p:nvPr>
            <p:ph idx="1"/>
          </p:nvPr>
        </p:nvSpPr>
        <p:spPr/>
        <p:txBody>
          <a:bodyPr/>
          <a:lstStyle/>
          <a:p>
            <a:r>
              <a:rPr lang="en-US" dirty="0"/>
              <a:t>1991 ISTEA</a:t>
            </a:r>
          </a:p>
          <a:p>
            <a:r>
              <a:rPr lang="en-US" dirty="0"/>
              <a:t>Tribes inherited a system that was planned and designed by others </a:t>
            </a:r>
          </a:p>
        </p:txBody>
      </p:sp>
    </p:spTree>
    <p:extLst>
      <p:ext uri="{BB962C8B-B14F-4D97-AF65-F5344CB8AC3E}">
        <p14:creationId xmlns:p14="http://schemas.microsoft.com/office/powerpoint/2010/main" val="2042869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10882-3BFC-41DA-9D3F-B3D16C525D34}"/>
              </a:ext>
            </a:extLst>
          </p:cNvPr>
          <p:cNvSpPr>
            <a:spLocks noGrp="1"/>
          </p:cNvSpPr>
          <p:nvPr>
            <p:ph type="title"/>
          </p:nvPr>
        </p:nvSpPr>
        <p:spPr>
          <a:xfrm>
            <a:off x="762000" y="762000"/>
            <a:ext cx="10668000" cy="888521"/>
          </a:xfrm>
        </p:spPr>
        <p:txBody>
          <a:bodyPr/>
          <a:lstStyle/>
          <a:p>
            <a:r>
              <a:rPr lang="en-US" dirty="0"/>
              <a:t>Existing Road and Bridge System</a:t>
            </a:r>
          </a:p>
        </p:txBody>
      </p:sp>
      <p:sp>
        <p:nvSpPr>
          <p:cNvPr id="3" name="Content Placeholder 2">
            <a:extLst>
              <a:ext uri="{FF2B5EF4-FFF2-40B4-BE49-F238E27FC236}">
                <a16:creationId xmlns:a16="http://schemas.microsoft.com/office/drawing/2014/main" id="{72083745-3529-4A32-B5CC-EEFC21263EB6}"/>
              </a:ext>
            </a:extLst>
          </p:cNvPr>
          <p:cNvSpPr>
            <a:spLocks noGrp="1"/>
          </p:cNvSpPr>
          <p:nvPr>
            <p:ph idx="1"/>
          </p:nvPr>
        </p:nvSpPr>
        <p:spPr>
          <a:xfrm>
            <a:off x="762000" y="1610264"/>
            <a:ext cx="10668000" cy="4493819"/>
          </a:xfrm>
        </p:spPr>
        <p:txBody>
          <a:bodyPr/>
          <a:lstStyle/>
          <a:p>
            <a:r>
              <a:rPr lang="en-US" dirty="0"/>
              <a:t>930 BIA –owned bridges</a:t>
            </a:r>
          </a:p>
          <a:p>
            <a:r>
              <a:rPr lang="en-US" dirty="0"/>
              <a:t>164,000 miles of road National Tribal Transportation Field Inventory (NTTFI)</a:t>
            </a:r>
          </a:p>
        </p:txBody>
      </p:sp>
      <p:graphicFrame>
        <p:nvGraphicFramePr>
          <p:cNvPr id="4" name="Object 3">
            <a:extLst>
              <a:ext uri="{FF2B5EF4-FFF2-40B4-BE49-F238E27FC236}">
                <a16:creationId xmlns:a16="http://schemas.microsoft.com/office/drawing/2014/main" id="{EF36878B-11B5-48CB-AF7A-C832A1250B8E}"/>
              </a:ext>
            </a:extLst>
          </p:cNvPr>
          <p:cNvGraphicFramePr>
            <a:graphicFrameLocks noChangeAspect="1"/>
          </p:cNvGraphicFramePr>
          <p:nvPr>
            <p:extLst>
              <p:ext uri="{D42A27DB-BD31-4B8C-83A1-F6EECF244321}">
                <p14:modId xmlns:p14="http://schemas.microsoft.com/office/powerpoint/2010/main" val="2685004345"/>
              </p:ext>
            </p:extLst>
          </p:nvPr>
        </p:nvGraphicFramePr>
        <p:xfrm>
          <a:off x="822325" y="3593651"/>
          <a:ext cx="12022604" cy="2571360"/>
        </p:xfrm>
        <a:graphic>
          <a:graphicData uri="http://schemas.openxmlformats.org/presentationml/2006/ole">
            <mc:AlternateContent xmlns:mc="http://schemas.openxmlformats.org/markup-compatibility/2006">
              <mc:Choice xmlns:v="urn:schemas-microsoft-com:vml" Requires="v">
                <p:oleObj name="Document" r:id="rId2" imgW="5942845" imgH="1275528" progId="Word.Document.12">
                  <p:embed/>
                </p:oleObj>
              </mc:Choice>
              <mc:Fallback>
                <p:oleObj name="Document" r:id="rId2" imgW="5942845" imgH="1275528" progId="Word.Document.12">
                  <p:embed/>
                  <p:pic>
                    <p:nvPicPr>
                      <p:cNvPr id="0" name=""/>
                      <p:cNvPicPr/>
                      <p:nvPr/>
                    </p:nvPicPr>
                    <p:blipFill>
                      <a:blip r:embed="rId3"/>
                      <a:stretch>
                        <a:fillRect/>
                      </a:stretch>
                    </p:blipFill>
                    <p:spPr>
                      <a:xfrm>
                        <a:off x="822325" y="3593651"/>
                        <a:ext cx="12022604" cy="2571360"/>
                      </a:xfrm>
                      <a:prstGeom prst="rect">
                        <a:avLst/>
                      </a:prstGeom>
                    </p:spPr>
                  </p:pic>
                </p:oleObj>
              </mc:Fallback>
            </mc:AlternateContent>
          </a:graphicData>
        </a:graphic>
      </p:graphicFrame>
    </p:spTree>
    <p:extLst>
      <p:ext uri="{BB962C8B-B14F-4D97-AF65-F5344CB8AC3E}">
        <p14:creationId xmlns:p14="http://schemas.microsoft.com/office/powerpoint/2010/main" val="247093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27595-EAE3-48E7-BF0B-B9900B4F5B25}"/>
              </a:ext>
            </a:extLst>
          </p:cNvPr>
          <p:cNvSpPr>
            <a:spLocks noGrp="1"/>
          </p:cNvSpPr>
          <p:nvPr>
            <p:ph type="title"/>
          </p:nvPr>
        </p:nvSpPr>
        <p:spPr/>
        <p:txBody>
          <a:bodyPr/>
          <a:lstStyle/>
          <a:p>
            <a:r>
              <a:rPr lang="en-US" dirty="0"/>
              <a:t>Tribal Management with Federal Standards and Requirements</a:t>
            </a:r>
          </a:p>
        </p:txBody>
      </p:sp>
      <p:sp>
        <p:nvSpPr>
          <p:cNvPr id="3" name="Content Placeholder 2">
            <a:extLst>
              <a:ext uri="{FF2B5EF4-FFF2-40B4-BE49-F238E27FC236}">
                <a16:creationId xmlns:a16="http://schemas.microsoft.com/office/drawing/2014/main" id="{3879040D-4887-419A-9346-CB6E6796C5DE}"/>
              </a:ext>
            </a:extLst>
          </p:cNvPr>
          <p:cNvSpPr>
            <a:spLocks noGrp="1"/>
          </p:cNvSpPr>
          <p:nvPr>
            <p:ph idx="1"/>
          </p:nvPr>
        </p:nvSpPr>
        <p:spPr/>
        <p:txBody>
          <a:bodyPr>
            <a:normAutofit fontScale="77500" lnSpcReduction="20000"/>
          </a:bodyPr>
          <a:lstStyle/>
          <a:p>
            <a:r>
              <a:rPr lang="en-US" dirty="0"/>
              <a:t>Contract/Grant Management/Procurement</a:t>
            </a:r>
          </a:p>
          <a:p>
            <a:r>
              <a:rPr lang="en-US" dirty="0"/>
              <a:t>Planning and Design</a:t>
            </a:r>
          </a:p>
          <a:p>
            <a:r>
              <a:rPr lang="en-US" dirty="0"/>
              <a:t>Construction</a:t>
            </a:r>
          </a:p>
          <a:p>
            <a:r>
              <a:rPr lang="en-US" dirty="0"/>
              <a:t>Maintenance</a:t>
            </a:r>
          </a:p>
          <a:p>
            <a:r>
              <a:rPr lang="en-US" dirty="0"/>
              <a:t>Transit</a:t>
            </a:r>
          </a:p>
          <a:p>
            <a:r>
              <a:rPr lang="en-US" dirty="0"/>
              <a:t>Airports</a:t>
            </a:r>
          </a:p>
          <a:p>
            <a:r>
              <a:rPr lang="en-US" dirty="0"/>
              <a:t>Maritime </a:t>
            </a:r>
          </a:p>
          <a:p>
            <a:r>
              <a:rPr lang="en-US" dirty="0"/>
              <a:t>Alternative Transportation </a:t>
            </a:r>
          </a:p>
          <a:p>
            <a:endParaRPr lang="en-US" dirty="0"/>
          </a:p>
        </p:txBody>
      </p:sp>
    </p:spTree>
    <p:extLst>
      <p:ext uri="{BB962C8B-B14F-4D97-AF65-F5344CB8AC3E}">
        <p14:creationId xmlns:p14="http://schemas.microsoft.com/office/powerpoint/2010/main" val="2629007964"/>
      </p:ext>
    </p:extLst>
  </p:cSld>
  <p:clrMapOvr>
    <a:masterClrMapping/>
  </p:clrMapOvr>
</p:sld>
</file>

<file path=ppt/theme/theme1.xml><?xml version="1.0" encoding="utf-8"?>
<a:theme xmlns:a="http://schemas.openxmlformats.org/drawingml/2006/main" name="PebbleVTI">
  <a:themeElements>
    <a:clrScheme name="Blush 3">
      <a:dk1>
        <a:sysClr val="windowText" lastClr="000000"/>
      </a:dk1>
      <a:lt1>
        <a:sysClr val="window" lastClr="FFFFFF"/>
      </a:lt1>
      <a:dk2>
        <a:srgbClr val="B15E4E"/>
      </a:dk2>
      <a:lt2>
        <a:srgbClr val="FFFFFF"/>
      </a:lt2>
      <a:accent1>
        <a:srgbClr val="C5B096"/>
      </a:accent1>
      <a:accent2>
        <a:srgbClr val="ECA855"/>
      </a:accent2>
      <a:accent3>
        <a:srgbClr val="9BBFB0"/>
      </a:accent3>
      <a:accent4>
        <a:srgbClr val="A9AEA7"/>
      </a:accent4>
      <a:accent5>
        <a:srgbClr val="6A787C"/>
      </a:accent5>
      <a:accent6>
        <a:srgbClr val="3B4345"/>
      </a:accent6>
      <a:hlink>
        <a:srgbClr val="ECA855"/>
      </a:hlink>
      <a:folHlink>
        <a:srgbClr val="6A392F"/>
      </a:folHlink>
    </a:clrScheme>
    <a:fontScheme name="Custom 4">
      <a:majorFont>
        <a:latin typeface="Sitka Subheading"/>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bleVTI" id="{8B4DB91D-6BB4-4BA3-973A-733D3AF2680E}" vid="{9A19CF0D-2077-4BF4-BAA5-86934C336D59}"/>
    </a:ext>
  </a:extLst>
</a:theme>
</file>

<file path=ppt/theme/theme2.xml><?xml version="1.0" encoding="utf-8"?>
<a:theme xmlns:a="http://schemas.openxmlformats.org/drawingml/2006/main" name="BrushVTI">
  <a:themeElements>
    <a:clrScheme name="AnalogousFromRegularSeed_2SEEDS">
      <a:dk1>
        <a:srgbClr val="000000"/>
      </a:dk1>
      <a:lt1>
        <a:srgbClr val="FFFFFF"/>
      </a:lt1>
      <a:dk2>
        <a:srgbClr val="3D2229"/>
      </a:dk2>
      <a:lt2>
        <a:srgbClr val="E2E5E8"/>
      </a:lt2>
      <a:accent1>
        <a:srgbClr val="D56A17"/>
      </a:accent1>
      <a:accent2>
        <a:srgbClr val="E72D29"/>
      </a:accent2>
      <a:accent3>
        <a:srgbClr val="B8A221"/>
      </a:accent3>
      <a:accent4>
        <a:srgbClr val="14B4A3"/>
      </a:accent4>
      <a:accent5>
        <a:srgbClr val="29ADE7"/>
      </a:accent5>
      <a:accent6>
        <a:srgbClr val="174CD5"/>
      </a:accent6>
      <a:hlink>
        <a:srgbClr val="3F87BF"/>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1035</TotalTime>
  <Words>633</Words>
  <Application>Microsoft Office PowerPoint</Application>
  <PresentationFormat>Widescreen</PresentationFormat>
  <Paragraphs>61</Paragraphs>
  <Slides>13</Slides>
  <Notes>0</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26" baseType="lpstr">
      <vt:lpstr>Arial</vt:lpstr>
      <vt:lpstr>Avenir Next LT Pro</vt:lpstr>
      <vt:lpstr>Avenir Next LT Pro Light</vt:lpstr>
      <vt:lpstr>Calibri</vt:lpstr>
      <vt:lpstr>Century Gothic</vt:lpstr>
      <vt:lpstr>Elephant</vt:lpstr>
      <vt:lpstr>Roboto</vt:lpstr>
      <vt:lpstr>Sitka Subheading</vt:lpstr>
      <vt:lpstr>Symbol</vt:lpstr>
      <vt:lpstr>Verdana</vt:lpstr>
      <vt:lpstr>PebbleVTI</vt:lpstr>
      <vt:lpstr>BrushVTI</vt:lpstr>
      <vt:lpstr>Document</vt:lpstr>
      <vt:lpstr>Future Tribal Transportation Workforce Needs and Gap Analysis and Research Roadmap</vt:lpstr>
      <vt:lpstr>Equity in Transportation</vt:lpstr>
      <vt:lpstr>23 USC Section 201 – Federal and Tribal Lands Transportation Programs</vt:lpstr>
      <vt:lpstr>Two Stage Approach</vt:lpstr>
      <vt:lpstr>Domain &amp; Technical Competencies</vt:lpstr>
      <vt:lpstr>Equity through self-determination and collaboration</vt:lpstr>
      <vt:lpstr>Tribes Manage Transportation Infrastructure</vt:lpstr>
      <vt:lpstr>Existing Road and Bridge System</vt:lpstr>
      <vt:lpstr>Tribal Management with Federal Standards and Requirements</vt:lpstr>
      <vt:lpstr>Allignment of Policies</vt:lpstr>
      <vt:lpstr>Research Objective</vt:lpstr>
      <vt:lpstr>The process and intended outputs for this research are: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 Tribal Transportation Workforce Needs and Gap Analysis</dc:title>
  <dc:creator>Ron Hall</dc:creator>
  <cp:lastModifiedBy>MaryBeth Frank-Clark</cp:lastModifiedBy>
  <cp:revision>9</cp:revision>
  <dcterms:created xsi:type="dcterms:W3CDTF">2021-09-27T13:00:42Z</dcterms:created>
  <dcterms:modified xsi:type="dcterms:W3CDTF">2022-12-08T02:34:35Z</dcterms:modified>
</cp:coreProperties>
</file>