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4"/>
  </p:sldMasterIdLst>
  <p:notesMasterIdLst>
    <p:notesMasterId r:id="rId38"/>
  </p:notesMasterIdLst>
  <p:handoutMasterIdLst>
    <p:handoutMasterId r:id="rId39"/>
  </p:handoutMasterIdLst>
  <p:sldIdLst>
    <p:sldId id="260" r:id="rId5"/>
    <p:sldId id="2154" r:id="rId6"/>
    <p:sldId id="273" r:id="rId7"/>
    <p:sldId id="275" r:id="rId8"/>
    <p:sldId id="279" r:id="rId9"/>
    <p:sldId id="333" r:id="rId10"/>
    <p:sldId id="353" r:id="rId11"/>
    <p:sldId id="316" r:id="rId12"/>
    <p:sldId id="319" r:id="rId13"/>
    <p:sldId id="324" r:id="rId14"/>
    <p:sldId id="356" r:id="rId15"/>
    <p:sldId id="321" r:id="rId16"/>
    <p:sldId id="294" r:id="rId17"/>
    <p:sldId id="296" r:id="rId18"/>
    <p:sldId id="323" r:id="rId19"/>
    <p:sldId id="342" r:id="rId20"/>
    <p:sldId id="352" r:id="rId21"/>
    <p:sldId id="343" r:id="rId22"/>
    <p:sldId id="331" r:id="rId23"/>
    <p:sldId id="348" r:id="rId24"/>
    <p:sldId id="269" r:id="rId25"/>
    <p:sldId id="334" r:id="rId26"/>
    <p:sldId id="337" r:id="rId27"/>
    <p:sldId id="349" r:id="rId28"/>
    <p:sldId id="341" r:id="rId29"/>
    <p:sldId id="340" r:id="rId30"/>
    <p:sldId id="330" r:id="rId31"/>
    <p:sldId id="2153" r:id="rId32"/>
    <p:sldId id="339" r:id="rId33"/>
    <p:sldId id="327" r:id="rId34"/>
    <p:sldId id="314" r:id="rId35"/>
    <p:sldId id="355" r:id="rId36"/>
    <p:sldId id="267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  <p:cmAuthor id="2" name="Stock, Marianne (FTA)" initials="SM(" lastIdx="1" clrIdx="2">
    <p:extLst>
      <p:ext uri="{19B8F6BF-5375-455C-9EA6-DF929625EA0E}">
        <p15:presenceInfo xmlns:p15="http://schemas.microsoft.com/office/powerpoint/2012/main" userId="S::marianne.stock@ad.dot.gov::a37d921d-196c-4410-8d64-a2e769240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7" autoAdjust="0"/>
    <p:restoredTop sz="97329" autoAdjust="0"/>
  </p:normalViewPr>
  <p:slideViewPr>
    <p:cSldViewPr snapToGrid="0" snapToObjects="1">
      <p:cViewPr varScale="1">
        <p:scale>
          <a:sx n="98" d="100"/>
          <a:sy n="98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Tribes funded under TTP Formula Program </a:t>
            </a:r>
          </a:p>
          <a:p>
            <a:pPr>
              <a:defRPr/>
            </a:pPr>
            <a:r>
              <a:rPr lang="en-US" dirty="0"/>
              <a:t>by Fiscal Year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802359544703187E-2"/>
          <c:y val="0.19335224817271376"/>
          <c:w val="0.78333186208637762"/>
          <c:h val="0.599666930050365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Tribes</c:v>
                </c:pt>
              </c:strCache>
            </c:strRef>
          </c:tx>
          <c:dLbls>
            <c:dLbl>
              <c:idx val="0"/>
              <c:layout>
                <c:manualLayout>
                  <c:x val="-1.4517029432848523E-2"/>
                  <c:y val="5.535633951674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B3-4E1E-9084-B82068CF2CB3}"/>
                </c:ext>
              </c:extLst>
            </c:dLbl>
            <c:dLbl>
              <c:idx val="1"/>
              <c:layout>
                <c:manualLayout>
                  <c:x val="-3.8839433138457904E-2"/>
                  <c:y val="-5.73699664626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B3-4E1E-9084-B82068CF2CB3}"/>
                </c:ext>
              </c:extLst>
            </c:dLbl>
            <c:dLbl>
              <c:idx val="2"/>
              <c:layout>
                <c:manualLayout>
                  <c:x val="-2.6132090228755272E-2"/>
                  <c:y val="4.272223730953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B3-4E1E-9084-B82068CF2CB3}"/>
                </c:ext>
              </c:extLst>
            </c:dLbl>
            <c:dLbl>
              <c:idx val="3"/>
              <c:layout>
                <c:manualLayout>
                  <c:x val="-3.4122790728308407E-2"/>
                  <c:y val="-3.656985420278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B3-4E1E-9084-B82068CF2CB3}"/>
                </c:ext>
              </c:extLst>
            </c:dLbl>
            <c:dLbl>
              <c:idx val="4"/>
              <c:layout>
                <c:manualLayout>
                  <c:x val="-2.7591597701012844E-2"/>
                  <c:y val="6.028486974373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B3-4E1E-9084-B82068CF2CB3}"/>
                </c:ext>
              </c:extLst>
            </c:dLbl>
            <c:dLbl>
              <c:idx val="5"/>
              <c:layout>
                <c:manualLayout>
                  <c:x val="-5.8087574107395235E-3"/>
                  <c:y val="2.763056529921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B3-4E1E-9084-B82068CF2CB3}"/>
                </c:ext>
              </c:extLst>
            </c:dLbl>
            <c:dLbl>
              <c:idx val="6"/>
              <c:layout>
                <c:manualLayout>
                  <c:x val="-2.4668016962484302E-2"/>
                  <c:y val="-4.772552188046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B3-4E1E-9084-B82068CF2CB3}"/>
                </c:ext>
              </c:extLst>
            </c:dLbl>
            <c:dLbl>
              <c:idx val="7"/>
              <c:layout>
                <c:manualLayout>
                  <c:x val="-2.1304196467600092E-2"/>
                  <c:y val="4.52136523078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B3-4E1E-9084-B82068CF2CB3}"/>
                </c:ext>
              </c:extLst>
            </c:dLbl>
            <c:dLbl>
              <c:idx val="8"/>
              <c:layout>
                <c:manualLayout>
                  <c:x val="-2.5789290460778873E-2"/>
                  <c:y val="-5.52611305984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B3-4E1E-9084-B82068CF2C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</c:v>
                </c:pt>
                <c:pt idx="1">
                  <c:v>110</c:v>
                </c:pt>
                <c:pt idx="2">
                  <c:v>114</c:v>
                </c:pt>
                <c:pt idx="3">
                  <c:v>124</c:v>
                </c:pt>
                <c:pt idx="4">
                  <c:v>127</c:v>
                </c:pt>
                <c:pt idx="5">
                  <c:v>121</c:v>
                </c:pt>
                <c:pt idx="6">
                  <c:v>126</c:v>
                </c:pt>
                <c:pt idx="7">
                  <c:v>129</c:v>
                </c:pt>
                <c:pt idx="8">
                  <c:v>132</c:v>
                </c:pt>
                <c:pt idx="9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B3-4E1E-9084-B82068CF2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18176"/>
        <c:axId val="73620096"/>
      </c:lineChart>
      <c:catAx>
        <c:axId val="7361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Federal Fiscal Year</a:t>
                </a:r>
              </a:p>
            </c:rich>
          </c:tx>
          <c:layout>
            <c:manualLayout>
              <c:xMode val="edge"/>
              <c:yMode val="edge"/>
              <c:x val="0.39969053501857438"/>
              <c:y val="0.90418819638864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3620096"/>
        <c:crosses val="autoZero"/>
        <c:auto val="1"/>
        <c:lblAlgn val="ctr"/>
        <c:lblOffset val="100"/>
        <c:noMultiLvlLbl val="0"/>
      </c:catAx>
      <c:valAx>
        <c:axId val="736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1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F10197-2F27-DF46-A3F1-00AA76B49337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940AEB-878D-2744-879F-39A47FD46712}"/>
              </a:ext>
            </a:extLst>
          </p:cNvPr>
          <p:cNvSpPr txBox="1"/>
          <p:nvPr userDrawn="1"/>
        </p:nvSpPr>
        <p:spPr>
          <a:xfrm>
            <a:off x="1309636" y="5194397"/>
            <a:ext cx="652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cap="all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rPr>
              <a:t>transit.dot.gov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A2075-D29F-514F-938A-128E52E6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9636" y="1139837"/>
            <a:ext cx="6524732" cy="3863546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4110C-3334-0140-92EC-8C07949F9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44819" y="1139837"/>
            <a:ext cx="6454588" cy="38635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ople boarding a transit bus">
            <a:extLst>
              <a:ext uri="{FF2B5EF4-FFF2-40B4-BE49-F238E27FC236}">
                <a16:creationId xmlns:a16="http://schemas.microsoft.com/office/drawing/2014/main" id="{3428ADFF-27A1-3248-A8E0-8555A44EB0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029" y="1148882"/>
            <a:ext cx="3147119" cy="1875890"/>
          </a:xfrm>
          <a:prstGeom prst="rect">
            <a:avLst/>
          </a:prstGeom>
        </p:spPr>
      </p:pic>
      <p:pic>
        <p:nvPicPr>
          <p:cNvPr id="9" name="Picture 8" descr="A white transit van on the road">
            <a:extLst>
              <a:ext uri="{FF2B5EF4-FFF2-40B4-BE49-F238E27FC236}">
                <a16:creationId xmlns:a16="http://schemas.microsoft.com/office/drawing/2014/main" id="{E4F7E207-2AFC-A74C-BBC0-A09AB99275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4614187" y="3094833"/>
            <a:ext cx="3147120" cy="1895707"/>
          </a:xfrm>
          <a:prstGeom prst="rect">
            <a:avLst/>
          </a:prstGeom>
        </p:spPr>
      </p:pic>
      <p:pic>
        <p:nvPicPr>
          <p:cNvPr id="10" name="Picture 9" descr="A train stopped at the station">
            <a:extLst>
              <a:ext uri="{FF2B5EF4-FFF2-40B4-BE49-F238E27FC236}">
                <a16:creationId xmlns:a16="http://schemas.microsoft.com/office/drawing/2014/main" id="{C5633B56-200F-1C42-9F20-A753D8549D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091" y="1148883"/>
            <a:ext cx="3148333" cy="1875891"/>
          </a:xfrm>
          <a:prstGeom prst="rect">
            <a:avLst/>
          </a:prstGeom>
        </p:spPr>
      </p:pic>
      <p:pic>
        <p:nvPicPr>
          <p:cNvPr id="11" name="Picture 10" descr="A large ferry in the water">
            <a:extLst>
              <a:ext uri="{FF2B5EF4-FFF2-40B4-BE49-F238E27FC236}">
                <a16:creationId xmlns:a16="http://schemas.microsoft.com/office/drawing/2014/main" id="{0C3E3ECE-2BA9-2B43-9BD1-BA351BF803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090" y="3089828"/>
            <a:ext cx="3148334" cy="1900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CD8FC-E014-BF49-973E-19258E7E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9" t="63574" r="9851"/>
          <a:stretch/>
        </p:blipFill>
        <p:spPr>
          <a:xfrm>
            <a:off x="6949440" y="4332026"/>
            <a:ext cx="2194560" cy="2525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800C2-74A0-6240-81C3-A55400C73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45" t="66772" r="11745"/>
          <a:stretch/>
        </p:blipFill>
        <p:spPr>
          <a:xfrm rot="10800000">
            <a:off x="3" y="5"/>
            <a:ext cx="2412971" cy="23041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AEBCC7-2681-41A2-AFF6-B7EBA9366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42"/>
            <a:ext cx="9144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B0FCFC-CBF2-4A18-9059-CE3EE9262D1E}"/>
              </a:ext>
            </a:extLst>
          </p:cNvPr>
          <p:cNvSpPr txBox="1"/>
          <p:nvPr userDrawn="1"/>
        </p:nvSpPr>
        <p:spPr>
          <a:xfrm>
            <a:off x="749874" y="6456352"/>
            <a:ext cx="2606804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solidFill>
                  <a:schemeClr val="bg1"/>
                </a:solidFill>
              </a:rPr>
              <a:t>FEDERAL TRANSIT ADMINISTRATION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F5E86D-BEEC-470C-903D-31FEA8527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3220" b="63467"/>
          <a:stretch/>
        </p:blipFill>
        <p:spPr>
          <a:xfrm>
            <a:off x="360284" y="6376321"/>
            <a:ext cx="473433" cy="4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2CA2BE-71A2-F843-AA60-72FAA15E0898}"/>
              </a:ext>
            </a:extLst>
          </p:cNvPr>
          <p:cNvSpPr txBox="1">
            <a:spLocks/>
          </p:cNvSpPr>
          <p:nvPr userDrawn="1"/>
        </p:nvSpPr>
        <p:spPr>
          <a:xfrm>
            <a:off x="2004646" y="1024640"/>
            <a:ext cx="5073162" cy="242285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 b="0" i="0" kern="1200" baseline="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AF4EBB-2EF0-0943-8824-47B71693027F}"/>
              </a:ext>
            </a:extLst>
          </p:cNvPr>
          <p:cNvSpPr txBox="1">
            <a:spLocks/>
          </p:cNvSpPr>
          <p:nvPr userDrawn="1"/>
        </p:nvSpPr>
        <p:spPr>
          <a:xfrm>
            <a:off x="2391511" y="3679913"/>
            <a:ext cx="4334606" cy="2501078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20E3A-E26A-8E46-9988-BB1D5B6F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391509" y="3587261"/>
            <a:ext cx="43346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0C59D-1F56-4384-A588-0294E53642A8}"/>
              </a:ext>
            </a:extLst>
          </p:cNvPr>
          <p:cNvGrpSpPr/>
          <p:nvPr userDrawn="1"/>
        </p:nvGrpSpPr>
        <p:grpSpPr>
          <a:xfrm>
            <a:off x="1" y="-1"/>
            <a:ext cx="2391508" cy="6857987"/>
            <a:chOff x="1" y="-1"/>
            <a:chExt cx="3188678" cy="6857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BE24F-4952-8E48-B803-FC6457547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997"/>
            <a:stretch/>
          </p:blipFill>
          <p:spPr>
            <a:xfrm>
              <a:off x="1" y="-1"/>
              <a:ext cx="3188678" cy="6857987"/>
            </a:xfrm>
            <a:prstGeom prst="rect">
              <a:avLst/>
            </a:prstGeom>
            <a:noFill/>
            <a:effectLst>
              <a:outerShdw blurRad="3810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DF1C11-B4AD-48A9-9901-D8875631CF8B}"/>
                </a:ext>
              </a:extLst>
            </p:cNvPr>
            <p:cNvSpPr/>
            <p:nvPr userDrawn="1"/>
          </p:nvSpPr>
          <p:spPr>
            <a:xfrm>
              <a:off x="295275" y="5448300"/>
              <a:ext cx="2171700" cy="1209675"/>
            </a:xfrm>
            <a:prstGeom prst="rect">
              <a:avLst/>
            </a:prstGeom>
            <a:solidFill>
              <a:srgbClr val="395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3C318A-4DBF-4FF6-8F6F-BF2D9A81E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249" y="5599592"/>
            <a:ext cx="802326" cy="898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C287C9-AA8D-4AD2-924A-211E769DB6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39691" y="-388378"/>
            <a:ext cx="3167724" cy="76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086E8-4E06-5B42-AE98-671233964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30180"/>
          <a:stretch/>
        </p:blipFill>
        <p:spPr>
          <a:xfrm>
            <a:off x="1" y="-1"/>
            <a:ext cx="2385260" cy="6857987"/>
          </a:xfrm>
          <a:prstGeom prst="rect">
            <a:avLst/>
          </a:prstGeom>
          <a:noFill/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274287-5CA7-7346-A6CD-DDDBE4F4A94F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7115" y="5108713"/>
            <a:ext cx="8685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986613C-0712-8E49-A03A-5F8F3792B2A1}"/>
              </a:ext>
            </a:extLst>
          </p:cNvPr>
          <p:cNvSpPr txBox="1">
            <a:spLocks/>
          </p:cNvSpPr>
          <p:nvPr userDrawn="1"/>
        </p:nvSpPr>
        <p:spPr>
          <a:xfrm>
            <a:off x="2969837" y="5208168"/>
            <a:ext cx="4311570" cy="985883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FEA72D-ADAD-F44B-9AED-FB6111D152C1}"/>
              </a:ext>
            </a:extLst>
          </p:cNvPr>
          <p:cNvCxnSpPr>
            <a:cxnSpLocks/>
          </p:cNvCxnSpPr>
          <p:nvPr userDrawn="1"/>
        </p:nvCxnSpPr>
        <p:spPr>
          <a:xfrm>
            <a:off x="2930423" y="2095719"/>
            <a:ext cx="11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12843-8593-8449-B1D0-9B91EC9E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82205" y="672589"/>
            <a:ext cx="1982" cy="1443499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CE9AE-E44C-4A45-9224-9C8446AD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99007" y="5108713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F6EB41-36AB-3848-8E79-EF72BD55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357111" y="5108714"/>
            <a:ext cx="0" cy="10853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2B903A5-DF28-B244-9743-0856AD79B98A}"/>
              </a:ext>
            </a:extLst>
          </p:cNvPr>
          <p:cNvSpPr txBox="1">
            <a:spLocks/>
          </p:cNvSpPr>
          <p:nvPr userDrawn="1"/>
        </p:nvSpPr>
        <p:spPr>
          <a:xfrm>
            <a:off x="1913557" y="672582"/>
            <a:ext cx="4966428" cy="131103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400" b="0" i="0" kern="1200" baseline="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ＭＳ Ｐゴシック" charset="-128"/>
              <a:cs typeface="Raav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ABE48E-FAD2-5944-B26D-DACB96D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35549" y="2119623"/>
            <a:ext cx="3273704" cy="298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B6787B-837D-684D-AC5B-35A458C1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782208" y="2119877"/>
            <a:ext cx="11581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501B8A-15B6-4C76-8570-98C9CAEE536C}"/>
              </a:ext>
            </a:extLst>
          </p:cNvPr>
          <p:cNvSpPr/>
          <p:nvPr userDrawn="1"/>
        </p:nvSpPr>
        <p:spPr>
          <a:xfrm>
            <a:off x="200028" y="5495925"/>
            <a:ext cx="1658603" cy="1000104"/>
          </a:xfrm>
          <a:prstGeom prst="rect">
            <a:avLst/>
          </a:prstGeom>
          <a:solidFill>
            <a:srgbClr val="39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6ED46E-87D4-4D76-B025-116D00E36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39691" y="-388378"/>
            <a:ext cx="3167724" cy="76502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E606D6-D416-4C72-9350-9FAEEA5F83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249" y="5599592"/>
            <a:ext cx="802326" cy="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6329"/>
            <a:ext cx="7200900" cy="914400"/>
          </a:xfrm>
        </p:spPr>
        <p:txBody>
          <a:bodyPr/>
          <a:lstStyle>
            <a:lvl1pPr>
              <a:defRPr sz="3600" b="1" baseline="0">
                <a:solidFill>
                  <a:srgbClr val="395B74"/>
                </a:solidFill>
                <a:latin typeface="+mn-lt"/>
                <a:cs typeface="Raav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48613"/>
            <a:ext cx="8272568" cy="452596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199" indent="-21430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29" indent="-171446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1" indent="-171446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089844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13"/>
            <a:ext cx="6771791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61216-5B07-BD4E-9B80-16A978AEE67E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9857"/>
            <a:ext cx="72009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75502"/>
            <a:ext cx="4025284" cy="4923373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199" indent="-214308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29" indent="-171446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1" indent="-171446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140" y="1175502"/>
            <a:ext cx="4025284" cy="4923373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1" indent="-171446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7FAEFB-5591-E84B-A4E4-4A40595B8121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6332"/>
            <a:ext cx="72009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146271"/>
            <a:ext cx="4025280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0140" y="1146271"/>
            <a:ext cx="4025284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33C5E03-3EEF-2F48-9B1B-747659931DBB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A7F198-C3F9-4A92-819E-C49B4C50DE9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7201" y="1871572"/>
            <a:ext cx="4025284" cy="4227303"/>
          </a:xfrm>
        </p:spPr>
        <p:txBody>
          <a:bodyPr/>
          <a:lstStyle>
            <a:lvl1pPr marL="0" indent="0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57199" indent="-214308">
              <a:buFont typeface="Arial" panose="020B0604020202020204" pitchFamily="34" charset="0"/>
              <a:buChar char="•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29" indent="-171446">
              <a:buFont typeface="Calibri Light" panose="020F0302020204030204" pitchFamily="34" charset="0"/>
              <a:buChar char="–"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1" indent="-171446">
              <a:buFont typeface="Calibri Light" panose="020F0302020204030204" pitchFamily="34" charset="0"/>
              <a:buChar char="»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6030C2E-5A26-4889-874C-86831EE60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0140" y="1871572"/>
            <a:ext cx="4025284" cy="4227303"/>
          </a:xfr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1" indent="-171446">
              <a:buFont typeface="Arial" panose="020B0604020202020204" pitchFamily="34" charset="0"/>
              <a:buChar char="»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2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040"/>
            <a:ext cx="72009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4E9E2A-5C59-2947-A240-E54453146C0C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341077" cy="105541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48" cy="4691072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23B55BE-7A7A-BC4D-B0FC-3A20D5965522}"/>
              </a:ext>
            </a:extLst>
          </p:cNvPr>
          <p:cNvSpPr txBox="1">
            <a:spLocks/>
          </p:cNvSpPr>
          <p:nvPr userDrawn="1"/>
        </p:nvSpPr>
        <p:spPr>
          <a:xfrm>
            <a:off x="8458200" y="6410987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199" y="146330"/>
            <a:ext cx="7200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154002"/>
            <a:ext cx="8298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39963-C48B-4845-A78D-1812BE79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42"/>
            <a:ext cx="9144000" cy="549265"/>
          </a:xfrm>
          <a:prstGeom prst="rect">
            <a:avLst/>
          </a:prstGeom>
          <a:gradFill flip="none" rotWithShape="1">
            <a:gsLst>
              <a:gs pos="0">
                <a:srgbClr val="395B74"/>
              </a:gs>
              <a:gs pos="99000">
                <a:schemeClr val="bg1"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2C957-4EF4-A245-8B6D-A5208958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374"/>
          <a:stretch/>
        </p:blipFill>
        <p:spPr>
          <a:xfrm flipV="1">
            <a:off x="7022145" y="0"/>
            <a:ext cx="2125980" cy="6858000"/>
          </a:xfrm>
          <a:prstGeom prst="rect">
            <a:avLst/>
          </a:prstGeom>
          <a:noFill/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12DE044-DE50-3840-A9F0-1FB6F6399987}"/>
              </a:ext>
            </a:extLst>
          </p:cNvPr>
          <p:cNvSpPr txBox="1">
            <a:spLocks/>
          </p:cNvSpPr>
          <p:nvPr userDrawn="1"/>
        </p:nvSpPr>
        <p:spPr>
          <a:xfrm>
            <a:off x="8458200" y="6408852"/>
            <a:ext cx="689722" cy="349044"/>
          </a:xfrm>
          <a:prstGeom prst="rect">
            <a:avLst/>
          </a:prstGeom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42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pPr marL="0" marR="0" lvl="0" indent="0" algn="ctr" defTabSz="3428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10CF9-D64A-4B4C-9880-13776B5CF7C8}"/>
              </a:ext>
            </a:extLst>
          </p:cNvPr>
          <p:cNvSpPr txBox="1"/>
          <p:nvPr userDrawn="1"/>
        </p:nvSpPr>
        <p:spPr>
          <a:xfrm>
            <a:off x="749874" y="6456352"/>
            <a:ext cx="2606804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>
                <a:solidFill>
                  <a:schemeClr val="bg1"/>
                </a:solidFill>
              </a:rPr>
              <a:t>FEDERAL TRANSIT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3335F-980F-4913-BEC6-625708440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53220" b="63467"/>
          <a:stretch/>
        </p:blipFill>
        <p:spPr>
          <a:xfrm>
            <a:off x="360284" y="6376321"/>
            <a:ext cx="473433" cy="4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 kern="1200" baseline="0">
          <a:solidFill>
            <a:srgbClr val="395B74"/>
          </a:solidFill>
          <a:latin typeface="+mn-lt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 baseline="0">
          <a:solidFill>
            <a:schemeClr val="tx1"/>
          </a:solidFill>
          <a:latin typeface="+mn-lt"/>
          <a:ea typeface="ＭＳ Ｐゴシック" charset="-128"/>
          <a:cs typeface="Calibri" panose="020F0502020204030204" pitchFamily="34" charset="0"/>
        </a:defRPr>
      </a:lvl1pPr>
      <a:lvl2pPr marL="557199" indent="-214308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2pPr>
      <a:lvl3pPr marL="857229" indent="-171446" algn="l" rtl="0" eaLnBrk="1" fontAlgn="base" hangingPunct="1">
        <a:spcBef>
          <a:spcPts val="0"/>
        </a:spcBef>
        <a:spcAft>
          <a:spcPts val="600"/>
        </a:spcAft>
        <a:buFont typeface="Calibri Light" panose="020F030202020403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3pPr>
      <a:lvl4pPr marL="1200121" indent="-171446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1800" b="0" i="0" kern="1200" baseline="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4pPr>
      <a:lvl5pPr marL="1543012" indent="-171446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ＭＳ Ｐゴシック" charset="-128"/>
          <a:cs typeface="Calibri Light" panose="020F0302020204030204" pitchFamily="34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coronaviru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grant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mcsa.dot.gov/registration/commercial-drivers-license/entry-level-driver-training-eldt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2/02/10/2022-02874/rescission-equitable-economic-recovery-and-workforce-development-through-construction-hiring-pilot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workforce.org/connectingmycommunity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2/10/25/2022-23198/notice-of-partial-buy-america-waiver-for-vans-and-minivans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2/04/M-22-11.pdf" TargetMode="External"/><Relationship Id="rId2" Type="http://schemas.openxmlformats.org/officeDocument/2006/relationships/hyperlink" Target="https://www.congress.gov/bill/117th-congress/house-bill/368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ederalregister.gov/documents/2022/05/25/2022-11195/temporary-waiver-of-buy-america-requirements-for-construction-material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lnks.gd%2Fl%2FeyJhbGciOiJIUzI1NiJ9.eyJidWxsZXRpbl9saW5rX2lkIjoxMDYsInVyaSI6ImJwMjpjbGljayIsImJ1bGxldGluX2lkIjoiMjAyMjExMDcuNjYzMjM5ODEiLCJ1cmwiOiJodHRwczovL3d3dy50cmFuc3BvcnRhdGlvbi5nb3Yvc2l0ZXMvZG90Lmdvdi9maWxlcy8yMDIyLTExL0RPVCUyME5vdGljZSUyMG9mJTIwUHJvcG9zZWQlMjBXYWl2ZXIlMjBmb3IlMjBEZSUyME1pbmltaXMlMjBDb3N0cyUyMFNtYWxsJTIwR3JhbnRzJTIwYW5kJTIwTWlub3IlMjBDb21wb25lbnRzJTIwMjAyMi4xMS4wNC5wZGYifQ.F4np1XMI-7GzhBGhCgeyW0QR6aIfvbqpM8IfWZX-rQc%2Fs%2F15725352%2Fbr%2F147615451433-l&amp;data=05%7C01%7Cray.tellis%40dot.gov%7C36d459ad8c984da665d908dac10f3f7a%7Cc4cd245b44f04395a1aa3848d258f78b%7C0%7C0%7C638034568489413026%7CUnknown%7CTWFpbGZsb3d8eyJWIjoiMC4wLjAwMDAiLCJQIjoiV2luMzIiLCJBTiI6Ik1haWwiLCJXVCI6Mn0%3D%7C3000%7C%7C%7C&amp;sdata=KOvApp1EJ9cY2bvXOhG4%2BXh%2FfUingX9Cls4GuPySApg%3D&amp;reserved=0" TargetMode="External"/><Relationship Id="rId2" Type="http://schemas.openxmlformats.org/officeDocument/2006/relationships/hyperlink" Target="https://gcc02.safelinks.protection.outlook.com/?url=https%3A%2F%2Flnks.gd%2Fl%2FeyJhbGciOiJIUzI1NiJ9.eyJidWxsZXRpbl9saW5rX2lkIjoxMDUsInVyaSI6ImJwMjpjbGljayIsImJ1bGxldGluX2lkIjoiMjAyMjExMDcuNjYzMjM5ODEiLCJ1cmwiOiJodHRwczovL3d3dy50cmFuc3BvcnRhdGlvbi5nb3Yvc2l0ZXMvZG90Lmdvdi9maWxlcy8yMDIyLTExL0RPVCUyME5vdGljZSUyMG9mJTIwUHJvcG9zZWQlMjBCdXklMjBBbWVyaWNhJTIwV2FpdmVyJTIwZm9yJTIwQ2VydGFpbiUyMENvbnRyYWN0cyUyMGFuZCUyMFNvbGljaXRhdGlvbnMlMjAyMDIyLjExLjA0LnBkZiJ9.wMjx9RmZ1VO4pSkYzPYyU10e6hrsQ4v8O6JVDb3VaO8%2Fs%2F15725352%2Fbr%2F147615451433-l&amp;data=05%7C01%7Cray.tellis%40dot.gov%7C36d459ad8c984da665d908dac10f3f7a%7Cc4cd245b44f04395a1aa3848d258f78b%7C0%7C0%7C638034568489413026%7CUnknown%7CTWFpbGZsb3d8eyJWIjoiMC4wLjAwMDAiLCJQIjoiV2luMzIiLCJBTiI6Ik1haWwiLCJXVCI6Mn0%3D%7C3000%7C%7C%7C&amp;sdata=D96l6bDdy4y9%2FZCqlW2moBwq8g1jaGXVjGbnkJIx5Xg%3D&amp;reserved=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cc02.safelinks.protection.outlook.com/?url=https%3A%2F%2Flnks.gd%2Fl%2FeyJhbGciOiJIUzI1NiJ9.eyJidWxsZXRpbl9saW5rX2lkIjoxMDksInVyaSI6ImJwMjpjbGljayIsImJ1bGxldGluX2lkIjoiMjAyMjExMDcuNjYzMjM5ODEiLCJ1cmwiOiJodHRwczovL3d3dy50cmFuc2l0LmRvdC5nb3YvYnV5YW1lcmljYSJ9.-A-1dyUdxX_yae5_fyJP7MgWYg1l-jmLEgDTSCOEAbk%2Fs%2F15725352%2Fbr%2F147615451433-l&amp;data=05%7C01%7Cray.tellis%40dot.gov%7C36d459ad8c984da665d908dac10f3f7a%7Cc4cd245b44f04395a1aa3848d258f78b%7C0%7C0%7C638034568489413026%7CUnknown%7CTWFpbGZsb3d8eyJWIjoiMC4wLjAwMDAiLCJQIjoiV2luMzIiLCJBTiI6Ik1haWwiLCJXVCI6Mn0%3D%7C3000%7C%7C%7C&amp;sdata=wu7Mml3BGNifYGuFnNN2Cf2m9oEBRk9OiJtgyAkzsuc%3D&amp;reserved=0" TargetMode="External"/><Relationship Id="rId5" Type="http://schemas.openxmlformats.org/officeDocument/2006/relationships/hyperlink" Target="https://gcc02.safelinks.protection.outlook.com/?url=https%3A%2F%2Flnks.gd%2Fl%2FeyJhbGciOiJIUzI1NiJ9.eyJidWxsZXRpbl9saW5rX2lkIjoxMDgsInVyaSI6ImJwMjpjbGljayIsImJ1bGxldGluX2lkIjoiMjAyMjExMDcuNjYzMjM5ODEiLCJ1cmwiOiJodHRwczovL3d3dy50cmFuc3BvcnRhdGlvbi5nb3Yvb2ZmaWNlLXBvbGljeS90cmFuc3BvcnRhdGlvbi1wb2xpY3kvbWFkZS1pbi1hbWVyaWNhIn0.tLe1DhaER9HBmd_yzVwexk6x374fYSDQapq-LxR9_Sw%2Fs%2F15725352%2Fbr%2F147615451433-l&amp;data=05%7C01%7Cray.tellis%40dot.gov%7C36d459ad8c984da665d908dac10f3f7a%7Cc4cd245b44f04395a1aa3848d258f78b%7C0%7C0%7C638034568489413026%7CUnknown%7CTWFpbGZsb3d8eyJWIjoiMC4wLjAwMDAiLCJQIjoiV2luMzIiLCJBTiI6Ik1haWwiLCJXVCI6Mn0%3D%7C3000%7C%7C%7C&amp;sdata=MsmFE1pSccyTz5s7HfARJSlhz5Xr%2FP27Wn9aVC5JqrM%3D&amp;reserved=0" TargetMode="External"/><Relationship Id="rId4" Type="http://schemas.openxmlformats.org/officeDocument/2006/relationships/hyperlink" Target="https://gcc02.safelinks.protection.outlook.com/?url=https%3A%2F%2Flnks.gd%2Fl%2FeyJhbGciOiJIUzI1NiJ9.eyJidWxsZXRpbl9saW5rX2lkIjoxMDcsInVyaSI6ImJwMjpjbGljayIsImJ1bGxldGluX2lkIjoiMjAyMjExMDcuNjYzMjM5ODEiLCJ1cmwiOiJodHRwczovL3d3dy50cmFuc2l0LmRvdC5nb3YvcmVndWxhdGlvbnMtYW5kLXByb2dyYW1zL2RlYXItY29sbGVhZ3VlLWxldHRlci1idXktYW1lcmljYS1jb25zdHJ1Y3Rpb24tbWF0ZXJpYWxzLWFuZC1wcm9wb3NlZCJ9.JVj6gFB8U_yraPIuO4B_bhdbv8Vtr0QXy6SnZ5tv1k8%2Fs%2F15725352%2Fbr%2F147615451433-l&amp;data=05%7C01%7Cray.tellis%40dot.gov%7C36d459ad8c984da665d908dac10f3f7a%7Cc4cd245b44f04395a1aa3848d258f78b%7C0%7C0%7C638034568489413026%7CUnknown%7CTWFpbGZsb3d8eyJWIjoiMC4wLjAwMDAiLCJQIjoiV2luMzIiLCJBTiI6Ik1haWwiLCJXVCI6Mn0%3D%7C3000%7C%7C%7C&amp;sdata=LhfiQmcm14v%2FY%2BRw1wa9Kaa%2BLbDOmEd1y7wckk89OqQ%3D&amp;reserved=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BI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rtap.org/" TargetMode="External"/><Relationship Id="rId3" Type="http://schemas.openxmlformats.org/officeDocument/2006/relationships/hyperlink" Target="https://www.transit.dot.gov/funding/grants/federal-transit-administrations-regional-tribal-liaisons" TargetMode="External"/><Relationship Id="rId7" Type="http://schemas.openxmlformats.org/officeDocument/2006/relationships/hyperlink" Target="https://www.transit.dot.gov/buyamerica" TargetMode="External"/><Relationship Id="rId2" Type="http://schemas.openxmlformats.org/officeDocument/2006/relationships/hyperlink" Target="mailto:elan.flippin@dot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ansitworkforce.org/" TargetMode="External"/><Relationship Id="rId5" Type="http://schemas.openxmlformats.org/officeDocument/2006/relationships/hyperlink" Target="https://www.transportation.gov/grants" TargetMode="External"/><Relationship Id="rId4" Type="http://schemas.openxmlformats.org/officeDocument/2006/relationships/hyperlink" Target="https://www.transit.dot.gov/fundin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my.changchien@dot.gov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AD94F59-536C-4834-BF56-A2666F328CC3}"/>
              </a:ext>
            </a:extLst>
          </p:cNvPr>
          <p:cNvSpPr txBox="1">
            <a:spLocks/>
          </p:cNvSpPr>
          <p:nvPr/>
        </p:nvSpPr>
        <p:spPr>
          <a:xfrm>
            <a:off x="1697620" y="4961098"/>
            <a:ext cx="5748760" cy="1443672"/>
          </a:xfrm>
          <a:prstGeom prst="rect">
            <a:avLst/>
          </a:prstGeom>
        </p:spPr>
        <p:txBody>
          <a:bodyPr numCol="1" anchor="t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Amy Changchien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Deputy Regional Administrator, Region 9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Federal Transit Administration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71C86C-9480-4D4B-B0F7-F9476F2E8AE0}"/>
              </a:ext>
            </a:extLst>
          </p:cNvPr>
          <p:cNvSpPr txBox="1">
            <a:spLocks/>
          </p:cNvSpPr>
          <p:nvPr/>
        </p:nvSpPr>
        <p:spPr>
          <a:xfrm>
            <a:off x="1126596" y="2085736"/>
            <a:ext cx="6621904" cy="144367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30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FTA Updates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900" b="1" dirty="0">
                <a:solidFill>
                  <a:schemeClr val="bg2">
                    <a:lumMod val="75000"/>
                  </a:schemeClr>
                </a:solidFill>
              </a:rPr>
              <a:t>Intertribal Transportation Association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2">
                    <a:lumMod val="75000"/>
                  </a:schemeClr>
                </a:solidFill>
              </a:rPr>
              <a:t>2022 Annual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A7676-213B-4A6F-BDDC-0EC5F54DE8C9}"/>
              </a:ext>
            </a:extLst>
          </p:cNvPr>
          <p:cNvSpPr txBox="1"/>
          <p:nvPr/>
        </p:nvSpPr>
        <p:spPr>
          <a:xfrm>
            <a:off x="1561827" y="3740111"/>
            <a:ext cx="60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December 6, 2022</a:t>
            </a:r>
          </a:p>
        </p:txBody>
      </p:sp>
    </p:spTree>
    <p:extLst>
      <p:ext uri="{BB962C8B-B14F-4D97-AF65-F5344CB8AC3E}">
        <p14:creationId xmlns:p14="http://schemas.microsoft.com/office/powerpoint/2010/main" val="390214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E7E807-03A3-456E-AB5A-135FA5601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06795"/>
              </p:ext>
            </p:extLst>
          </p:nvPr>
        </p:nvGraphicFramePr>
        <p:xfrm>
          <a:off x="574597" y="2193663"/>
          <a:ext cx="7931228" cy="33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287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Eligible Projects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Federal Share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Availability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62"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TTP</a:t>
                      </a:r>
                    </a:p>
                    <a:p>
                      <a:pPr algn="ctr"/>
                      <a:r>
                        <a:rPr lang="en-US" sz="17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Competitive Funds</a:t>
                      </a:r>
                      <a:endParaRPr lang="en-US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  <a:p>
                      <a:pPr marL="4000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$25,000  cap</a:t>
                      </a:r>
                    </a:p>
                  </a:txBody>
                  <a:tcPr marL="68580" marR="68580" marT="34290" marB="34290" anchor="ctr">
                    <a:solidFill>
                      <a:srgbClr val="CFCE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34290" marB="34290" anchor="ctr">
                    <a:solidFill>
                      <a:srgbClr val="CFCE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years </a:t>
                      </a:r>
                    </a:p>
                    <a:p>
                      <a:pPr algn="ctr"/>
                      <a:endParaRPr lang="en-US" sz="15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(Year of </a:t>
                      </a:r>
                      <a:r>
                        <a:rPr lang="en-US" sz="1500" b="0" i="1" u="non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Allocation 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1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</a:t>
                      </a:r>
                      <a:endParaRPr lang="en-US" sz="1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000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Services</a:t>
                      </a: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4000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(bus,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equipment, facility)</a:t>
                      </a:r>
                    </a:p>
                    <a:p>
                      <a:pPr marL="4000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Expansion (bus, equipment, facility)</a:t>
                      </a:r>
                    </a:p>
                    <a:p>
                      <a:pPr marL="4000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Administration</a:t>
                      </a:r>
                    </a:p>
                  </a:txBody>
                  <a:tcPr marL="68580" marR="68580" marT="34290" marB="34290" anchor="ctr">
                    <a:solidFill>
                      <a:srgbClr val="CFCE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F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9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</a:p>
                    <a:p>
                      <a:pPr marL="4000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Services</a:t>
                      </a:r>
                    </a:p>
                    <a:p>
                      <a:pPr marL="400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Existing Services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1467E9E-5A60-4176-9CB1-419974A634CD}"/>
              </a:ext>
            </a:extLst>
          </p:cNvPr>
          <p:cNvSpPr txBox="1">
            <a:spLocks/>
          </p:cNvSpPr>
          <p:nvPr/>
        </p:nvSpPr>
        <p:spPr bwMode="auto">
          <a:xfrm>
            <a:off x="420747" y="502208"/>
            <a:ext cx="785812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rgbClr val="395B74"/>
                </a:solidFill>
                <a:latin typeface="+mn-lt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42891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6pPr>
            <a:lvl7pPr marL="685783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7pPr>
            <a:lvl8pPr marL="102867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8pPr>
            <a:lvl9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/>
            <a:r>
              <a:rPr lang="en-US" dirty="0"/>
              <a:t>FTA Tribal Transit Program:  Competitive</a:t>
            </a:r>
          </a:p>
          <a:p>
            <a:pPr algn="ctr" defTabSz="914400"/>
            <a:r>
              <a:rPr lang="en-US" sz="2000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267917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3801-D9F6-477E-B245-B8CA05ED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61404"/>
            <a:ext cx="7200900" cy="914400"/>
          </a:xfrm>
        </p:spPr>
        <p:txBody>
          <a:bodyPr/>
          <a:lstStyle/>
          <a:p>
            <a:r>
              <a:rPr lang="en-US" sz="3400" dirty="0"/>
              <a:t>FTA Tribal Transit Program:  </a:t>
            </a:r>
            <a:br>
              <a:rPr lang="en-US" sz="3400" dirty="0"/>
            </a:br>
            <a:r>
              <a:rPr lang="en-US" sz="3400" dirty="0"/>
              <a:t>FY 2022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CF86-A73B-4062-97B6-3A764A43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4" y="1531720"/>
            <a:ext cx="8648696" cy="4750551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On October 11, 2022, FTA announced approximately </a:t>
            </a:r>
            <a:r>
              <a:rPr lang="en-US" b="1" dirty="0"/>
              <a:t>$8.6 million </a:t>
            </a:r>
            <a:r>
              <a:rPr lang="en-US" dirty="0"/>
              <a:t>in FY 22 Tribal Transit Program funds for 25</a:t>
            </a:r>
            <a:r>
              <a:rPr lang="en-US" b="1" dirty="0"/>
              <a:t> </a:t>
            </a:r>
            <a:r>
              <a:rPr lang="en-US" dirty="0"/>
              <a:t>Tribal Governments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FTA received 47 applications from 47 Tribes in 17 states, totaling over $ 18 million.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Grant awards support capital, planning and operating assistance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 local match is required for these funds. Federal share is 100%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Funds will lapse on September 30, 2025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Technical assistance is provided through debriefs for unsuccessful applicants</a:t>
            </a:r>
          </a:p>
        </p:txBody>
      </p:sp>
    </p:spTree>
    <p:extLst>
      <p:ext uri="{BB962C8B-B14F-4D97-AF65-F5344CB8AC3E}">
        <p14:creationId xmlns:p14="http://schemas.microsoft.com/office/powerpoint/2010/main" val="119256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77626C-173A-42CB-84F6-C8C9F6E1CD07}"/>
              </a:ext>
            </a:extLst>
          </p:cNvPr>
          <p:cNvGraphicFramePr/>
          <p:nvPr/>
        </p:nvGraphicFramePr>
        <p:xfrm>
          <a:off x="324598" y="1804308"/>
          <a:ext cx="8494805" cy="379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4F2E4ED-22E8-4579-B713-68F3C07B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296"/>
            <a:ext cx="7200900" cy="914400"/>
          </a:xfrm>
        </p:spPr>
        <p:txBody>
          <a:bodyPr/>
          <a:lstStyle/>
          <a:p>
            <a:pPr algn="ctr"/>
            <a:r>
              <a:rPr lang="en-US" dirty="0"/>
              <a:t>FTA Tribal Transit Program:  Grantees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38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1C8D-2A2A-48CD-A377-90400617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527329"/>
            <a:ext cx="7673338" cy="914400"/>
          </a:xfrm>
        </p:spPr>
        <p:txBody>
          <a:bodyPr/>
          <a:lstStyle/>
          <a:p>
            <a:r>
              <a:rPr lang="en-US" dirty="0"/>
              <a:t>FTA Formula Funds Available for Tribes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0B04DE-12F8-4015-B0D1-53760CBE5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57113"/>
              </p:ext>
            </p:extLst>
          </p:nvPr>
        </p:nvGraphicFramePr>
        <p:xfrm>
          <a:off x="601980" y="2052795"/>
          <a:ext cx="7864582" cy="2587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3687">
                  <a:extLst>
                    <a:ext uri="{9D8B030D-6E8A-4147-A177-3AD203B41FA5}">
                      <a16:colId xmlns:a16="http://schemas.microsoft.com/office/drawing/2014/main" val="792543091"/>
                    </a:ext>
                  </a:extLst>
                </a:gridCol>
                <a:gridCol w="1324205">
                  <a:extLst>
                    <a:ext uri="{9D8B030D-6E8A-4147-A177-3AD203B41FA5}">
                      <a16:colId xmlns:a16="http://schemas.microsoft.com/office/drawing/2014/main" val="4131963697"/>
                    </a:ext>
                  </a:extLst>
                </a:gridCol>
                <a:gridCol w="1396690">
                  <a:extLst>
                    <a:ext uri="{9D8B030D-6E8A-4147-A177-3AD203B41FA5}">
                      <a16:colId xmlns:a16="http://schemas.microsoft.com/office/drawing/2014/main" val="3445101451"/>
                    </a:ext>
                  </a:extLst>
                </a:gridCol>
              </a:tblGrid>
              <a:tr h="5810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Funding Program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Direct Grant with FTA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Grant through State DOT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539288"/>
                  </a:ext>
                </a:extLst>
              </a:tr>
              <a:tr h="517163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5310 – Elderly and Persons with Disabilities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14030225"/>
                  </a:ext>
                </a:extLst>
              </a:tr>
              <a:tr h="475187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5311 – Rural Area Transportation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8691815"/>
                  </a:ext>
                </a:extLst>
              </a:tr>
              <a:tr h="374807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5311(j) – Tribal Transit Program – Formula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735025"/>
                  </a:ext>
                </a:extLst>
              </a:tr>
              <a:tr h="374807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5339(a) – Bus and Bus Facilities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74510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5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B527-4F49-450D-888A-377F6DDA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6" y="544118"/>
            <a:ext cx="8353424" cy="914400"/>
          </a:xfrm>
        </p:spPr>
        <p:txBody>
          <a:bodyPr/>
          <a:lstStyle/>
          <a:p>
            <a:r>
              <a:rPr lang="en-US" dirty="0"/>
              <a:t>FTA Competitive Funds Available for Tribes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795E97-6261-427F-9A01-8A5C71075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31705"/>
              </p:ext>
            </p:extLst>
          </p:nvPr>
        </p:nvGraphicFramePr>
        <p:xfrm>
          <a:off x="796954" y="1994250"/>
          <a:ext cx="7637735" cy="3021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4535">
                  <a:extLst>
                    <a:ext uri="{9D8B030D-6E8A-4147-A177-3AD203B41FA5}">
                      <a16:colId xmlns:a16="http://schemas.microsoft.com/office/drawing/2014/main" val="792543091"/>
                    </a:ext>
                  </a:extLst>
                </a:gridCol>
                <a:gridCol w="1294622">
                  <a:extLst>
                    <a:ext uri="{9D8B030D-6E8A-4147-A177-3AD203B41FA5}">
                      <a16:colId xmlns:a16="http://schemas.microsoft.com/office/drawing/2014/main" val="4131963697"/>
                    </a:ext>
                  </a:extLst>
                </a:gridCol>
                <a:gridCol w="1448578">
                  <a:extLst>
                    <a:ext uri="{9D8B030D-6E8A-4147-A177-3AD203B41FA5}">
                      <a16:colId xmlns:a16="http://schemas.microsoft.com/office/drawing/2014/main" val="344510145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Funding Program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Direct Grant with FTA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Grant through State DOT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539288"/>
                  </a:ext>
                </a:extLst>
              </a:tr>
              <a:tr h="347252">
                <a:tc>
                  <a:txBody>
                    <a:bodyPr/>
                    <a:lstStyle/>
                    <a:p>
                      <a:r>
                        <a:rPr lang="en-US" sz="1700" dirty="0"/>
                        <a:t>FAST 3006(b) – Innovative Coordinated Access and Mobility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7931858"/>
                  </a:ext>
                </a:extLst>
              </a:tr>
              <a:tr h="332018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5309 -  Capital Investment Grant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83417024"/>
                  </a:ext>
                </a:extLst>
              </a:tr>
              <a:tr h="359627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5311(j) – Tribal Transit Program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8691815"/>
                  </a:ext>
                </a:extLst>
              </a:tr>
              <a:tr h="394615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5312 – Integrated Mobility Innovation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91344811"/>
                  </a:ext>
                </a:extLst>
              </a:tr>
              <a:tr h="352338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5339(b) – Bus and Bus Facilities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33185933"/>
                  </a:ext>
                </a:extLst>
              </a:tr>
              <a:tr h="408963">
                <a:tc>
                  <a:txBody>
                    <a:bodyPr/>
                    <a:lstStyle/>
                    <a:p>
                      <a:r>
                        <a:rPr lang="en-US" sz="1700" dirty="0"/>
                        <a:t>Section 5339(c) – Low or No Emission Vehicles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1811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8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D1EC-A63A-49FD-B0BC-0532013E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74929"/>
            <a:ext cx="8206739" cy="914400"/>
          </a:xfrm>
        </p:spPr>
        <p:txBody>
          <a:bodyPr/>
          <a:lstStyle/>
          <a:p>
            <a:r>
              <a:rPr lang="en-US" sz="4000" dirty="0"/>
              <a:t>TTP vs. Non-TTP Requirements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D1814F-FFEB-46EA-B607-1C9CDF97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080"/>
            <a:ext cx="8206739" cy="4549140"/>
          </a:xfrm>
        </p:spPr>
        <p:txBody>
          <a:bodyPr/>
          <a:lstStyle/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Tribes are eligible for Section 5311 Formula Grants for Rural Areas funding (administered by State DOTs) as subrecipients of the state.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To receive Section 5311 funding, Tribes must comply with the requirements of the program, </a:t>
            </a:r>
            <a:r>
              <a:rPr lang="en-US" b="1" dirty="0"/>
              <a:t>including cost-sharing (match) and Title VI requirements</a:t>
            </a:r>
            <a:r>
              <a:rPr lang="en-US" dirty="0"/>
              <a:t>.  These requirements differ from the TTP program requirements, where Tribes have been granted certain exemptions.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Tribes also have the option to receive their Section 5311 or other program funding directly through FTA, but the program-specific requirements will still apply. </a:t>
            </a:r>
          </a:p>
          <a:p>
            <a:endParaRPr lang="en-US" sz="2100" dirty="0">
              <a:cs typeface="Arial" panose="020B0604020202020204" pitchFamily="34" charset="0"/>
            </a:endParaRPr>
          </a:p>
          <a:p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2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2" y="384098"/>
            <a:ext cx="8420098" cy="9144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Emergency Relief Funding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16" y="1676400"/>
            <a:ext cx="8152024" cy="3998176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Coronavirus Aid, Relief, and Economic Security (</a:t>
            </a:r>
            <a:r>
              <a:rPr lang="en-US" b="1" dirty="0"/>
              <a:t>CARES</a:t>
            </a:r>
            <a:r>
              <a:rPr lang="en-US" dirty="0"/>
              <a:t>) Act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Coronavirus Response and Relief Supplemental Appropriations Act of 2021 (</a:t>
            </a:r>
            <a:r>
              <a:rPr lang="en-US" b="1" dirty="0"/>
              <a:t>CRRSAA</a:t>
            </a:r>
            <a:r>
              <a:rPr lang="en-US" dirty="0"/>
              <a:t>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American Rescue Plan (</a:t>
            </a:r>
            <a:r>
              <a:rPr lang="en-US" b="1" dirty="0"/>
              <a:t>ARP</a:t>
            </a:r>
            <a:r>
              <a:rPr lang="en-US" dirty="0"/>
              <a:t>) Act of 2021</a:t>
            </a:r>
            <a:endParaRPr lang="en-US" sz="2400" dirty="0"/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https://www.transit.dot.gov/coronavirus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2" y="464108"/>
            <a:ext cx="8435338" cy="9144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Emergency Relief Funding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(cont’d)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16" y="1554480"/>
            <a:ext cx="8272568" cy="4624921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Tribes received set-aside formula funding under CARES, CRRSA and ARP Acts, totaling </a:t>
            </a:r>
            <a:r>
              <a:rPr lang="en-US" sz="2200" b="1" dirty="0"/>
              <a:t>$90 million</a:t>
            </a:r>
            <a:r>
              <a:rPr lang="en-US" sz="22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ARP Act also provided </a:t>
            </a:r>
            <a:r>
              <a:rPr lang="en-US" sz="2200" b="1" dirty="0"/>
              <a:t>$5 million </a:t>
            </a:r>
            <a:r>
              <a:rPr lang="en-US" sz="2200" dirty="0"/>
              <a:t>in Tribal competitive funding.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Under CARES Act, 95% of Tribal formula funds obligated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Under CRRSAA, 64% of TTP formula funds obligated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Under ARP Act, 46% of TTP formula funds obligated and 39% of TTP competitive funds obligated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/>
              <a:t>Funding Availability Period</a:t>
            </a:r>
          </a:p>
          <a:p>
            <a:pPr marL="900099" lvl="1" indent="-342900">
              <a:buSzPct val="75000"/>
              <a:buFont typeface="Courier New" panose="02070309020205020404" pitchFamily="49" charset="0"/>
              <a:buChar char="o"/>
            </a:pPr>
            <a:r>
              <a:rPr lang="en-US" sz="2000" b="1" dirty="0"/>
              <a:t>CARES Act and CRRSAA funds are available until expended.</a:t>
            </a:r>
          </a:p>
          <a:p>
            <a:pPr marL="900099" lvl="1" indent="-342900"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b="1" dirty="0">
                <a:highlight>
                  <a:srgbClr val="FFFF00"/>
                </a:highlight>
              </a:rPr>
              <a:t>ARP Act funds must be obligated by September 30, 2024 and disbursed by September 30, 2029</a:t>
            </a:r>
            <a:r>
              <a:rPr lang="en-US" sz="2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USDOT Grant Programs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264462"/>
            <a:ext cx="8435336" cy="4995012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RAISE</a:t>
            </a:r>
            <a:r>
              <a:rPr lang="en-US" dirty="0"/>
              <a:t> - Rebuilding American Infrastructure with Sustainability and Equity Program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Safe Streets for All (SS4A)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ROUTES</a:t>
            </a:r>
            <a:r>
              <a:rPr lang="en-US" dirty="0"/>
              <a:t> - Rural Opportunities to Use Transportation for Economic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RURAL</a:t>
            </a:r>
            <a:r>
              <a:rPr lang="en-US" dirty="0"/>
              <a:t> - Rural Surface Transportation Grant program, which was included as part of USDOT’s Multimodal Project Discretionary Grant Opportunity (MPDG)</a:t>
            </a:r>
          </a:p>
          <a:p>
            <a:pPr>
              <a:spcAft>
                <a:spcPts val="1200"/>
              </a:spcAft>
            </a:pP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Complete list of grant programs for USDOT and its modal administrations can be found here:  </a:t>
            </a:r>
            <a:r>
              <a:rPr lang="en-US" sz="2200" dirty="0">
                <a:hlinkClick r:id="rId2"/>
              </a:rPr>
              <a:t>https://www.transportation.gov/grants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7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87063"/>
            <a:ext cx="7561383" cy="1392722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Regulation and Policy Updates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A959A-AE4F-4306-9208-7EA8D553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02" y="2461416"/>
            <a:ext cx="2348571" cy="24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6" y="178358"/>
            <a:ext cx="8162923" cy="914400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Federal Transit Administration (FTA)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4" y="2373923"/>
            <a:ext cx="8272568" cy="3300653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6B46AD-BAD2-4C8A-B6C6-440EC81E4B2B}"/>
              </a:ext>
            </a:extLst>
          </p:cNvPr>
          <p:cNvSpPr txBox="1">
            <a:spLocks/>
          </p:cNvSpPr>
          <p:nvPr/>
        </p:nvSpPr>
        <p:spPr bwMode="auto">
          <a:xfrm>
            <a:off x="451534" y="1550725"/>
            <a:ext cx="4141954" cy="12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1pPr>
            <a:lvl2pPr marL="557199" indent="-21430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2pPr>
            <a:lvl3pPr marL="857229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3pPr>
            <a:lvl4pPr marL="1200121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4pPr>
            <a:lvl5pPr marL="1543012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000" b="1" dirty="0">
                <a:solidFill>
                  <a:srgbClr val="39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algn="ctr" defTabSz="914400"/>
            <a:r>
              <a:rPr lang="en-US" sz="1800" dirty="0">
                <a:solidFill>
                  <a:srgbClr val="39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Quality of Life for All Built Upon Public Transportation Excellence</a:t>
            </a:r>
            <a:endParaRPr lang="en-US" sz="1600" dirty="0">
              <a:solidFill>
                <a:srgbClr val="395B74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FAF09C-EEEB-4FE5-A4FE-FAC7DBD44CA4}"/>
              </a:ext>
            </a:extLst>
          </p:cNvPr>
          <p:cNvSpPr txBox="1">
            <a:spLocks/>
          </p:cNvSpPr>
          <p:nvPr/>
        </p:nvSpPr>
        <p:spPr bwMode="auto">
          <a:xfrm>
            <a:off x="4722447" y="1550725"/>
            <a:ext cx="3968283" cy="13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1pPr>
            <a:lvl2pPr marL="557199" indent="-21430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2pPr>
            <a:lvl3pPr marL="857229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3pPr>
            <a:lvl4pPr marL="1200121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4pPr>
            <a:lvl5pPr marL="1543012" indent="-171446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000" b="1" dirty="0">
                <a:solidFill>
                  <a:srgbClr val="39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 defTabSz="914400"/>
            <a:r>
              <a:rPr lang="en-US" sz="1800" dirty="0">
                <a:solidFill>
                  <a:srgbClr val="395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America’s communities through Public Transportation</a:t>
            </a:r>
            <a:endParaRPr lang="en-US" sz="1600" dirty="0">
              <a:solidFill>
                <a:srgbClr val="395B7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C2B25-539B-4657-B7DD-96D33E3D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839566"/>
            <a:ext cx="2380808" cy="1429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B7BCF5-7B72-41FF-8A15-2719C814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482919"/>
            <a:ext cx="2380808" cy="1529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7A494-2D14-4EBC-A82C-C5D3512E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21" y="2839567"/>
            <a:ext cx="2183653" cy="1429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662F3-05B2-4201-B062-445CAF2FE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21" y="4488431"/>
            <a:ext cx="2183653" cy="1529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DCD9F4-8DF1-44C6-AD38-05DFA44DA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932" y="2839568"/>
            <a:ext cx="2307268" cy="1429335"/>
          </a:xfrm>
          <a:prstGeom prst="rect">
            <a:avLst/>
          </a:prstGeom>
        </p:spPr>
      </p:pic>
      <p:pic>
        <p:nvPicPr>
          <p:cNvPr id="1028" name="Picture 4" descr="Now offering increased service to SFO and ways to save | bart.gov">
            <a:extLst>
              <a:ext uri="{FF2B5EF4-FFF2-40B4-BE49-F238E27FC236}">
                <a16:creationId xmlns:a16="http://schemas.microsoft.com/office/drawing/2014/main" id="{CBA8A206-FB6B-4590-A3B8-05C16549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31" y="4482919"/>
            <a:ext cx="2307269" cy="15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1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13029"/>
            <a:ext cx="7200900" cy="914400"/>
          </a:xfrm>
        </p:spPr>
        <p:txBody>
          <a:bodyPr/>
          <a:lstStyle/>
          <a:p>
            <a:pPr algn="ctr"/>
            <a:r>
              <a:rPr lang="en-US" sz="3800" dirty="0"/>
              <a:t>Tribal Transportation </a:t>
            </a:r>
            <a:br>
              <a:rPr lang="en-US" sz="3800" dirty="0"/>
            </a:br>
            <a:r>
              <a:rPr lang="en-US" sz="3800" dirty="0"/>
              <a:t>Self-Governance Program (TTSGP)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790700"/>
            <a:ext cx="7966127" cy="434662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USDOT’s Tribal Transportation Self-Governance Program (TTSGP) became effective October 1, 2020.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Cherokee Nation is the first Tribal Nation recipient of the program on June 7, 2022.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Both FTA HQs and Regional staff assisted Secretary of Transportation’s Office (OST) to ensure the successful signing of the compact.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continues to support TTSGP and the implementation of the program, particularly when Tribes receiving FTA funds express interest and pursue participation in the program. </a:t>
            </a:r>
          </a:p>
        </p:txBody>
      </p:sp>
    </p:spTree>
    <p:extLst>
      <p:ext uri="{BB962C8B-B14F-4D97-AF65-F5344CB8AC3E}">
        <p14:creationId xmlns:p14="http://schemas.microsoft.com/office/powerpoint/2010/main" val="181881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03504"/>
            <a:ext cx="7307578" cy="830936"/>
          </a:xfrm>
        </p:spPr>
        <p:txBody>
          <a:bodyPr/>
          <a:lstStyle/>
          <a:p>
            <a:pPr algn="ctr"/>
            <a:r>
              <a:rPr lang="en-US" dirty="0"/>
              <a:t>Commercial Driver’s License (CDL)…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470660"/>
            <a:ext cx="8229598" cy="474725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200" dirty="0"/>
              <a:t>ew Entry-Level Driver Training (ELDT) regulations were issued by Federal Motor Carrier Safety Administration (FMCSA) and became effective on February 7, 2022.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Individuals applying to obtain a school bus(S), </a:t>
            </a:r>
            <a:r>
              <a:rPr lang="en-US" sz="2200" b="1" dirty="0"/>
              <a:t>passenger (P)</a:t>
            </a:r>
            <a:r>
              <a:rPr lang="en-US" sz="2200" dirty="0"/>
              <a:t>, or hazardous materials (H) endorsement for the first time after February 7, 2022 must comply with the ELDT requirements.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More information about ELDT regulations is available on the FMCSA website:  </a:t>
            </a:r>
            <a:r>
              <a:rPr lang="en-US" sz="1600" dirty="0">
                <a:hlinkClick r:id="rId2"/>
              </a:rPr>
              <a:t>https://www.fmcsa.dot.gov/registration/commercial-drivers-license/entry-level-driver-training-eldt</a:t>
            </a:r>
            <a:r>
              <a:rPr lang="en-US" sz="1600" dirty="0"/>
              <a:t>. </a:t>
            </a:r>
            <a:endParaRPr lang="en-US" sz="2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FTA’s National Rural Technical Assistance Program (NRTAP) is developing a </a:t>
            </a:r>
            <a:r>
              <a:rPr lang="en-US" sz="2200" b="1" dirty="0"/>
              <a:t>transit CDL training for rural and tribal operators </a:t>
            </a:r>
            <a:r>
              <a:rPr lang="en-US" sz="2200" dirty="0"/>
              <a:t>in collaboration with Minnesota DOT.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373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9664"/>
            <a:ext cx="7200900" cy="914400"/>
          </a:xfrm>
        </p:spPr>
        <p:txBody>
          <a:bodyPr/>
          <a:lstStyle/>
          <a:p>
            <a:pPr algn="ctr"/>
            <a:r>
              <a:rPr lang="en-US" sz="3800" dirty="0"/>
              <a:t>Hiring Preference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84554"/>
            <a:ext cx="7966127" cy="507660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 2021, FTA announced a pilot initiative to permit transit agencies apply hiring preferences on FTA-funded construction projects, to promote equitable creation of employment opportunities and workforce development activities, particularly for </a:t>
            </a:r>
            <a:r>
              <a:rPr lang="en-US" sz="2200" u="sng" dirty="0"/>
              <a:t>economically or socially disadvantaged </a:t>
            </a:r>
            <a:r>
              <a:rPr lang="en-US" sz="2200" dirty="0"/>
              <a:t>workers.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Bipartisan Infrastructure Law (BIL) includes hiring preferences provision related to the use of labor for transportation construction projects.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BIL Section 25019 provides an expressed authorization </a:t>
            </a:r>
            <a:r>
              <a:rPr lang="en-US" sz="2200" b="1" dirty="0"/>
              <a:t>for FTA grant recipients and subrecipients to use a </a:t>
            </a:r>
            <a:r>
              <a:rPr lang="en-US" sz="2200" b="1" u="sng" dirty="0"/>
              <a:t>local or other geographical or economic</a:t>
            </a:r>
            <a:r>
              <a:rPr lang="en-US" sz="2200" b="1" dirty="0"/>
              <a:t> hiring preference for the construction of federally supported transit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more details, see </a:t>
            </a:r>
            <a:r>
              <a:rPr lang="en-US" sz="2200" dirty="0">
                <a:hlinkClick r:id="rId2"/>
              </a:rPr>
              <a:t>February 10, 2022 Federal Register Notice</a:t>
            </a:r>
            <a:r>
              <a:rPr lang="en-US" sz="22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11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Transit Workforce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162050"/>
            <a:ext cx="8286750" cy="5213404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Transit Workforce Center (TWC) is the first FTA-funded center directly support workforce development to help transit agencies recruit, hire, train, and retain a diverse workforce.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created a campaign toolkit to support the transit industry with innovative, site-specific approaches to </a:t>
            </a:r>
            <a:r>
              <a:rPr lang="en-US" sz="2200" b="1" dirty="0"/>
              <a:t>recruit</a:t>
            </a:r>
            <a:r>
              <a:rPr lang="en-US" sz="2200" dirty="0"/>
              <a:t> transit workers, especially bus operators and maintenance workers.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hlinkClick r:id="rId2"/>
              </a:rPr>
              <a:t>ConnectingMyCommunity: The National Transit Frontline Worker Campaign Toolkit</a:t>
            </a:r>
            <a:r>
              <a:rPr lang="en-US" sz="2200" b="1" dirty="0"/>
              <a:t> </a:t>
            </a:r>
            <a:r>
              <a:rPr lang="en-US" sz="2200" dirty="0"/>
              <a:t>features: </a:t>
            </a:r>
          </a:p>
          <a:p>
            <a:pPr marL="900099" lvl="1" indent="-342900"/>
            <a:r>
              <a:rPr lang="en-US" sz="2000" dirty="0"/>
              <a:t>Tips and strategies </a:t>
            </a:r>
          </a:p>
          <a:p>
            <a:pPr marL="900099" lvl="1" indent="-342900"/>
            <a:r>
              <a:rPr lang="en-US" sz="2000" dirty="0"/>
              <a:t>Customizable advertising templates with graphics and messages </a:t>
            </a:r>
          </a:p>
          <a:p>
            <a:pPr marL="900099" lvl="1" indent="-342900"/>
            <a:r>
              <a:rPr lang="en-US" sz="2000" dirty="0"/>
              <a:t>A library of videos, other advertising, case studies on successful recruitment strategies, and recruitment-related research and reports</a:t>
            </a:r>
          </a:p>
        </p:txBody>
      </p:sp>
    </p:spTree>
    <p:extLst>
      <p:ext uri="{BB962C8B-B14F-4D97-AF65-F5344CB8AC3E}">
        <p14:creationId xmlns:p14="http://schemas.microsoft.com/office/powerpoint/2010/main" val="310208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63472"/>
            <a:ext cx="7343773" cy="914400"/>
          </a:xfrm>
        </p:spPr>
        <p:txBody>
          <a:bodyPr/>
          <a:lstStyle/>
          <a:p>
            <a:pPr algn="ctr"/>
            <a:r>
              <a:rPr lang="en-US" sz="3800" dirty="0"/>
              <a:t>Vehicle Availability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504949"/>
            <a:ext cx="8229596" cy="463237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is aware of challenges that transit agencies are having with procurement of cutaways in today’s difficult supply chain environment.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is currently in dialogue with small bus manufacturers and customers to identify where USDOT and FTA can provide assistance in relieving the chassis shortage.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intends to issue guidance to clarify requirements related to procurement and flexibilities available to transit agencies.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FTA staff are available to help you to amend formula grants, and in some limited cases, discretionary grants to adjust them to today’s market conditions.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9052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399"/>
            <a:ext cx="8226371" cy="914400"/>
          </a:xfrm>
        </p:spPr>
        <p:txBody>
          <a:bodyPr/>
          <a:lstStyle/>
          <a:p>
            <a:r>
              <a:rPr lang="en-US" dirty="0"/>
              <a:t>Partial General Non-availability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66798"/>
            <a:ext cx="8429625" cy="5128261"/>
          </a:xfrm>
        </p:spPr>
        <p:txBody>
          <a:bodyPr/>
          <a:lstStyle/>
          <a:p>
            <a:r>
              <a:rPr lang="en-US" sz="2800" b="1" dirty="0"/>
              <a:t>Waiver scope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 response to multiple grantee requests and the unavailability of non-ADA accessible vans or minivans that are Buy America compliant, FTA issued a new </a:t>
            </a:r>
            <a:r>
              <a:rPr lang="en-US" sz="2200" dirty="0">
                <a:hlinkClick r:id="rId2"/>
              </a:rPr>
              <a:t>van/minivan waiver on October 25, 2022</a:t>
            </a:r>
            <a:r>
              <a:rPr lang="en-US" sz="22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Applies to </a:t>
            </a:r>
            <a:r>
              <a:rPr lang="en-US" sz="2200" u="sng" dirty="0"/>
              <a:t>unmodified, mass produced vans and minivans used in vanpool and other public transportation service.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Under the waiver, vans and minivans must be:</a:t>
            </a:r>
          </a:p>
          <a:p>
            <a:pPr marL="900099" lvl="1" indent="-342900"/>
            <a:r>
              <a:rPr lang="en-US" sz="1800" dirty="0"/>
              <a:t>Capable of vanpool service (minimum 6 passengers + driver)</a:t>
            </a:r>
          </a:p>
          <a:p>
            <a:pPr marL="900099" lvl="1" indent="-342900"/>
            <a:r>
              <a:rPr lang="en-US" sz="1800" dirty="0"/>
              <a:t>Final assembly in United States as reported in American Automobile Labeling Act (AALA) reports (available on NHTSA’s public website)</a:t>
            </a:r>
          </a:p>
          <a:p>
            <a:pPr marL="900099" lvl="1" indent="-342900">
              <a:spcAft>
                <a:spcPts val="1200"/>
              </a:spcAft>
            </a:pPr>
            <a:r>
              <a:rPr lang="en-US" sz="1800" dirty="0"/>
              <a:t>Engine origin in United States as reported in AALA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Waiver expires in two years (October 24, 2024), or earlier if a </a:t>
            </a:r>
            <a:br>
              <a:rPr lang="en-US" sz="2200" b="1" dirty="0"/>
            </a:br>
            <a:r>
              <a:rPr lang="en-US" sz="2200" b="1" dirty="0"/>
              <a:t>Buy America-compliant vehicle becomes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2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406832"/>
            <a:ext cx="8226371" cy="914400"/>
          </a:xfrm>
        </p:spPr>
        <p:txBody>
          <a:bodyPr/>
          <a:lstStyle/>
          <a:p>
            <a:r>
              <a:rPr lang="en-US" dirty="0"/>
              <a:t>Partial General Non-availability Waiver</a:t>
            </a:r>
            <a:r>
              <a:rPr lang="en-US" sz="3400" dirty="0"/>
              <a:t> </a:t>
            </a:r>
            <a:r>
              <a:rPr lang="en-US" sz="2000" dirty="0"/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26" y="1761639"/>
            <a:ext cx="8102547" cy="49657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Because the waiver requests were specific to </a:t>
            </a:r>
            <a:r>
              <a:rPr lang="en-US" u="sng" dirty="0"/>
              <a:t>vanpool service</a:t>
            </a:r>
            <a:r>
              <a:rPr lang="en-US" dirty="0"/>
              <a:t>, the waiver </a:t>
            </a:r>
            <a:r>
              <a:rPr lang="en-US" b="1" dirty="0"/>
              <a:t>does not apply to</a:t>
            </a:r>
            <a:r>
              <a:rPr lang="en-US" dirty="0"/>
              <a:t>:</a:t>
            </a:r>
          </a:p>
          <a:p>
            <a:pPr marL="900099" lvl="1" indent="-342900"/>
            <a:r>
              <a:rPr lang="en-US" sz="2400" dirty="0"/>
              <a:t>Vehicles not vanpool-eligible (fewer than 6 seats + the driver)</a:t>
            </a:r>
          </a:p>
          <a:p>
            <a:pPr marL="900099" lvl="1" indent="-342900"/>
            <a:r>
              <a:rPr lang="en-US" sz="2400" dirty="0"/>
              <a:t>ADA-accessible conversion vans and minivans</a:t>
            </a:r>
          </a:p>
          <a:p>
            <a:pPr marL="900099" lvl="1" indent="-342900"/>
            <a:r>
              <a:rPr lang="en-US" sz="2400" dirty="0"/>
              <a:t>Van and minivan “chassis” for conversion into ADA-accessible vehicles</a:t>
            </a:r>
          </a:p>
          <a:p>
            <a:pPr marL="900099" lvl="1" indent="-342900"/>
            <a:r>
              <a:rPr lang="en-US" sz="2400" dirty="0"/>
              <a:t>Buses, cutaway vehicles, shuttles. Vehicles that carry more than 12 persons are not covered by AALA.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46329"/>
            <a:ext cx="8033385" cy="914400"/>
          </a:xfrm>
        </p:spPr>
        <p:txBody>
          <a:bodyPr/>
          <a:lstStyle/>
          <a:p>
            <a:pPr algn="ctr"/>
            <a:r>
              <a:rPr lang="en-US" dirty="0"/>
              <a:t>Build America Buy America Act (BABA)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086399"/>
            <a:ext cx="8258173" cy="516868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 November 15, 2021, the Build America, Buy America Act (BABA) (Sections 70901-52 of the Infrastructure Investment and Jobs Act, </a:t>
            </a:r>
            <a:r>
              <a:rPr lang="en-US" sz="2200" dirty="0">
                <a:hlinkClick r:id="rId2"/>
              </a:rPr>
              <a:t>Public Law 117-58</a:t>
            </a:r>
            <a:r>
              <a:rPr lang="en-US" sz="2200" dirty="0"/>
              <a:t>) became law.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 April 18, 2022, the U.S. Office of Management and Budget (OMB) issued memorandum </a:t>
            </a:r>
            <a:r>
              <a:rPr lang="en-US" sz="2200" dirty="0">
                <a:hlinkClick r:id="rId3"/>
              </a:rPr>
              <a:t>M-22-11</a:t>
            </a:r>
            <a:r>
              <a:rPr lang="en-US" sz="2200" dirty="0"/>
              <a:t>, “Initial Implementation Guidance on Application of Buy America Preference in Federal Financial Assistance Programs for Infrastructure,” to guide federal agencies’ initial implementation of BABA. OMB also has published a request for information and invited public comments on key questions related to implementing BABA.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 May 19, 2022, USDOT issued a general </a:t>
            </a:r>
            <a:r>
              <a:rPr lang="en-US" sz="2200" dirty="0">
                <a:hlinkClick r:id="rId4"/>
              </a:rPr>
              <a:t>waiver</a:t>
            </a:r>
            <a:r>
              <a:rPr lang="en-US" sz="2200" dirty="0"/>
              <a:t> that delays the effective date of BABA’s domestic preference requirements for </a:t>
            </a:r>
            <a:r>
              <a:rPr lang="en-US" sz="2200" b="1" dirty="0"/>
              <a:t>construction materials</a:t>
            </a:r>
            <a:r>
              <a:rPr lang="en-US" sz="2200" dirty="0"/>
              <a:t>, until November 10, 2022.</a:t>
            </a:r>
          </a:p>
        </p:txBody>
      </p:sp>
    </p:spTree>
    <p:extLst>
      <p:ext uri="{BB962C8B-B14F-4D97-AF65-F5344CB8AC3E}">
        <p14:creationId xmlns:p14="http://schemas.microsoft.com/office/powerpoint/2010/main" val="375730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3956-72E2-44A9-9A0B-A8DA2625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05009"/>
            <a:ext cx="7200900" cy="511926"/>
          </a:xfrm>
        </p:spPr>
        <p:txBody>
          <a:bodyPr/>
          <a:lstStyle/>
          <a:p>
            <a:pPr algn="ctr"/>
            <a:r>
              <a:rPr lang="en-US" dirty="0"/>
              <a:t>BABA – Construction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15EB-C71D-4E9D-B020-BC7E780E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62025"/>
            <a:ext cx="8415445" cy="5276850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USDOT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taking three actions:</a:t>
            </a:r>
          </a:p>
          <a:p>
            <a:pPr marL="1014399" lvl="1" indent="-457200">
              <a:buSzPct val="100000"/>
              <a:buFont typeface="+mj-lt"/>
              <a:buAutoNum type="arabicPeriod"/>
              <a:tabLst>
                <a:tab pos="3429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 extending its temporary waiver (</a:t>
            </a:r>
            <a:r>
              <a:rPr lang="en-US" sz="2000" dirty="0">
                <a:ea typeface="Times New Roman" panose="02020603050405020304" pitchFamily="18" charset="0"/>
              </a:rPr>
              <a:t>expired November 10, 2022)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construction materials.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14399" lvl="1" indent="-457200">
              <a:buSzPct val="100000"/>
              <a:buFont typeface="+mj-lt"/>
              <a:buAutoNum type="arabicPeriod"/>
              <a:tabLst>
                <a:tab pos="3429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roposing a </a:t>
            </a:r>
            <a:r>
              <a:rPr lang="en-US" sz="2000" u="sng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waiver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narrow categories of contracts and solicitations to help certain ongoing procurements transition to the new construction materials standard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14399" lvl="1" indent="-457200">
              <a:buSzPct val="100000"/>
              <a:buFont typeface="+mj-lt"/>
              <a:buAutoNum type="arabicPeriod"/>
              <a:tabLst>
                <a:tab pos="3429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roposing a narrow </a:t>
            </a:r>
            <a:r>
              <a:rPr lang="en-US" sz="2000" u="sng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waiver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de minimis costs, small grants, and minor components to allow USDOT and its grant recipients to focus their domestic sourcing efforts on products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USDOT sought comments by November 20, 2022 on the two proposed waivers.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FTA Administrator’s </a:t>
            </a:r>
            <a:r>
              <a:rPr lang="en-US" u="sng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Dear Colleague letter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transit agencies on Buy America obligations on FTA-funded projects</a:t>
            </a:r>
          </a:p>
          <a:p>
            <a:pPr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information is available on the </a:t>
            </a:r>
            <a:r>
              <a:rPr lang="en-US" sz="2000" u="sng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DOT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000" u="sng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FTA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Buy America websites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6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83488"/>
            <a:ext cx="7200900" cy="1152525"/>
          </a:xfrm>
        </p:spPr>
        <p:txBody>
          <a:bodyPr/>
          <a:lstStyle/>
          <a:p>
            <a:pPr algn="ctr"/>
            <a:r>
              <a:rPr lang="en-US" sz="3800" dirty="0"/>
              <a:t>Bipartisan Infrastructure Law -Information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762124"/>
            <a:ext cx="7966127" cy="4613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https://www.transit.dot.gov/BIL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FTA BIL Program Fact Sheets for existing and new programs and funding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Sign up to receive FTA email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Webinars and Listening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Town Hall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228454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Today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E9139-CFBC-446E-8755-C24D8AB1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4" y="1268995"/>
            <a:ext cx="1997091" cy="1997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F214C-9167-4BDD-B6BB-8D468D22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0" y="4441613"/>
            <a:ext cx="894382" cy="894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7C923A-522A-44DF-AA61-20C22E9F8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901" y="5340928"/>
            <a:ext cx="791689" cy="791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7DF16B-CF1A-4055-BD27-9033C7C8A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284" y="5256722"/>
            <a:ext cx="894377" cy="894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E4A0D3-1380-4382-A4C2-5C3A79CC8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573" y="5772687"/>
            <a:ext cx="1434389" cy="270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C0DD75-70BB-4E66-9A88-E8CA0024D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702" y="5207420"/>
            <a:ext cx="1071086" cy="1058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68E9B-872F-42FE-8220-A05CE5FA4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333" y="4307789"/>
            <a:ext cx="1226820" cy="11201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7FFB11-B401-4A6E-A4ED-A6A98FEDD675}"/>
              </a:ext>
            </a:extLst>
          </p:cNvPr>
          <p:cNvSpPr txBox="1"/>
          <p:nvPr/>
        </p:nvSpPr>
        <p:spPr>
          <a:xfrm>
            <a:off x="2352390" y="996495"/>
            <a:ext cx="6539524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administrations within USDOT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$20.4 billion annual budget in FY 2022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$69.4 billion in COVID-19 Emergency Relief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billion in CARES Act funds in 2020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 billion in CRRSAA funds in 2021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$30.4 billion in ARP funds in 2021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822E9B-F52D-4A71-AB3F-9CFAA6B1F2D6}"/>
              </a:ext>
            </a:extLst>
          </p:cNvPr>
          <p:cNvCxnSpPr>
            <a:cxnSpLocks/>
          </p:cNvCxnSpPr>
          <p:nvPr/>
        </p:nvCxnSpPr>
        <p:spPr>
          <a:xfrm>
            <a:off x="457202" y="4233346"/>
            <a:ext cx="821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687108F-D02B-4840-8421-BB34BDB6BC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520" y="4381887"/>
            <a:ext cx="928576" cy="928576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E3459E4A-A0EB-4E3C-A43A-FBBFB3C99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2297935" y="4556754"/>
            <a:ext cx="1544303" cy="2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397978"/>
            <a:ext cx="7605344" cy="914400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BDC18-AFF7-4A30-8867-8F2DB9CB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71" y="1940169"/>
            <a:ext cx="2573097" cy="27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3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5B7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131762"/>
            <a:ext cx="8448673" cy="5133975"/>
          </a:xfrm>
        </p:spPr>
        <p:txBody>
          <a:bodyPr/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FTA Tribal Transit Program Manager</a:t>
            </a:r>
          </a:p>
          <a:p>
            <a:pPr marL="342891" lvl="1" indent="0" defTabSz="4572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Elan Flippin-Jones</a:t>
            </a: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elan.flippin@dot.gov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202-366-3800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 Regional Tribal Transit Liaisons</a:t>
            </a:r>
            <a:b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https://www.transit.dot.gov/funding/grants/federal-transit-administrations-regional-tribal-liaisons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FTA Grant Programs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hlinkClick r:id="rId4"/>
              </a:rPr>
              <a:t>https://www.transit.dot.gov/funding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457200" lvl="0" indent="-45720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USDOT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Programs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https://www.transportation.gov/grants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Workforce Center</a:t>
            </a: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https://www.transitworkforce.org/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America</a:t>
            </a: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https://www.transit.dot.gov/buyamerica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Rural Transit Assistance Program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https://www.nationalrtap.org/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spcAft>
                <a:spcPts val="1200"/>
              </a:spcAft>
              <a:buFont typeface="Arial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>
              <a:spcAft>
                <a:spcPts val="120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3155394"/>
            <a:ext cx="5734049" cy="2884170"/>
          </a:xfrm>
        </p:spPr>
        <p:txBody>
          <a:bodyPr/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Contact Information: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Amy Changchien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Regional Administrator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FTA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Region 9 Office (San Francisco)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.changchien@dot.gov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Office:   415-734-9455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Mobile:  202-641-6130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457200" lvl="0" indent="-457200" defTabSz="457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3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boarding a transit bus">
            <a:extLst>
              <a:ext uri="{FF2B5EF4-FFF2-40B4-BE49-F238E27FC236}">
                <a16:creationId xmlns:a16="http://schemas.microsoft.com/office/drawing/2014/main" id="{EEADCF92-7BA6-4957-8A52-8439947E64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029" y="1148882"/>
            <a:ext cx="3147119" cy="1875890"/>
          </a:xfrm>
          <a:prstGeom prst="rect">
            <a:avLst/>
          </a:prstGeom>
        </p:spPr>
      </p:pic>
      <p:pic>
        <p:nvPicPr>
          <p:cNvPr id="7" name="Picture 6" descr="A white transit van on the road">
            <a:extLst>
              <a:ext uri="{FF2B5EF4-FFF2-40B4-BE49-F238E27FC236}">
                <a16:creationId xmlns:a16="http://schemas.microsoft.com/office/drawing/2014/main" id="{BDDCCE28-A14E-480A-B7BE-BF5185AFD1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/>
        </p:blipFill>
        <p:spPr>
          <a:xfrm>
            <a:off x="4614187" y="3094833"/>
            <a:ext cx="3147120" cy="1895707"/>
          </a:xfrm>
          <a:prstGeom prst="rect">
            <a:avLst/>
          </a:prstGeom>
        </p:spPr>
      </p:pic>
      <p:pic>
        <p:nvPicPr>
          <p:cNvPr id="8" name="Picture 7" descr="A train stopped at the station">
            <a:extLst>
              <a:ext uri="{FF2B5EF4-FFF2-40B4-BE49-F238E27FC236}">
                <a16:creationId xmlns:a16="http://schemas.microsoft.com/office/drawing/2014/main" id="{541CB878-2F23-4A46-AE57-7F47B9F9C4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091" y="1148883"/>
            <a:ext cx="3148333" cy="1875891"/>
          </a:xfrm>
          <a:prstGeom prst="rect">
            <a:avLst/>
          </a:prstGeom>
        </p:spPr>
      </p:pic>
      <p:pic>
        <p:nvPicPr>
          <p:cNvPr id="9" name="Picture 8" descr="A large ferry in the water">
            <a:extLst>
              <a:ext uri="{FF2B5EF4-FFF2-40B4-BE49-F238E27FC236}">
                <a16:creationId xmlns:a16="http://schemas.microsoft.com/office/drawing/2014/main" id="{C2C3D3F0-775A-4398-A9BB-A68CDE2C2A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090" y="3089828"/>
            <a:ext cx="3148334" cy="19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2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FTA – </a:t>
            </a:r>
            <a:r>
              <a:rPr lang="en-US" sz="4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Regional</a:t>
            </a:r>
            <a:r>
              <a:rPr lang="en-US" sz="36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Offices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610D0C-EB1D-4B36-B9CE-9D175B42F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038" y="2044639"/>
            <a:ext cx="5020870" cy="35028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7075D-B118-4287-A6F0-FC9787A55C05}"/>
              </a:ext>
            </a:extLst>
          </p:cNvPr>
          <p:cNvSpPr txBox="1"/>
          <p:nvPr/>
        </p:nvSpPr>
        <p:spPr>
          <a:xfrm>
            <a:off x="5250473" y="1192157"/>
            <a:ext cx="36692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TRO-1</a:t>
            </a:r>
            <a:r>
              <a:rPr lang="en-US" dirty="0"/>
              <a:t>:  Cambridge, MA</a:t>
            </a:r>
          </a:p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TRO-2</a:t>
            </a:r>
            <a:r>
              <a:rPr lang="en-US" dirty="0"/>
              <a:t>:  New York, NY</a:t>
            </a: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TRO-3</a:t>
            </a:r>
            <a:r>
              <a:rPr lang="en-US" dirty="0"/>
              <a:t>:  Philadelphia, PA</a:t>
            </a:r>
          </a:p>
          <a:p>
            <a:pPr marL="228600" lvl="1" indent="-228600">
              <a:spcAft>
                <a:spcPts val="1200"/>
              </a:spcAft>
            </a:pPr>
            <a:r>
              <a:rPr lang="en-US" dirty="0"/>
              <a:t>		          </a:t>
            </a:r>
            <a:r>
              <a:rPr lang="en-US" sz="1600" i="1" dirty="0">
                <a:solidFill>
                  <a:srgbClr val="0070C0"/>
                </a:solidFill>
              </a:rPr>
              <a:t>Washington, DC</a:t>
            </a:r>
            <a:endParaRPr lang="en-US" i="1" dirty="0">
              <a:solidFill>
                <a:srgbClr val="0070C0"/>
              </a:solidFill>
            </a:endParaRP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TRO-4</a:t>
            </a:r>
            <a:r>
              <a:rPr lang="en-US" dirty="0"/>
              <a:t>:  Atlanta, GA</a:t>
            </a:r>
          </a:p>
          <a:p>
            <a:pPr marL="228600" lvl="1" indent="-228600">
              <a:spcAft>
                <a:spcPts val="1200"/>
              </a:spcAft>
            </a:pPr>
            <a:r>
              <a:rPr lang="en-US" dirty="0"/>
              <a:t>		          </a:t>
            </a:r>
            <a:r>
              <a:rPr lang="en-US" sz="1600" i="1" dirty="0">
                <a:solidFill>
                  <a:srgbClr val="0070C0"/>
                </a:solidFill>
              </a:rPr>
              <a:t>San Juan, Puerto Rico</a:t>
            </a:r>
          </a:p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TRO-5</a:t>
            </a:r>
            <a:r>
              <a:rPr lang="en-US" dirty="0"/>
              <a:t>:  Chicago, IL</a:t>
            </a:r>
          </a:p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TRO-6</a:t>
            </a:r>
            <a:r>
              <a:rPr lang="en-US" dirty="0"/>
              <a:t>:  Fort Worth, TX</a:t>
            </a:r>
          </a:p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TRO-7</a:t>
            </a:r>
            <a:r>
              <a:rPr lang="en-US" dirty="0"/>
              <a:t>:  Kansas City, MO</a:t>
            </a:r>
          </a:p>
          <a:p>
            <a:pPr marL="2286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TRO-8</a:t>
            </a:r>
            <a:r>
              <a:rPr lang="en-US" dirty="0"/>
              <a:t>:  Denver, CO</a:t>
            </a: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TRO-9</a:t>
            </a:r>
            <a:r>
              <a:rPr lang="en-US" dirty="0"/>
              <a:t>:  San Francisco, CA</a:t>
            </a:r>
          </a:p>
          <a:p>
            <a:pPr marL="228600" indent="-228600">
              <a:spcAft>
                <a:spcPts val="1200"/>
              </a:spcAf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              </a:t>
            </a:r>
            <a:r>
              <a:rPr lang="en-US" sz="1600" i="1" dirty="0">
                <a:solidFill>
                  <a:srgbClr val="0070C0"/>
                </a:solidFill>
              </a:rPr>
              <a:t>Los Angeles, CA</a:t>
            </a:r>
            <a:endParaRPr lang="en-US" i="1" dirty="0">
              <a:solidFill>
                <a:srgbClr val="0070C0"/>
              </a:solidFill>
            </a:endParaRPr>
          </a:p>
          <a:p>
            <a:pPr marL="22860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TRO-10</a:t>
            </a:r>
            <a:r>
              <a:rPr lang="en-US" dirty="0"/>
              <a:t>: Seattle, WA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39C3D-5086-4583-B657-8BC008B314F1}"/>
              </a:ext>
            </a:extLst>
          </p:cNvPr>
          <p:cNvSpPr txBox="1"/>
          <p:nvPr/>
        </p:nvSpPr>
        <p:spPr>
          <a:xfrm>
            <a:off x="875883" y="1192157"/>
            <a:ext cx="385698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u="sng" dirty="0"/>
              <a:t>10 Regional Offices</a:t>
            </a:r>
          </a:p>
          <a:p>
            <a:pPr algn="ctr">
              <a:spcAft>
                <a:spcPts val="1200"/>
              </a:spcAft>
            </a:pPr>
            <a:r>
              <a:rPr lang="en-US" sz="2800" b="1" dirty="0"/>
              <a:t>(TROs)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978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Transit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Operating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Preventive Maintenance </a:t>
            </a:r>
            <a:r>
              <a:rPr lang="en-US" sz="1800" dirty="0">
                <a:solidFill>
                  <a:prstClr val="black"/>
                </a:solidFill>
              </a:rPr>
              <a:t>(vehicles and facilities)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Capital Projects </a:t>
            </a:r>
            <a:r>
              <a:rPr lang="en-US" sz="1800" dirty="0"/>
              <a:t>(rail extensions, bus rapid transit,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Vehicles </a:t>
            </a:r>
            <a:r>
              <a:rPr lang="en-US" sz="1800" dirty="0"/>
              <a:t>(railcars, buses, ferries, etc.)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Stations, Stops, and Terminals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Maintenance and Support Equipment and Facilities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Safety and Security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ADA Accessibility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Transportation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Transit Access </a:t>
            </a:r>
            <a:r>
              <a:rPr lang="en-US" sz="1800" dirty="0"/>
              <a:t>(sidewalks/crossings, first-mile &amp; last-mile connection, etc.)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4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967-182D-4F76-83E5-4FA51470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06138"/>
            <a:ext cx="7561383" cy="1392722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Grant Programs Supporting Tribal Transit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523-D901-43D2-9641-09B4071C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A959A-AE4F-4306-9208-7EA8D553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202" y="2461416"/>
            <a:ext cx="2348571" cy="24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D01D-B651-47DD-8D2A-29F7012F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346354"/>
            <a:ext cx="7439023" cy="914400"/>
          </a:xfrm>
        </p:spPr>
        <p:txBody>
          <a:bodyPr/>
          <a:lstStyle/>
          <a:p>
            <a:r>
              <a:rPr lang="en-US" dirty="0"/>
              <a:t>FTA Tribal Transit Program: 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49189-B031-440F-BFF3-D96A1929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731764"/>
            <a:ext cx="8272463" cy="3937516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2800" b="1" dirty="0">
                <a:cs typeface="Arial" panose="020B0604020202020204" pitchFamily="34" charset="0"/>
              </a:rPr>
              <a:t>Tribal Transit Program</a:t>
            </a:r>
            <a:r>
              <a:rPr lang="en-US" sz="2800" dirty="0">
                <a:cs typeface="Arial" panose="020B0604020202020204" pitchFamily="34" charset="0"/>
              </a:rPr>
              <a:t> (TTP)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cs typeface="Arial" panose="020B0604020202020204" pitchFamily="34" charset="0"/>
              </a:rPr>
              <a:t>Objective</a:t>
            </a:r>
            <a:r>
              <a:rPr lang="en-US" dirty="0">
                <a:cs typeface="Arial" panose="020B0604020202020204" pitchFamily="34" charset="0"/>
              </a:rPr>
              <a:t>:  </a:t>
            </a:r>
            <a:r>
              <a:rPr lang="en-US" dirty="0"/>
              <a:t>Provide direct funding to federally recognized Indian tribes to provide public transportation service on and around Indian reservations or tribal land in rural areas.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cs typeface="Arial" panose="020B0604020202020204" pitchFamily="34" charset="0"/>
              </a:rPr>
              <a:t>Eligible Recipients</a:t>
            </a:r>
            <a:r>
              <a:rPr lang="en-US" dirty="0">
                <a:cs typeface="Arial" panose="020B0604020202020204" pitchFamily="34" charset="0"/>
              </a:rPr>
              <a:t>:  F</a:t>
            </a:r>
            <a:r>
              <a:rPr lang="en-US" dirty="0"/>
              <a:t>ederally recognized American Indian or Alaska Native tribes as identified by the U.S. Department of the Interior (DOI) Bureau of Indian Affairs (BIA).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Eligible Activities</a:t>
            </a:r>
            <a:r>
              <a:rPr lang="en-US" dirty="0"/>
              <a:t>: Capital, Operating and Planning projects</a:t>
            </a:r>
          </a:p>
          <a:p>
            <a:endParaRPr lang="en-US" sz="2025" dirty="0">
              <a:cs typeface="Arial" panose="020B0604020202020204" pitchFamily="34" charset="0"/>
            </a:endParaRPr>
          </a:p>
          <a:p>
            <a:endParaRPr lang="en-US" sz="2025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492E-3B42-41C8-8C6E-0F880F4F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517804"/>
            <a:ext cx="7800973" cy="914400"/>
          </a:xfrm>
        </p:spPr>
        <p:txBody>
          <a:bodyPr/>
          <a:lstStyle/>
          <a:p>
            <a:pPr algn="ctr" defTabSz="914400"/>
            <a:r>
              <a:rPr lang="en-US" dirty="0"/>
              <a:t>FTA Tribal Transit Program:  Overview </a:t>
            </a:r>
            <a:r>
              <a:rPr lang="en-US" sz="2000" dirty="0"/>
              <a:t>(cont’d)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FE0C6C-6E8E-4564-93E4-A9A262BAF799}"/>
              </a:ext>
            </a:extLst>
          </p:cNvPr>
          <p:cNvSpPr txBox="1">
            <a:spLocks/>
          </p:cNvSpPr>
          <p:nvPr/>
        </p:nvSpPr>
        <p:spPr bwMode="auto">
          <a:xfrm>
            <a:off x="525778" y="1566614"/>
            <a:ext cx="8257913" cy="351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1pPr>
            <a:lvl2pPr marL="557213" indent="-214313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2pPr>
            <a:lvl3pPr marL="857250" indent="-171450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3pPr>
            <a:lvl4pPr marL="1200150" indent="-171450" algn="l" rtl="0" eaLnBrk="1" fontAlgn="base" hangingPunct="1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4pPr>
            <a:lvl5pPr marL="1543050" indent="-17145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b="1" dirty="0">
                <a:cs typeface="Arial" pitchFamily="34" charset="0"/>
              </a:rPr>
              <a:t>Bipartisan Infrastructure Law (FY 2022-2026)</a:t>
            </a:r>
          </a:p>
          <a:p>
            <a:pPr defTabSz="685800"/>
            <a:r>
              <a:rPr lang="en-US" sz="2000" dirty="0">
                <a:cs typeface="Arial" pitchFamily="34" charset="0"/>
              </a:rPr>
              <a:t>Increase funding levels for both TTP Formula and Competitive/Discretionary Programs and added an annual funding increase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800" u="sng" dirty="0"/>
              <a:t>Formula Program</a:t>
            </a:r>
            <a:r>
              <a:rPr lang="en-US" sz="1800" dirty="0"/>
              <a:t>: Starting with $35 M per year with an annual increase ending with $38 M per year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800" u="sng" dirty="0"/>
              <a:t>Competitive Program</a:t>
            </a:r>
            <a:r>
              <a:rPr lang="en-US" sz="1800" dirty="0"/>
              <a:t>: Starting at $8.75 M per year with an annual increase ending at $9.6 M per year</a:t>
            </a:r>
          </a:p>
          <a:p>
            <a:pPr lvl="1" defTabSz="685800">
              <a:buSzPct val="80000"/>
            </a:pPr>
            <a:endParaRPr lang="en-US" sz="1650" dirty="0"/>
          </a:p>
          <a:p>
            <a:pPr defTabSz="685800">
              <a:buSzPct val="80000"/>
              <a:buFont typeface="Wingdings" panose="05000000000000000000" pitchFamily="2" charset="2"/>
              <a:buChar char="Ø"/>
            </a:pPr>
            <a:endParaRPr lang="en-US" sz="21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F28012-F6FE-43A1-9E6F-6F05DC046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88665"/>
              </p:ext>
            </p:extLst>
          </p:nvPr>
        </p:nvGraphicFramePr>
        <p:xfrm>
          <a:off x="314325" y="4200773"/>
          <a:ext cx="8469363" cy="17866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439238">
                  <a:extLst>
                    <a:ext uri="{9D8B030D-6E8A-4147-A177-3AD203B41FA5}">
                      <a16:colId xmlns:a16="http://schemas.microsoft.com/office/drawing/2014/main" val="1813892472"/>
                    </a:ext>
                  </a:extLst>
                </a:gridCol>
                <a:gridCol w="980580">
                  <a:extLst>
                    <a:ext uri="{9D8B030D-6E8A-4147-A177-3AD203B41FA5}">
                      <a16:colId xmlns:a16="http://schemas.microsoft.com/office/drawing/2014/main" val="2251449971"/>
                    </a:ext>
                  </a:extLst>
                </a:gridCol>
                <a:gridCol w="1209909">
                  <a:extLst>
                    <a:ext uri="{9D8B030D-6E8A-4147-A177-3AD203B41FA5}">
                      <a16:colId xmlns:a16="http://schemas.microsoft.com/office/drawing/2014/main" val="1812720198"/>
                    </a:ext>
                  </a:extLst>
                </a:gridCol>
                <a:gridCol w="1209909">
                  <a:extLst>
                    <a:ext uri="{9D8B030D-6E8A-4147-A177-3AD203B41FA5}">
                      <a16:colId xmlns:a16="http://schemas.microsoft.com/office/drawing/2014/main" val="282521006"/>
                    </a:ext>
                  </a:extLst>
                </a:gridCol>
                <a:gridCol w="1209909">
                  <a:extLst>
                    <a:ext uri="{9D8B030D-6E8A-4147-A177-3AD203B41FA5}">
                      <a16:colId xmlns:a16="http://schemas.microsoft.com/office/drawing/2014/main" val="1904214958"/>
                    </a:ext>
                  </a:extLst>
                </a:gridCol>
                <a:gridCol w="1209909">
                  <a:extLst>
                    <a:ext uri="{9D8B030D-6E8A-4147-A177-3AD203B41FA5}">
                      <a16:colId xmlns:a16="http://schemas.microsoft.com/office/drawing/2014/main" val="2981522819"/>
                    </a:ext>
                  </a:extLst>
                </a:gridCol>
                <a:gridCol w="1209909">
                  <a:extLst>
                    <a:ext uri="{9D8B030D-6E8A-4147-A177-3AD203B41FA5}">
                      <a16:colId xmlns:a16="http://schemas.microsoft.com/office/drawing/2014/main" val="379768830"/>
                    </a:ext>
                  </a:extLst>
                </a:gridCol>
              </a:tblGrid>
              <a:tr h="30530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 Millions</a:t>
                      </a: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915688"/>
                  </a:ext>
                </a:extLst>
              </a:tr>
              <a:tr h="6673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Funding Program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2021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2022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2023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2024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2025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FY 2026</a:t>
                      </a:r>
                    </a:p>
                  </a:txBody>
                  <a:tcPr marL="68580" marR="68580" marT="34290" marB="3429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87756"/>
                  </a:ext>
                </a:extLst>
              </a:tr>
              <a:tr h="318408">
                <a:tc>
                  <a:txBody>
                    <a:bodyPr/>
                    <a:lstStyle/>
                    <a:p>
                      <a:r>
                        <a:rPr lang="en-US" sz="1400" dirty="0"/>
                        <a:t>TTP Formula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$30.0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$35.01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$35.74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$36.68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$37.43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$38.39</a:t>
                      </a:r>
                    </a:p>
                  </a:txBody>
                  <a:tcPr marL="68580" marR="68580" marT="34290" marB="34290">
                    <a:solidFill>
                      <a:srgbClr val="CDD5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92567"/>
                  </a:ext>
                </a:extLst>
              </a:tr>
              <a:tr h="471068">
                <a:tc>
                  <a:txBody>
                    <a:bodyPr/>
                    <a:lstStyle/>
                    <a:p>
                      <a:r>
                        <a:rPr lang="en-US" sz="1400" dirty="0"/>
                        <a:t>TTP Competitive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$5.0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$8.75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$8.94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$9.17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$9.36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$9.60</a:t>
                      </a:r>
                    </a:p>
                  </a:txBody>
                  <a:tcPr marL="68580" marR="68580" marT="34290" marB="34290">
                    <a:solidFill>
                      <a:srgbClr val="E8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7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04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C939-C603-4311-B55F-2F95BAA0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502208"/>
            <a:ext cx="7200900" cy="914400"/>
          </a:xfrm>
        </p:spPr>
        <p:txBody>
          <a:bodyPr/>
          <a:lstStyle/>
          <a:p>
            <a:pPr algn="ctr"/>
            <a:r>
              <a:rPr lang="en-US" dirty="0"/>
              <a:t>FTA Tribal Transit Program:  Formula </a:t>
            </a:r>
            <a:r>
              <a:rPr lang="en-US" sz="2000" dirty="0"/>
              <a:t>(cont’d)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9BE49-AFD7-4883-982F-663EE044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97710"/>
              </p:ext>
            </p:extLst>
          </p:nvPr>
        </p:nvGraphicFramePr>
        <p:xfrm>
          <a:off x="571500" y="2031096"/>
          <a:ext cx="8000999" cy="27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653">
                  <a:extLst>
                    <a:ext uri="{9D8B030D-6E8A-4147-A177-3AD203B41FA5}">
                      <a16:colId xmlns:a16="http://schemas.microsoft.com/office/drawing/2014/main" val="1199222955"/>
                    </a:ext>
                  </a:extLst>
                </a:gridCol>
                <a:gridCol w="3062863">
                  <a:extLst>
                    <a:ext uri="{9D8B030D-6E8A-4147-A177-3AD203B41FA5}">
                      <a16:colId xmlns:a16="http://schemas.microsoft.com/office/drawing/2014/main" val="1845272831"/>
                    </a:ext>
                  </a:extLst>
                </a:gridCol>
                <a:gridCol w="1513830">
                  <a:extLst>
                    <a:ext uri="{9D8B030D-6E8A-4147-A177-3AD203B41FA5}">
                      <a16:colId xmlns:a16="http://schemas.microsoft.com/office/drawing/2014/main" val="97126999"/>
                    </a:ext>
                  </a:extLst>
                </a:gridCol>
                <a:gridCol w="2283653">
                  <a:extLst>
                    <a:ext uri="{9D8B030D-6E8A-4147-A177-3AD203B41FA5}">
                      <a16:colId xmlns:a16="http://schemas.microsoft.com/office/drawing/2014/main" val="4014814488"/>
                    </a:ext>
                  </a:extLst>
                </a:gridCol>
              </a:tblGrid>
              <a:tr h="782350">
                <a:tc>
                  <a:txBody>
                    <a:bodyPr/>
                    <a:lstStyle/>
                    <a:p>
                      <a:endParaRPr lang="en-US" sz="20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Eligible Projects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Federal Share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Availability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88249"/>
                  </a:ext>
                </a:extLst>
              </a:tr>
              <a:tr h="44987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TTP</a:t>
                      </a:r>
                    </a:p>
                    <a:p>
                      <a:pPr algn="ctr"/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Formula Funds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</a:txBody>
                  <a:tcPr marL="68580" marR="68580" marT="34290" marB="34290" anchor="ctr" anchorCtr="1">
                    <a:solidFill>
                      <a:srgbClr val="CFCE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years </a:t>
                      </a:r>
                    </a:p>
                    <a:p>
                      <a:pPr algn="ctr"/>
                      <a:endParaRPr lang="en-US" sz="1500" b="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(Year of </a:t>
                      </a:r>
                      <a:r>
                        <a:rPr lang="en-US" sz="15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Appropriation 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15091991"/>
                  </a:ext>
                </a:extLst>
              </a:tr>
              <a:tr h="4588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Capital</a:t>
                      </a:r>
                    </a:p>
                  </a:txBody>
                  <a:tcPr marL="68580" marR="68580" marT="34290" marB="34290" anchor="ctr" anchorCtr="1">
                    <a:solidFill>
                      <a:srgbClr val="CF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27815"/>
                  </a:ext>
                </a:extLst>
              </a:tr>
              <a:tr h="4752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</a:p>
                  </a:txBody>
                  <a:tcPr marL="68580" marR="68580" marT="34290" marB="34290" anchor="ctr" anchorCtr="1">
                    <a:solidFill>
                      <a:srgbClr val="CF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37490"/>
                  </a:ext>
                </a:extLst>
              </a:tr>
              <a:tr h="6295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68580" marR="68580" marT="34290" marB="34290" anchor="ctr" anchorCtr="1">
                    <a:solidFill>
                      <a:srgbClr val="CF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1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54391"/>
      </p:ext>
    </p:extLst>
  </p:cSld>
  <p:clrMapOvr>
    <a:masterClrMapping/>
  </p:clrMapOvr>
</p:sld>
</file>

<file path=ppt/theme/theme1.xml><?xml version="1.0" encoding="utf-8"?>
<a:theme xmlns:a="http://schemas.openxmlformats.org/drawingml/2006/main" name="3_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A_Slide_Template_Jult_2021.pptx  -  Read-Only" id="{B9FAC494-2AF3-489A-BC7C-0AB0E6E490E3}" vid="{B99D0EFF-132D-49B2-953A-AC5ECCD81C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D48DCFD7E544081B855AC60DF9C6D" ma:contentTypeVersion="10" ma:contentTypeDescription="Create a new document." ma:contentTypeScope="" ma:versionID="e25424987347d8d7ae354c854898de10">
  <xsd:schema xmlns:xsd="http://www.w3.org/2001/XMLSchema" xmlns:xs="http://www.w3.org/2001/XMLSchema" xmlns:p="http://schemas.microsoft.com/office/2006/metadata/properties" xmlns:ns2="36c88c56-2ae6-41c4-ace5-e0801e2c2908" xmlns:ns3="ed43bf7f-f8d8-4f78-9fcf-3985209307d3" targetNamespace="http://schemas.microsoft.com/office/2006/metadata/properties" ma:root="true" ma:fieldsID="184095cf4b21b60f328acb4813f1cf03" ns2:_="" ns3:_="">
    <xsd:import namespace="36c88c56-2ae6-41c4-ace5-e0801e2c2908"/>
    <xsd:import namespace="ed43bf7f-f8d8-4f78-9fcf-3985209307d3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F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88c56-2ae6-41c4-ace5-e0801e2c2908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nillable="true" ma:displayName="Document Type" ma:format="Dropdown" ma:internalName="Document_x0020_Type" ma:readOnly="false">
      <xsd:simpleType>
        <xsd:restriction base="dms:Choice">
          <xsd:enumeration value="APTA Presentations"/>
          <xsd:enumeration value="Budget and Economic Outlooks"/>
          <xsd:enumeration value="Eno TransPortation Weekly Updates"/>
          <xsd:enumeration value="FTA PowerPoint Presentations"/>
          <xsd:enumeration value="Organizational Charts"/>
          <xsd:enumeration value="Uncategorized"/>
        </xsd:restriction>
      </xsd:simpleType>
    </xsd:element>
    <xsd:element name="FY" ma:index="5" nillable="true" ma:displayName="FY" ma:format="Dropdown" ma:internalName="FY" ma:readOnly="false">
      <xsd:simpleType>
        <xsd:restriction base="dms:Choice">
          <xsd:enumeration value="2015"/>
          <xsd:enumeration value="2016"/>
          <xsd:enumeration value="2017"/>
          <xsd:enumeration value="2018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3bf7f-f8d8-4f78-9fcf-398520930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6c88c56-2ae6-41c4-ace5-e0801e2c2908" xsi:nil="true"/>
    <FY xmlns="36c88c56-2ae6-41c4-ace5-e0801e2c2908" xsi:nil="true"/>
    <SharedWithUsers xmlns="ed43bf7f-f8d8-4f78-9fcf-3985209307d3">
      <UserInfo>
        <DisplayName>Larracey, Benjamin (FTA)</DisplayName>
        <AccountId>291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BAE2D74-B4C6-4801-8E68-55E4C3DE5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223366-026F-46E5-B396-6C0134672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88c56-2ae6-41c4-ace5-e0801e2c2908"/>
    <ds:schemaRef ds:uri="ed43bf7f-f8d8-4f78-9fcf-398520930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ABAABA-7940-4367-AD6E-3883E3FFC90F}">
  <ds:schemaRefs>
    <ds:schemaRef ds:uri="http://schemas.microsoft.com/office/2006/metadata/properties"/>
    <ds:schemaRef ds:uri="http://schemas.microsoft.com/office/infopath/2007/PartnerControls"/>
    <ds:schemaRef ds:uri="36c88c56-2ae6-41c4-ace5-e0801e2c2908"/>
    <ds:schemaRef ds:uri="ed43bf7f-f8d8-4f78-9fcf-3985209307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16506</TotalTime>
  <Words>2325</Words>
  <Application>Microsoft Office PowerPoint</Application>
  <PresentationFormat>On-screen Show (4:3)</PresentationFormat>
  <Paragraphs>283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Gill Sans MT</vt:lpstr>
      <vt:lpstr>Wingdings</vt:lpstr>
      <vt:lpstr>3_FTA3 (2)</vt:lpstr>
      <vt:lpstr>PowerPoint Presentation</vt:lpstr>
      <vt:lpstr>Federal Transit Administration (FTA) Overview</vt:lpstr>
      <vt:lpstr>FTA Today</vt:lpstr>
      <vt:lpstr>FTA – Regional Offices</vt:lpstr>
      <vt:lpstr>Typical Transit Projects</vt:lpstr>
      <vt:lpstr>Grant Programs Supporting Tribal Transit </vt:lpstr>
      <vt:lpstr>FTA Tribal Transit Program:  Overview</vt:lpstr>
      <vt:lpstr>FTA Tribal Transit Program:  Overview (cont’d)</vt:lpstr>
      <vt:lpstr>FTA Tribal Transit Program:  Formula (cont’d)</vt:lpstr>
      <vt:lpstr>PowerPoint Presentation</vt:lpstr>
      <vt:lpstr>FTA Tribal Transit Program:   FY 2022 Competitive</vt:lpstr>
      <vt:lpstr>FTA Tribal Transit Program:  Grantees</vt:lpstr>
      <vt:lpstr>FTA Formula Funds Available for Tribes</vt:lpstr>
      <vt:lpstr>FTA Competitive Funds Available for Tribes</vt:lpstr>
      <vt:lpstr>TTP vs. Non-TTP Requirements</vt:lpstr>
      <vt:lpstr>COVID-19 Emergency Relief Funding</vt:lpstr>
      <vt:lpstr>COVID-19 Emergency Relief Funding (cont’d)</vt:lpstr>
      <vt:lpstr>USDOT Grant Programs</vt:lpstr>
      <vt:lpstr>Regulation and Policy Updates</vt:lpstr>
      <vt:lpstr>Tribal Transportation  Self-Governance Program (TTSGP)</vt:lpstr>
      <vt:lpstr>Commercial Driver’s License (CDL)…</vt:lpstr>
      <vt:lpstr>Hiring Preference</vt:lpstr>
      <vt:lpstr>Transit Workforce Center</vt:lpstr>
      <vt:lpstr>Vehicle Availability Challenges</vt:lpstr>
      <vt:lpstr>Partial General Non-availability Waiver</vt:lpstr>
      <vt:lpstr>Partial General Non-availability Waiver (cont’d)</vt:lpstr>
      <vt:lpstr>Build America Buy America Act (BABA) </vt:lpstr>
      <vt:lpstr>BABA – Construction Materials</vt:lpstr>
      <vt:lpstr>Bipartisan Infrastructure Law -Information</vt:lpstr>
      <vt:lpstr>Resources</vt:lpstr>
      <vt:lpstr>Resources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FTA Slide Template</dc:title>
  <dc:creator>Draft</dc:creator>
  <cp:lastModifiedBy>MaryBeth Frank-Clark</cp:lastModifiedBy>
  <cp:revision>333</cp:revision>
  <dcterms:created xsi:type="dcterms:W3CDTF">2012-04-18T16:44:28Z</dcterms:created>
  <dcterms:modified xsi:type="dcterms:W3CDTF">2022-12-06T04:22:25Z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0x010100D29D48DCFD7E544081B855AC60DF9C6D</vt:lpwstr>
  </property>
</Properties>
</file>