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65" r:id="rId4"/>
    <p:sldId id="262" r:id="rId5"/>
    <p:sldId id="268" r:id="rId6"/>
    <p:sldId id="269" r:id="rId7"/>
    <p:sldId id="272" r:id="rId8"/>
    <p:sldId id="271" r:id="rId9"/>
    <p:sldId id="270" r:id="rId10"/>
    <p:sldId id="266" r:id="rId11"/>
    <p:sldId id="267"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7" autoAdjust="0"/>
    <p:restoredTop sz="63793" autoAdjust="0"/>
  </p:normalViewPr>
  <p:slideViewPr>
    <p:cSldViewPr snapToGrid="0">
      <p:cViewPr varScale="1">
        <p:scale>
          <a:sx n="55" d="100"/>
          <a:sy n="55" d="100"/>
        </p:scale>
        <p:origin x="16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F277FC-401B-4407-BEBD-B9B9DCAC9C92}" type="datetimeFigureOut">
              <a:rPr lang="en-US" smtClean="0"/>
              <a:t>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7745BD-0FF3-4EDE-8593-ECE854919D0B}" type="slidenum">
              <a:rPr lang="en-US" smtClean="0"/>
              <a:t>‹#›</a:t>
            </a:fld>
            <a:endParaRPr lang="en-US"/>
          </a:p>
        </p:txBody>
      </p:sp>
    </p:spTree>
    <p:extLst>
      <p:ext uri="{BB962C8B-B14F-4D97-AF65-F5344CB8AC3E}">
        <p14:creationId xmlns:p14="http://schemas.microsoft.com/office/powerpoint/2010/main" val="1992155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7745BD-0FF3-4EDE-8593-ECE854919D0B}" type="slidenum">
              <a:rPr lang="en-US" smtClean="0"/>
              <a:t>1</a:t>
            </a:fld>
            <a:endParaRPr lang="en-US"/>
          </a:p>
        </p:txBody>
      </p:sp>
    </p:spTree>
    <p:extLst>
      <p:ext uri="{BB962C8B-B14F-4D97-AF65-F5344CB8AC3E}">
        <p14:creationId xmlns:p14="http://schemas.microsoft.com/office/powerpoint/2010/main" val="2787753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7745BD-0FF3-4EDE-8593-ECE854919D0B}" type="slidenum">
              <a:rPr lang="en-US" smtClean="0"/>
              <a:t>2</a:t>
            </a:fld>
            <a:endParaRPr lang="en-US"/>
          </a:p>
        </p:txBody>
      </p:sp>
    </p:spTree>
    <p:extLst>
      <p:ext uri="{BB962C8B-B14F-4D97-AF65-F5344CB8AC3E}">
        <p14:creationId xmlns:p14="http://schemas.microsoft.com/office/powerpoint/2010/main" val="85580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7745BD-0FF3-4EDE-8593-ECE854919D0B}" type="slidenum">
              <a:rPr lang="en-US" smtClean="0"/>
              <a:t>3</a:t>
            </a:fld>
            <a:endParaRPr lang="en-US"/>
          </a:p>
        </p:txBody>
      </p:sp>
    </p:spTree>
    <p:extLst>
      <p:ext uri="{BB962C8B-B14F-4D97-AF65-F5344CB8AC3E}">
        <p14:creationId xmlns:p14="http://schemas.microsoft.com/office/powerpoint/2010/main" val="1176683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FTA_slide3_edit-01.png"/>
          <p:cNvPicPr>
            <a:picLocks noChangeAspect="1"/>
          </p:cNvPicPr>
          <p:nvPr userDrawn="1"/>
        </p:nvPicPr>
        <p:blipFill>
          <a:blip r:embed="rId2"/>
          <a:stretch>
            <a:fillRect/>
          </a:stretch>
        </p:blipFill>
        <p:spPr>
          <a:xfrm>
            <a:off x="952" y="0"/>
            <a:ext cx="12191048" cy="6858000"/>
          </a:xfrm>
          <a:prstGeom prst="rect">
            <a:avLst/>
          </a:prstGeom>
        </p:spPr>
      </p:pic>
      <p:sp>
        <p:nvSpPr>
          <p:cNvPr id="2" name="Title 1"/>
          <p:cNvSpPr>
            <a:spLocks noGrp="1"/>
          </p:cNvSpPr>
          <p:nvPr>
            <p:ph type="ctrTitle"/>
          </p:nvPr>
        </p:nvSpPr>
        <p:spPr>
          <a:xfrm>
            <a:off x="3198284" y="2406760"/>
            <a:ext cx="5861051" cy="1050303"/>
          </a:xfrm>
        </p:spPr>
        <p:txBody>
          <a:bodyPr anchor="t"/>
          <a:lstStyle>
            <a:lvl1pPr algn="r">
              <a:defRPr sz="2800"/>
            </a:lvl1pPr>
          </a:lstStyle>
          <a:p>
            <a:r>
              <a:rPr lang="en-US" dirty="0"/>
              <a:t>Click to edit Master title style</a:t>
            </a:r>
          </a:p>
        </p:txBody>
      </p:sp>
      <p:sp>
        <p:nvSpPr>
          <p:cNvPr id="3" name="Subtitle 2"/>
          <p:cNvSpPr>
            <a:spLocks noGrp="1"/>
          </p:cNvSpPr>
          <p:nvPr>
            <p:ph type="subTitle" idx="1"/>
          </p:nvPr>
        </p:nvSpPr>
        <p:spPr>
          <a:xfrm>
            <a:off x="3198284" y="3656234"/>
            <a:ext cx="5861051" cy="972949"/>
          </a:xfrm>
        </p:spPr>
        <p:txBody>
          <a:bodyPr/>
          <a:lstStyle>
            <a:lvl1pPr marL="0" indent="0" algn="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2"/>
          <p:cNvPicPr>
            <a:picLocks noChangeAspect="1" noChangeArrowheads="1"/>
          </p:cNvPicPr>
          <p:nvPr userDrawn="1"/>
        </p:nvPicPr>
        <p:blipFill>
          <a:blip r:embed="rId3"/>
          <a:srcRect/>
          <a:stretch>
            <a:fillRect/>
          </a:stretch>
        </p:blipFill>
        <p:spPr bwMode="auto">
          <a:xfrm>
            <a:off x="5127079" y="4895850"/>
            <a:ext cx="2044700" cy="781050"/>
          </a:xfrm>
          <a:prstGeom prst="rect">
            <a:avLst/>
          </a:prstGeom>
          <a:noFill/>
          <a:ln w="9525">
            <a:noFill/>
            <a:miter lim="800000"/>
            <a:headEnd/>
            <a:tailEnd/>
          </a:ln>
        </p:spPr>
      </p:pic>
    </p:spTree>
    <p:extLst>
      <p:ext uri="{BB962C8B-B14F-4D97-AF65-F5344CB8AC3E}">
        <p14:creationId xmlns:p14="http://schemas.microsoft.com/office/powerpoint/2010/main" val="1714536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84909"/>
            <a:ext cx="10972800" cy="93272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351403" y="6173788"/>
            <a:ext cx="2102996" cy="365125"/>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6" name="Footer Placeholder 5"/>
          <p:cNvSpPr>
            <a:spLocks noGrp="1"/>
          </p:cNvSpPr>
          <p:nvPr>
            <p:ph type="ftr" sz="quarter" idx="11"/>
          </p:nvPr>
        </p:nvSpPr>
        <p:spPr>
          <a:xfrm>
            <a:off x="4064000" y="6173788"/>
            <a:ext cx="3860800" cy="365125"/>
          </a:xfrm>
          <a:prstGeom prst="rect">
            <a:avLst/>
          </a:prstGeom>
        </p:spPr>
        <p:txBody>
          <a:bodyPr/>
          <a:lstStyle>
            <a:lvl1pPr>
              <a:defRPr>
                <a:cs typeface="ＭＳ Ｐゴシック" charset="-128"/>
              </a:defRPr>
            </a:lvl1pPr>
          </a:lstStyle>
          <a:p>
            <a:pPr>
              <a:defRPr/>
            </a:pPr>
            <a:endParaRPr lang="en-US" dirty="0"/>
          </a:p>
        </p:txBody>
      </p:sp>
      <p:sp>
        <p:nvSpPr>
          <p:cNvPr id="7" name="Slide Number Placeholder 6"/>
          <p:cNvSpPr>
            <a:spLocks noGrp="1"/>
          </p:cNvSpPr>
          <p:nvPr>
            <p:ph type="sldNum" sz="quarter" idx="12"/>
          </p:nvPr>
        </p:nvSpPr>
        <p:spPr>
          <a:xfrm>
            <a:off x="11239501" y="6173788"/>
            <a:ext cx="749299" cy="365125"/>
          </a:xfrm>
          <a:prstGeom prst="rect">
            <a:avLst/>
          </a:prstGeom>
        </p:spPr>
        <p:txBody>
          <a:bodyPr vert="horz" wrap="square" lIns="91440" tIns="45720" rIns="91440" bIns="45720" numCol="1" anchor="t" anchorCtr="0" compatLnSpc="1">
            <a:prstTxWarp prst="textNoShape">
              <a:avLst/>
            </a:prstTxWarp>
          </a:bodyPr>
          <a:lstStyle>
            <a:lvl1pPr>
              <a:defRPr>
                <a:latin typeface="Gill Sans MT" pitchFamily="34" charset="0"/>
              </a:defRPr>
            </a:lvl1pPr>
          </a:lstStyle>
          <a:p>
            <a:fld id="{53360765-080C-41EF-8F95-FE47DEDE351C}" type="slidenum">
              <a:rPr lang="en-US" smtClean="0"/>
              <a:pPr/>
              <a:t>‹#›</a:t>
            </a:fld>
            <a:endParaRPr lang="en-US" dirty="0"/>
          </a:p>
        </p:txBody>
      </p:sp>
    </p:spTree>
    <p:extLst>
      <p:ext uri="{BB962C8B-B14F-4D97-AF65-F5344CB8AC3E}">
        <p14:creationId xmlns:p14="http://schemas.microsoft.com/office/powerpoint/2010/main" val="72807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1307334" y="6173788"/>
            <a:ext cx="2147065" cy="365125"/>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dirty="0"/>
          </a:p>
        </p:txBody>
      </p:sp>
      <p:sp>
        <p:nvSpPr>
          <p:cNvPr id="8" name="Footer Placeholder 4"/>
          <p:cNvSpPr>
            <a:spLocks noGrp="1"/>
          </p:cNvSpPr>
          <p:nvPr>
            <p:ph type="ftr" sz="quarter" idx="11"/>
          </p:nvPr>
        </p:nvSpPr>
        <p:spPr>
          <a:xfrm>
            <a:off x="4165600" y="6173788"/>
            <a:ext cx="3860800" cy="365125"/>
          </a:xfrm>
          <a:prstGeom prst="rect">
            <a:avLst/>
          </a:prstGeom>
        </p:spPr>
        <p:txBody>
          <a:bodyPr/>
          <a:lstStyle>
            <a:lvl1pPr>
              <a:defRPr>
                <a:cs typeface="ＭＳ Ｐゴシック" charset="-128"/>
              </a:defRPr>
            </a:lvl1pPr>
          </a:lstStyle>
          <a:p>
            <a:pPr>
              <a:defRPr/>
            </a:pPr>
            <a:endParaRPr lang="en-US" dirty="0"/>
          </a:p>
        </p:txBody>
      </p:sp>
      <p:sp>
        <p:nvSpPr>
          <p:cNvPr id="9" name="Slide Number Placeholder 5"/>
          <p:cNvSpPr>
            <a:spLocks noGrp="1"/>
          </p:cNvSpPr>
          <p:nvPr>
            <p:ph type="sldNum" sz="quarter" idx="12"/>
          </p:nvPr>
        </p:nvSpPr>
        <p:spPr>
          <a:xfrm>
            <a:off x="11226799" y="6173788"/>
            <a:ext cx="850900" cy="365125"/>
          </a:xfrm>
          <a:prstGeom prst="rect">
            <a:avLst/>
          </a:prstGeom>
        </p:spPr>
        <p:txBody>
          <a:bodyPr vert="horz" wrap="square" lIns="91440" tIns="45720" rIns="91440" bIns="45720" numCol="1" anchor="t" anchorCtr="0" compatLnSpc="1">
            <a:prstTxWarp prst="textNoShape">
              <a:avLst/>
            </a:prstTxWarp>
          </a:bodyPr>
          <a:lstStyle>
            <a:lvl1pPr>
              <a:defRPr>
                <a:latin typeface="Gill Sans MT" pitchFamily="34" charset="0"/>
              </a:defRPr>
            </a:lvl1pPr>
          </a:lstStyle>
          <a:p>
            <a:fld id="{77F3054E-A31A-4146-BB09-2DCF969F1C61}" type="slidenum">
              <a:rPr lang="en-US" smtClean="0"/>
              <a:pPr/>
              <a:t>‹#›</a:t>
            </a:fld>
            <a:endParaRPr lang="en-US" dirty="0"/>
          </a:p>
        </p:txBody>
      </p:sp>
    </p:spTree>
    <p:extLst>
      <p:ext uri="{BB962C8B-B14F-4D97-AF65-F5344CB8AC3E}">
        <p14:creationId xmlns:p14="http://schemas.microsoft.com/office/powerpoint/2010/main" val="2984545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395B74"/>
                </a:solidFill>
                <a:latin typeface="Arial Unicode MS" pitchFamily="34" charset="-128"/>
                <a:cs typeface="Raav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Gill Sans MT" pitchFamily="34" charset="0"/>
              </a:defRPr>
            </a:lvl1pPr>
            <a:lvl2pPr>
              <a:defRPr>
                <a:latin typeface="Gill Sans MT" pitchFamily="34" charset="0"/>
              </a:defRPr>
            </a:lvl2pPr>
            <a:lvl3pPr>
              <a:defRPr>
                <a:latin typeface="Gill Sans MT" pitchFamily="34" charset="0"/>
              </a:defRPr>
            </a:lvl3pPr>
            <a:lvl4pPr>
              <a:defRPr>
                <a:latin typeface="Gill Sans MT" pitchFamily="34" charset="0"/>
              </a:defRPr>
            </a:lvl4pPr>
            <a:lvl5pPr>
              <a:defRPr>
                <a:latin typeface="Gill Sans MT"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4"/>
          <p:cNvSpPr txBox="1">
            <a:spLocks/>
          </p:cNvSpPr>
          <p:nvPr userDrawn="1"/>
        </p:nvSpPr>
        <p:spPr>
          <a:xfrm>
            <a:off x="11595101" y="6161025"/>
            <a:ext cx="711199" cy="700151"/>
          </a:xfrm>
          <a:prstGeom prst="rect">
            <a:avLst/>
          </a:prstGeom>
        </p:spPr>
        <p:txBody>
          <a:bodyPr vert="horz" wrap="square" lIns="91440" tIns="45720" rIns="91440" bIns="45720" numCol="1"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fld id="{F00A00CB-2C12-43BD-8097-0EF59CD27AF0}" type="slidenum">
              <a:rPr kumimoji="0" lang="en-US" sz="1400" b="0" i="0" u="none" strike="noStrike" kern="1200" cap="none" spc="0" normalizeH="0" baseline="0" noProof="0" smtClean="0">
                <a:ln>
                  <a:noFill/>
                </a:ln>
                <a:solidFill>
                  <a:prstClr val="black"/>
                </a:solidFill>
                <a:effectLst/>
                <a:uLnTx/>
                <a:uFillTx/>
                <a:latin typeface="Gill Sans MT" pitchFamily="34" charset="0"/>
                <a:ea typeface="ＭＳ Ｐゴシック"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prstClr val="black"/>
              </a:solidFill>
              <a:effectLst/>
              <a:uLnTx/>
              <a:uFillTx/>
              <a:latin typeface="Gill Sans MT" pitchFamily="34" charset="0"/>
              <a:ea typeface="ＭＳ Ｐゴシック" charset="-128"/>
              <a:cs typeface="+mn-cs"/>
            </a:endParaRPr>
          </a:p>
        </p:txBody>
      </p:sp>
    </p:spTree>
    <p:extLst>
      <p:ext uri="{BB962C8B-B14F-4D97-AF65-F5344CB8AC3E}">
        <p14:creationId xmlns:p14="http://schemas.microsoft.com/office/powerpoint/2010/main" val="2225577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4" name="Footer Placeholder 4"/>
          <p:cNvSpPr>
            <a:spLocks noGrp="1"/>
          </p:cNvSpPr>
          <p:nvPr>
            <p:ph type="ftr" sz="quarter" idx="11"/>
          </p:nvPr>
        </p:nvSpPr>
        <p:spPr>
          <a:xfrm>
            <a:off x="4165600" y="6356351"/>
            <a:ext cx="3860800" cy="365125"/>
          </a:xfrm>
          <a:prstGeom prst="rect">
            <a:avLst/>
          </a:prstGeom>
        </p:spPr>
        <p:txBody>
          <a:bodyPr/>
          <a:lstStyle>
            <a:lvl1pPr>
              <a:defRPr>
                <a:cs typeface="ＭＳ Ｐゴシック" charset="-128"/>
              </a:defRPr>
            </a:lvl1pPr>
          </a:lstStyle>
          <a:p>
            <a:pPr>
              <a:defRPr/>
            </a:pPr>
            <a:endParaRPr lang="en-US"/>
          </a:p>
        </p:txBody>
      </p:sp>
      <p:sp>
        <p:nvSpPr>
          <p:cNvPr id="5" name="Slide Number Placeholder 5"/>
          <p:cNvSpPr>
            <a:spLocks noGrp="1"/>
          </p:cNvSpPr>
          <p:nvPr>
            <p:ph type="sldNum" sz="quarter" idx="12"/>
          </p:nvPr>
        </p:nvSpPr>
        <p:spPr>
          <a:xfrm>
            <a:off x="11277600" y="6213476"/>
            <a:ext cx="711200" cy="365125"/>
          </a:xfrm>
          <a:prstGeom prst="rect">
            <a:avLst/>
          </a:prstGeom>
        </p:spPr>
        <p:txBody>
          <a:bodyPr vert="horz" wrap="square" lIns="91440" tIns="45720" rIns="91440" bIns="45720" numCol="1" anchor="t" anchorCtr="0" compatLnSpc="1">
            <a:prstTxWarp prst="textNoShape">
              <a:avLst/>
            </a:prstTxWarp>
          </a:bodyPr>
          <a:lstStyle>
            <a:lvl1pPr>
              <a:defRPr>
                <a:latin typeface="Gill Sans MT" pitchFamily="34" charset="0"/>
              </a:defRPr>
            </a:lvl1pPr>
          </a:lstStyle>
          <a:p>
            <a:fld id="{4DD9C236-AF77-4416-8345-CB4629A33B8E}" type="slidenum">
              <a:rPr lang="en-US" smtClean="0"/>
              <a:pPr/>
              <a:t>‹#›</a:t>
            </a:fld>
            <a:endParaRPr lang="en-US" dirty="0"/>
          </a:p>
        </p:txBody>
      </p:sp>
    </p:spTree>
    <p:extLst>
      <p:ext uri="{BB962C8B-B14F-4D97-AF65-F5344CB8AC3E}">
        <p14:creationId xmlns:p14="http://schemas.microsoft.com/office/powerpoint/2010/main" val="875087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p>
        </p:txBody>
      </p:sp>
      <p:sp>
        <p:nvSpPr>
          <p:cNvPr id="3" name="Footer Placeholder 4"/>
          <p:cNvSpPr>
            <a:spLocks noGrp="1"/>
          </p:cNvSpPr>
          <p:nvPr>
            <p:ph type="ftr" sz="quarter" idx="11"/>
          </p:nvPr>
        </p:nvSpPr>
        <p:spPr>
          <a:xfrm>
            <a:off x="4165600" y="6356351"/>
            <a:ext cx="3860800" cy="365125"/>
          </a:xfrm>
          <a:prstGeom prst="rect">
            <a:avLst/>
          </a:prstGeom>
        </p:spPr>
        <p:txBody>
          <a:bodyPr/>
          <a:lstStyle>
            <a:lvl1pPr>
              <a:defRPr>
                <a:cs typeface="ＭＳ Ｐゴシック" charset="-128"/>
              </a:defRPr>
            </a:lvl1pPr>
          </a:lstStyle>
          <a:p>
            <a:pPr>
              <a:defRPr/>
            </a:pPr>
            <a:endParaRPr lang="en-US"/>
          </a:p>
        </p:txBody>
      </p:sp>
      <p:sp>
        <p:nvSpPr>
          <p:cNvPr id="4" name="Slide Number Placeholder 5"/>
          <p:cNvSpPr>
            <a:spLocks noGrp="1"/>
          </p:cNvSpPr>
          <p:nvPr>
            <p:ph type="sldNum" sz="quarter" idx="12"/>
          </p:nvPr>
        </p:nvSpPr>
        <p:spPr>
          <a:xfrm>
            <a:off x="11341101" y="6356351"/>
            <a:ext cx="711199" cy="365125"/>
          </a:xfrm>
          <a:prstGeom prst="rect">
            <a:avLst/>
          </a:prstGeom>
        </p:spPr>
        <p:txBody>
          <a:bodyPr vert="horz" wrap="square" lIns="91440" tIns="45720" rIns="91440" bIns="45720" numCol="1" anchor="t" anchorCtr="0" compatLnSpc="1">
            <a:prstTxWarp prst="textNoShape">
              <a:avLst/>
            </a:prstTxWarp>
          </a:bodyPr>
          <a:lstStyle>
            <a:lvl1pPr>
              <a:defRPr>
                <a:latin typeface="Gill Sans MT" pitchFamily="34" charset="0"/>
              </a:defRPr>
            </a:lvl1pPr>
          </a:lstStyle>
          <a:p>
            <a:fld id="{F00A00CB-2C12-43BD-8097-0EF59CD27AF0}" type="slidenum">
              <a:rPr lang="en-US" smtClean="0"/>
              <a:pPr/>
              <a:t>‹#›</a:t>
            </a:fld>
            <a:endParaRPr lang="en-US" dirty="0"/>
          </a:p>
        </p:txBody>
      </p:sp>
    </p:spTree>
    <p:extLst>
      <p:ext uri="{BB962C8B-B14F-4D97-AF65-F5344CB8AC3E}">
        <p14:creationId xmlns:p14="http://schemas.microsoft.com/office/powerpoint/2010/main" val="2289295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436563"/>
            <a:ext cx="10972800"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header4-01-01.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16388"/>
            <a:ext cx="12192000" cy="473273"/>
          </a:xfrm>
          <a:prstGeom prst="rect">
            <a:avLst/>
          </a:prstGeom>
        </p:spPr>
      </p:pic>
      <p:pic>
        <p:nvPicPr>
          <p:cNvPr id="6" name="Picture 5" descr="FTA_footer-01.png"/>
          <p:cNvPicPr>
            <a:picLocks noChangeAspect="1"/>
          </p:cNvPicPr>
          <p:nvPr userDrawn="1"/>
        </p:nvPicPr>
        <p:blipFill>
          <a:blip r:embed="rId9"/>
          <a:stretch>
            <a:fillRect/>
          </a:stretch>
        </p:blipFill>
        <p:spPr>
          <a:xfrm>
            <a:off x="0" y="6047680"/>
            <a:ext cx="12192000" cy="830804"/>
          </a:xfrm>
          <a:prstGeom prst="rect">
            <a:avLst/>
          </a:prstGeom>
        </p:spPr>
      </p:pic>
    </p:spTree>
    <p:extLst>
      <p:ext uri="{BB962C8B-B14F-4D97-AF65-F5344CB8AC3E}">
        <p14:creationId xmlns:p14="http://schemas.microsoft.com/office/powerpoint/2010/main" val="684521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ctr" rtl="0" eaLnBrk="1" fontAlgn="base" hangingPunct="1">
        <a:spcBef>
          <a:spcPct val="0"/>
        </a:spcBef>
        <a:spcAft>
          <a:spcPct val="0"/>
        </a:spcAft>
        <a:defRPr sz="4100" b="1" i="0" kern="1200" baseline="0">
          <a:solidFill>
            <a:srgbClr val="395B74"/>
          </a:solidFill>
          <a:latin typeface="Arial Unicode MS" pitchFamily="34" charset="-128"/>
          <a:ea typeface="ＭＳ Ｐゴシック" charset="-128"/>
          <a:cs typeface="Raavi" pitchFamily="34" charset="0"/>
        </a:defRPr>
      </a:lvl1pPr>
      <a:lvl2pPr algn="ctr" rtl="0" eaLnBrk="1" fontAlgn="base" hangingPunct="1">
        <a:spcBef>
          <a:spcPct val="0"/>
        </a:spcBef>
        <a:spcAft>
          <a:spcPct val="0"/>
        </a:spcAft>
        <a:defRPr sz="4400">
          <a:solidFill>
            <a:schemeClr val="tx1"/>
          </a:solidFill>
          <a:latin typeface="Calibri" charset="0"/>
          <a:ea typeface="ＭＳ Ｐゴシック" charset="-128"/>
        </a:defRPr>
      </a:lvl2pPr>
      <a:lvl3pPr algn="ctr" rtl="0" eaLnBrk="1" fontAlgn="base" hangingPunct="1">
        <a:spcBef>
          <a:spcPct val="0"/>
        </a:spcBef>
        <a:spcAft>
          <a:spcPct val="0"/>
        </a:spcAft>
        <a:defRPr sz="4400">
          <a:solidFill>
            <a:schemeClr val="tx1"/>
          </a:solidFill>
          <a:latin typeface="Calibri" charset="0"/>
          <a:ea typeface="ＭＳ Ｐゴシック" charset="-128"/>
        </a:defRPr>
      </a:lvl3pPr>
      <a:lvl4pPr algn="ctr" rtl="0" eaLnBrk="1" fontAlgn="base" hangingPunct="1">
        <a:spcBef>
          <a:spcPct val="0"/>
        </a:spcBef>
        <a:spcAft>
          <a:spcPct val="0"/>
        </a:spcAft>
        <a:defRPr sz="4400">
          <a:solidFill>
            <a:schemeClr val="tx1"/>
          </a:solidFill>
          <a:latin typeface="Calibri" charset="0"/>
          <a:ea typeface="ＭＳ Ｐゴシック" charset="-128"/>
        </a:defRPr>
      </a:lvl4pPr>
      <a:lvl5pPr algn="ctr" rtl="0" eaLnBrk="1" fontAlgn="base" hangingPunct="1">
        <a:spcBef>
          <a:spcPct val="0"/>
        </a:spcBef>
        <a:spcAft>
          <a:spcPct val="0"/>
        </a:spcAft>
        <a:defRPr sz="4400">
          <a:solidFill>
            <a:schemeClr val="tx1"/>
          </a:solidFill>
          <a:latin typeface="Calibri" charset="0"/>
          <a:ea typeface="ＭＳ Ｐゴシック" charset="-128"/>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Gill Sans MT" pitchFamily="34" charset="0"/>
          <a:ea typeface="ＭＳ Ｐゴシック" charset="-128"/>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Gill Sans MT"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www.transit.dot.gov/funding/tribal-entities"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mailto:destiny.Buchanan@dot.gov"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mailto:sarah.clements@dot.gov"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transit.dot.gov/regulations-and-programs/safety/fta-covid-19-recovery-listening-session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s://www.transit.dot.gov/grants/grant-programs/frequently-asked-questions-fta-tribal-transit-recipients-covid-19" TargetMode="External"/><Relationship Id="rId5" Type="http://schemas.openxmlformats.org/officeDocument/2006/relationships/hyperlink" Target="https://www.transit.dot.gov/regulations-and-programs/safety/fta-covid-19-resource-tool" TargetMode="External"/><Relationship Id="rId4" Type="http://schemas.openxmlformats.org/officeDocument/2006/relationships/hyperlink" Target="https://usdot.uservoice.com/forums/930736-fta-covid-19-recovery-discussion-foru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transit.dot.gov/grants/grant-programs/fiscal-year-2020-tribal-transit-project-selections"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nationalrtap.org/Home"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nationalcenterformobilitymanagement.org/"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nadtc.org/"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ctaa.org/about-n-catt/"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089C4C0-DCBA-40E2-95DA-47281E8BFDFD}"/>
              </a:ext>
            </a:extLst>
          </p:cNvPr>
          <p:cNvSpPr>
            <a:spLocks noGrp="1"/>
          </p:cNvSpPr>
          <p:nvPr>
            <p:ph type="title"/>
          </p:nvPr>
        </p:nvSpPr>
        <p:spPr>
          <a:xfrm>
            <a:off x="609600" y="408283"/>
            <a:ext cx="10972800" cy="981075"/>
          </a:xfrm>
        </p:spPr>
        <p:txBody>
          <a:bodyPr/>
          <a:lstStyle/>
          <a:p>
            <a:r>
              <a:rPr lang="en-US" b="1" dirty="0">
                <a:latin typeface="Arial" panose="020B0604020202020204" pitchFamily="34" charset="0"/>
                <a:cs typeface="Arial" panose="020B0604020202020204" pitchFamily="34" charset="0"/>
              </a:rPr>
              <a:t>FTA Winter 2020 Updates</a:t>
            </a:r>
          </a:p>
        </p:txBody>
      </p:sp>
      <p:sp>
        <p:nvSpPr>
          <p:cNvPr id="9" name="Content Placeholder 8">
            <a:extLst>
              <a:ext uri="{FF2B5EF4-FFF2-40B4-BE49-F238E27FC236}">
                <a16:creationId xmlns:a16="http://schemas.microsoft.com/office/drawing/2014/main" id="{E67171A2-207F-42FD-ABCC-3C93BB7333E3}"/>
              </a:ext>
            </a:extLst>
          </p:cNvPr>
          <p:cNvSpPr>
            <a:spLocks noGrp="1"/>
          </p:cNvSpPr>
          <p:nvPr>
            <p:ph idx="1"/>
          </p:nvPr>
        </p:nvSpPr>
        <p:spPr>
          <a:xfrm>
            <a:off x="996100" y="1344564"/>
            <a:ext cx="7902805" cy="4028714"/>
          </a:xfrm>
        </p:spPr>
        <p:txBody>
          <a:bodyPr/>
          <a:lstStyle/>
          <a:p>
            <a:r>
              <a:rPr lang="en-US" dirty="0"/>
              <a:t>Tribal Transit Program Manager Update</a:t>
            </a:r>
          </a:p>
          <a:p>
            <a:r>
              <a:rPr lang="en-US" dirty="0"/>
              <a:t>FTA COVID-19 and CARES Act Resources</a:t>
            </a:r>
          </a:p>
          <a:p>
            <a:r>
              <a:rPr lang="en-US" dirty="0"/>
              <a:t>Tribal Transit Competitive Program 2020 Update</a:t>
            </a:r>
          </a:p>
          <a:p>
            <a:r>
              <a:rPr lang="en-US" dirty="0"/>
              <a:t>FTA Technical Assistance Centers</a:t>
            </a:r>
          </a:p>
          <a:p>
            <a:r>
              <a:rPr lang="en-US" dirty="0"/>
              <a:t>Tribal Entities Website</a:t>
            </a:r>
          </a:p>
          <a:p>
            <a:endParaRPr lang="en-US" dirty="0"/>
          </a:p>
          <a:p>
            <a:pPr marL="0" indent="0" algn="r">
              <a:buNone/>
            </a:pPr>
            <a:endParaRPr lang="en-US" sz="2800" dirty="0"/>
          </a:p>
        </p:txBody>
      </p:sp>
      <p:sp>
        <p:nvSpPr>
          <p:cNvPr id="2" name="Rectangle 1">
            <a:extLst>
              <a:ext uri="{FF2B5EF4-FFF2-40B4-BE49-F238E27FC236}">
                <a16:creationId xmlns:a16="http://schemas.microsoft.com/office/drawing/2014/main" id="{CB489756-3F58-4377-AFA3-DAC92D64B5DE}"/>
              </a:ext>
            </a:extLst>
          </p:cNvPr>
          <p:cNvSpPr/>
          <p:nvPr/>
        </p:nvSpPr>
        <p:spPr>
          <a:xfrm>
            <a:off x="6909464" y="4456201"/>
            <a:ext cx="4751882" cy="15696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r"/>
            <a:r>
              <a:rPr lang="en-US" sz="2400" b="1" dirty="0">
                <a:latin typeface="Gill Sans MT" panose="020B0502020104020203" pitchFamily="34" charset="0"/>
              </a:rPr>
              <a:t>Destiny Buchanan</a:t>
            </a:r>
          </a:p>
          <a:p>
            <a:pPr algn="r"/>
            <a:r>
              <a:rPr lang="en-US" sz="2400" dirty="0">
                <a:latin typeface="Gill Sans MT" panose="020B0502020104020203" pitchFamily="34" charset="0"/>
              </a:rPr>
              <a:t>Acting 5310 Program Manager</a:t>
            </a:r>
          </a:p>
          <a:p>
            <a:pPr algn="r"/>
            <a:r>
              <a:rPr lang="en-US" sz="2400" dirty="0">
                <a:latin typeface="Gill Sans MT" panose="020B0502020104020203" pitchFamily="34" charset="0"/>
              </a:rPr>
              <a:t>Destiny.buchanan@dot.gov</a:t>
            </a:r>
          </a:p>
          <a:p>
            <a:pPr algn="r"/>
            <a:r>
              <a:rPr lang="en-US" sz="2400" dirty="0">
                <a:latin typeface="Gill Sans MT" panose="020B0502020104020203" pitchFamily="34" charset="0"/>
              </a:rPr>
              <a:t>202-493-8018</a:t>
            </a:r>
          </a:p>
        </p:txBody>
      </p:sp>
    </p:spTree>
    <p:extLst>
      <p:ext uri="{BB962C8B-B14F-4D97-AF65-F5344CB8AC3E}">
        <p14:creationId xmlns:p14="http://schemas.microsoft.com/office/powerpoint/2010/main" val="2936761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0AB4E-478E-423B-A3F7-6A95F624A585}"/>
              </a:ext>
            </a:extLst>
          </p:cNvPr>
          <p:cNvSpPr>
            <a:spLocks noGrp="1"/>
          </p:cNvSpPr>
          <p:nvPr>
            <p:ph type="title"/>
          </p:nvPr>
        </p:nvSpPr>
        <p:spPr/>
        <p:txBody>
          <a:bodyPr/>
          <a:lstStyle/>
          <a:p>
            <a:r>
              <a:rPr lang="en-US" dirty="0"/>
              <a:t>Tribal Entities Website</a:t>
            </a:r>
          </a:p>
        </p:txBody>
      </p:sp>
      <p:sp>
        <p:nvSpPr>
          <p:cNvPr id="3" name="Content Placeholder 2">
            <a:extLst>
              <a:ext uri="{FF2B5EF4-FFF2-40B4-BE49-F238E27FC236}">
                <a16:creationId xmlns:a16="http://schemas.microsoft.com/office/drawing/2014/main" id="{65E0F8E5-C2BD-44F5-9E17-BC2B793DE2E9}"/>
              </a:ext>
            </a:extLst>
          </p:cNvPr>
          <p:cNvSpPr>
            <a:spLocks noGrp="1"/>
          </p:cNvSpPr>
          <p:nvPr>
            <p:ph idx="1"/>
          </p:nvPr>
        </p:nvSpPr>
        <p:spPr>
          <a:xfrm>
            <a:off x="609600" y="1417639"/>
            <a:ext cx="10972800" cy="4708526"/>
          </a:xfrm>
        </p:spPr>
        <p:txBody>
          <a:bodyPr/>
          <a:lstStyle/>
          <a:p>
            <a:r>
              <a:rPr lang="en-US" dirty="0"/>
              <a:t>Resources</a:t>
            </a:r>
          </a:p>
          <a:p>
            <a:pPr lvl="1"/>
            <a:r>
              <a:rPr lang="en-US" dirty="0"/>
              <a:t>COVID-19 and CARES FAQs</a:t>
            </a:r>
          </a:p>
          <a:p>
            <a:pPr lvl="1"/>
            <a:r>
              <a:rPr lang="en-US" dirty="0"/>
              <a:t>Getting Started</a:t>
            </a:r>
          </a:p>
          <a:p>
            <a:pPr lvl="1"/>
            <a:r>
              <a:rPr lang="en-US" dirty="0"/>
              <a:t>Funding Opportunities</a:t>
            </a:r>
          </a:p>
          <a:p>
            <a:pPr lvl="1"/>
            <a:r>
              <a:rPr lang="en-US" dirty="0"/>
              <a:t>Requirements and Resources</a:t>
            </a:r>
          </a:p>
          <a:p>
            <a:pPr lvl="1"/>
            <a:r>
              <a:rPr lang="en-US" dirty="0"/>
              <a:t>Tribal Transit Liaisons</a:t>
            </a:r>
          </a:p>
          <a:p>
            <a:pPr lvl="1"/>
            <a:r>
              <a:rPr lang="en-US" dirty="0"/>
              <a:t>Technical Assistance</a:t>
            </a:r>
          </a:p>
          <a:p>
            <a:pPr lvl="1"/>
            <a:r>
              <a:rPr lang="en-US" dirty="0"/>
              <a:t>Current Initiatives</a:t>
            </a:r>
          </a:p>
          <a:p>
            <a:pPr lvl="1"/>
            <a:r>
              <a:rPr lang="en-US" dirty="0"/>
              <a:t>Did We Get the Grant?</a:t>
            </a:r>
          </a:p>
          <a:p>
            <a:endParaRPr lang="en-US" dirty="0"/>
          </a:p>
        </p:txBody>
      </p:sp>
      <p:sp>
        <p:nvSpPr>
          <p:cNvPr id="5" name="Rectangle 4">
            <a:extLst>
              <a:ext uri="{FF2B5EF4-FFF2-40B4-BE49-F238E27FC236}">
                <a16:creationId xmlns:a16="http://schemas.microsoft.com/office/drawing/2014/main" id="{4B8F5103-6686-4C96-BF95-946197C00FF1}"/>
              </a:ext>
            </a:extLst>
          </p:cNvPr>
          <p:cNvSpPr/>
          <p:nvPr/>
        </p:nvSpPr>
        <p:spPr>
          <a:xfrm>
            <a:off x="6650980" y="4925836"/>
            <a:ext cx="4751882"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r"/>
            <a:r>
              <a:rPr lang="en-US" sz="2400" dirty="0">
                <a:latin typeface="Gill Sans MT" panose="020B0502020104020203" pitchFamily="34" charset="0"/>
              </a:rPr>
              <a:t>Tribal Entities URL:</a:t>
            </a:r>
          </a:p>
          <a:p>
            <a:pPr algn="r"/>
            <a:r>
              <a:rPr lang="en-US" sz="2400" i="1" dirty="0"/>
              <a:t>www.transit.dot.gov/funding/</a:t>
            </a:r>
          </a:p>
          <a:p>
            <a:pPr algn="r"/>
            <a:r>
              <a:rPr lang="en-US" sz="2400" i="1" dirty="0"/>
              <a:t>tribal-entities</a:t>
            </a:r>
            <a:endParaRPr lang="en-US" sz="2400" i="1" dirty="0">
              <a:latin typeface="Gill Sans MT" panose="020B0502020104020203" pitchFamily="34" charset="0"/>
            </a:endParaRPr>
          </a:p>
        </p:txBody>
      </p:sp>
    </p:spTree>
    <p:extLst>
      <p:ext uri="{BB962C8B-B14F-4D97-AF65-F5344CB8AC3E}">
        <p14:creationId xmlns:p14="http://schemas.microsoft.com/office/powerpoint/2010/main" val="162001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DF1FA-F4B5-4CAB-8558-D535B5417282}"/>
              </a:ext>
            </a:extLst>
          </p:cNvPr>
          <p:cNvSpPr>
            <a:spLocks noGrp="1"/>
          </p:cNvSpPr>
          <p:nvPr>
            <p:ph type="title"/>
          </p:nvPr>
        </p:nvSpPr>
        <p:spPr/>
        <p:txBody>
          <a:bodyPr/>
          <a:lstStyle/>
          <a:p>
            <a:r>
              <a:rPr lang="en-US" dirty="0"/>
              <a:t>Tribal Entities Website</a:t>
            </a:r>
          </a:p>
        </p:txBody>
      </p:sp>
      <p:sp>
        <p:nvSpPr>
          <p:cNvPr id="3" name="Content Placeholder 2">
            <a:extLst>
              <a:ext uri="{FF2B5EF4-FFF2-40B4-BE49-F238E27FC236}">
                <a16:creationId xmlns:a16="http://schemas.microsoft.com/office/drawing/2014/main" id="{23ED2BBE-B06A-4E00-A042-B94D103181F4}"/>
              </a:ext>
            </a:extLst>
          </p:cNvPr>
          <p:cNvSpPr>
            <a:spLocks noGrp="1"/>
          </p:cNvSpPr>
          <p:nvPr>
            <p:ph idx="1"/>
          </p:nvPr>
        </p:nvSpPr>
        <p:spPr/>
        <p:txBody>
          <a:bodyPr/>
          <a:lstStyle/>
          <a:p>
            <a:r>
              <a:rPr lang="en-US" i="1" dirty="0">
                <a:hlinkClick r:id="rId2"/>
              </a:rPr>
              <a:t>https://www.transit.dot.gov/funding/tribal-entities</a:t>
            </a:r>
            <a:endParaRPr lang="en-US" i="1" dirty="0"/>
          </a:p>
          <a:p>
            <a:pPr marL="0" indent="0">
              <a:buNone/>
            </a:pPr>
            <a:endParaRPr lang="en-US" i="1" dirty="0"/>
          </a:p>
        </p:txBody>
      </p:sp>
    </p:spTree>
    <p:extLst>
      <p:ext uri="{BB962C8B-B14F-4D97-AF65-F5344CB8AC3E}">
        <p14:creationId xmlns:p14="http://schemas.microsoft.com/office/powerpoint/2010/main" val="1016974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29674C6-C249-4978-BB5A-5521DB4EC270}"/>
              </a:ext>
            </a:extLst>
          </p:cNvPr>
          <p:cNvSpPr/>
          <p:nvPr/>
        </p:nvSpPr>
        <p:spPr>
          <a:xfrm>
            <a:off x="1603947" y="1274164"/>
            <a:ext cx="8696538" cy="397031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3600" b="1" dirty="0">
                <a:latin typeface="Gill Sans MT" panose="020B0502020104020203" pitchFamily="34" charset="0"/>
              </a:rPr>
              <a:t>Destiny Buchanan</a:t>
            </a:r>
          </a:p>
          <a:p>
            <a:pPr algn="ctr"/>
            <a:r>
              <a:rPr lang="en-US" sz="3600" dirty="0">
                <a:latin typeface="Gill Sans MT" panose="020B0502020104020203" pitchFamily="34" charset="0"/>
              </a:rPr>
              <a:t>Acting 5310 Program Manager</a:t>
            </a:r>
          </a:p>
          <a:p>
            <a:pPr algn="ctr"/>
            <a:r>
              <a:rPr lang="en-US" sz="3600" dirty="0">
                <a:latin typeface="Gill Sans MT" panose="020B0502020104020203" pitchFamily="34" charset="0"/>
              </a:rPr>
              <a:t>Destiny.buchanan@dot.gov</a:t>
            </a:r>
          </a:p>
          <a:p>
            <a:pPr algn="ctr"/>
            <a:r>
              <a:rPr lang="en-US" sz="3600" dirty="0">
                <a:latin typeface="Gill Sans MT" panose="020B0502020104020203" pitchFamily="34" charset="0"/>
              </a:rPr>
              <a:t>202-493-8018</a:t>
            </a:r>
          </a:p>
          <a:p>
            <a:pPr algn="ctr"/>
            <a:endParaRPr lang="en-US" sz="3600" dirty="0">
              <a:latin typeface="Gill Sans MT" panose="020B0502020104020203" pitchFamily="34" charset="0"/>
            </a:endParaRPr>
          </a:p>
          <a:p>
            <a:pPr algn="ctr"/>
            <a:r>
              <a:rPr lang="en-US" sz="3600" i="1" dirty="0"/>
              <a:t>www.transit.dot.gov/funding/</a:t>
            </a:r>
          </a:p>
          <a:p>
            <a:pPr algn="ctr"/>
            <a:r>
              <a:rPr lang="en-US" sz="3600" i="1" dirty="0"/>
              <a:t>tribal-entities</a:t>
            </a:r>
            <a:endParaRPr lang="en-US" sz="3600" i="1" dirty="0">
              <a:latin typeface="Gill Sans MT" panose="020B0502020104020203" pitchFamily="34" charset="0"/>
            </a:endParaRPr>
          </a:p>
        </p:txBody>
      </p:sp>
    </p:spTree>
    <p:extLst>
      <p:ext uri="{BB962C8B-B14F-4D97-AF65-F5344CB8AC3E}">
        <p14:creationId xmlns:p14="http://schemas.microsoft.com/office/powerpoint/2010/main" val="2089827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089C4C0-DCBA-40E2-95DA-47281E8BFDFD}"/>
              </a:ext>
            </a:extLst>
          </p:cNvPr>
          <p:cNvSpPr>
            <a:spLocks noGrp="1"/>
          </p:cNvSpPr>
          <p:nvPr>
            <p:ph type="title"/>
          </p:nvPr>
        </p:nvSpPr>
        <p:spPr>
          <a:xfrm>
            <a:off x="609600" y="408283"/>
            <a:ext cx="10972800" cy="981075"/>
          </a:xfrm>
        </p:spPr>
        <p:txBody>
          <a:bodyPr/>
          <a:lstStyle/>
          <a:p>
            <a:r>
              <a:rPr lang="en-US" b="1" dirty="0">
                <a:latin typeface="Arial" panose="020B0604020202020204" pitchFamily="34" charset="0"/>
                <a:cs typeface="Arial" panose="020B0604020202020204" pitchFamily="34" charset="0"/>
              </a:rPr>
              <a:t>Tribal Transit Program Manger Update</a:t>
            </a:r>
          </a:p>
        </p:txBody>
      </p:sp>
      <p:sp>
        <p:nvSpPr>
          <p:cNvPr id="9" name="Content Placeholder 8">
            <a:extLst>
              <a:ext uri="{FF2B5EF4-FFF2-40B4-BE49-F238E27FC236}">
                <a16:creationId xmlns:a16="http://schemas.microsoft.com/office/drawing/2014/main" id="{E67171A2-207F-42FD-ABCC-3C93BB7333E3}"/>
              </a:ext>
            </a:extLst>
          </p:cNvPr>
          <p:cNvSpPr>
            <a:spLocks noGrp="1"/>
          </p:cNvSpPr>
          <p:nvPr>
            <p:ph idx="1"/>
          </p:nvPr>
        </p:nvSpPr>
        <p:spPr>
          <a:xfrm>
            <a:off x="996100" y="1344563"/>
            <a:ext cx="9976700" cy="4816393"/>
          </a:xfrm>
        </p:spPr>
        <p:txBody>
          <a:bodyPr/>
          <a:lstStyle/>
          <a:p>
            <a:r>
              <a:rPr lang="en-US" dirty="0"/>
              <a:t>Amy Fong is on detail until April 2021</a:t>
            </a:r>
          </a:p>
          <a:p>
            <a:r>
              <a:rPr lang="en-US" sz="3200" dirty="0"/>
              <a:t>Destiny Buchanan (Acting 5310 Program Manager) will be handling the Tribal Formula and Tribal Transit Technical Assistance Assessments </a:t>
            </a:r>
          </a:p>
          <a:p>
            <a:pPr lvl="1"/>
            <a:r>
              <a:rPr lang="en-US" dirty="0">
                <a:hlinkClick r:id="rId3"/>
              </a:rPr>
              <a:t>destiny.buchanan@dot.gov</a:t>
            </a:r>
            <a:r>
              <a:rPr lang="en-US" dirty="0"/>
              <a:t> </a:t>
            </a:r>
          </a:p>
          <a:p>
            <a:r>
              <a:rPr lang="en-US" dirty="0"/>
              <a:t>Sarah Clements (CARES Act and TA </a:t>
            </a:r>
            <a:r>
              <a:rPr lang="en-US"/>
              <a:t>Center Coordinator) </a:t>
            </a:r>
            <a:r>
              <a:rPr lang="en-US" dirty="0"/>
              <a:t>will be handling the Tribal Transit Competitive Program </a:t>
            </a:r>
          </a:p>
          <a:p>
            <a:pPr lvl="1"/>
            <a:r>
              <a:rPr lang="en-US" dirty="0">
                <a:hlinkClick r:id="rId4"/>
              </a:rPr>
              <a:t>sarah.clements@dot.gov</a:t>
            </a:r>
            <a:r>
              <a:rPr lang="en-US" dirty="0"/>
              <a:t> </a:t>
            </a:r>
          </a:p>
          <a:p>
            <a:pPr marL="0" indent="0" algn="r">
              <a:buNone/>
            </a:pPr>
            <a:endParaRPr lang="en-US" sz="3600" dirty="0"/>
          </a:p>
        </p:txBody>
      </p:sp>
    </p:spTree>
    <p:extLst>
      <p:ext uri="{BB962C8B-B14F-4D97-AF65-F5344CB8AC3E}">
        <p14:creationId xmlns:p14="http://schemas.microsoft.com/office/powerpoint/2010/main" val="3090976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1089C4C0-DCBA-40E2-95DA-47281E8BFDFD}"/>
              </a:ext>
            </a:extLst>
          </p:cNvPr>
          <p:cNvSpPr>
            <a:spLocks noGrp="1"/>
          </p:cNvSpPr>
          <p:nvPr>
            <p:ph type="title"/>
          </p:nvPr>
        </p:nvSpPr>
        <p:spPr>
          <a:xfrm>
            <a:off x="609600" y="408283"/>
            <a:ext cx="10972800" cy="981075"/>
          </a:xfrm>
        </p:spPr>
        <p:txBody>
          <a:bodyPr/>
          <a:lstStyle/>
          <a:p>
            <a:r>
              <a:rPr lang="en-US" b="1" dirty="0">
                <a:latin typeface="Arial" panose="020B0604020202020204" pitchFamily="34" charset="0"/>
                <a:cs typeface="Arial" panose="020B0604020202020204" pitchFamily="34" charset="0"/>
              </a:rPr>
              <a:t>COVID-19 and CARES Act Resources</a:t>
            </a:r>
          </a:p>
        </p:txBody>
      </p:sp>
      <p:sp>
        <p:nvSpPr>
          <p:cNvPr id="9" name="Content Placeholder 8">
            <a:extLst>
              <a:ext uri="{FF2B5EF4-FFF2-40B4-BE49-F238E27FC236}">
                <a16:creationId xmlns:a16="http://schemas.microsoft.com/office/drawing/2014/main" id="{E67171A2-207F-42FD-ABCC-3C93BB7333E3}"/>
              </a:ext>
            </a:extLst>
          </p:cNvPr>
          <p:cNvSpPr>
            <a:spLocks noGrp="1"/>
          </p:cNvSpPr>
          <p:nvPr>
            <p:ph idx="1"/>
          </p:nvPr>
        </p:nvSpPr>
        <p:spPr>
          <a:xfrm>
            <a:off x="996100" y="1344563"/>
            <a:ext cx="9976700" cy="4816393"/>
          </a:xfrm>
        </p:spPr>
        <p:txBody>
          <a:bodyPr/>
          <a:lstStyle/>
          <a:p>
            <a:r>
              <a:rPr lang="en-US" dirty="0"/>
              <a:t>CARES Act Funding for Tribes</a:t>
            </a:r>
          </a:p>
          <a:p>
            <a:pPr lvl="1"/>
            <a:r>
              <a:rPr lang="en-US" dirty="0"/>
              <a:t>72% of Tribal CARES funds awarded (as of December 8th, 2020)</a:t>
            </a:r>
          </a:p>
          <a:p>
            <a:pPr lvl="1"/>
            <a:r>
              <a:rPr lang="en-US" b="1" dirty="0"/>
              <a:t>How can FTA further assist tribes in their use of CARES Act funding?</a:t>
            </a:r>
          </a:p>
          <a:p>
            <a:r>
              <a:rPr lang="en-US" dirty="0"/>
              <a:t>COVID-19 Recovery Resources for the Transit Industry</a:t>
            </a:r>
          </a:p>
          <a:p>
            <a:pPr lvl="1"/>
            <a:r>
              <a:rPr lang="en-US" dirty="0">
                <a:hlinkClick r:id="rId3"/>
              </a:rPr>
              <a:t>Recovery Listening Sessions</a:t>
            </a:r>
            <a:endParaRPr lang="en-US" dirty="0"/>
          </a:p>
          <a:p>
            <a:pPr lvl="1"/>
            <a:r>
              <a:rPr lang="en-US" dirty="0">
                <a:hlinkClick r:id="rId4"/>
              </a:rPr>
              <a:t>Discussion Forum</a:t>
            </a:r>
            <a:endParaRPr lang="en-US" dirty="0"/>
          </a:p>
          <a:p>
            <a:pPr lvl="1"/>
            <a:r>
              <a:rPr lang="en-US" dirty="0">
                <a:hlinkClick r:id="rId5"/>
              </a:rPr>
              <a:t>FTA COVID-19 Resource Tool</a:t>
            </a:r>
            <a:endParaRPr lang="en-US" dirty="0"/>
          </a:p>
          <a:p>
            <a:pPr lvl="1"/>
            <a:r>
              <a:rPr lang="en-US" b="1" dirty="0">
                <a:hlinkClick r:id="rId6"/>
              </a:rPr>
              <a:t>Tribal CARES Act FAQ page</a:t>
            </a:r>
            <a:endParaRPr lang="en-US" sz="3200" b="1" dirty="0"/>
          </a:p>
          <a:p>
            <a:pPr marL="0" indent="0" algn="r">
              <a:buNone/>
            </a:pPr>
            <a:endParaRPr lang="en-US" sz="3600" dirty="0"/>
          </a:p>
        </p:txBody>
      </p:sp>
    </p:spTree>
    <p:extLst>
      <p:ext uri="{BB962C8B-B14F-4D97-AF65-F5344CB8AC3E}">
        <p14:creationId xmlns:p14="http://schemas.microsoft.com/office/powerpoint/2010/main" val="552218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DEC7A-C53A-4EB3-9D73-59D68B028D8F}"/>
              </a:ext>
            </a:extLst>
          </p:cNvPr>
          <p:cNvSpPr>
            <a:spLocks noGrp="1"/>
          </p:cNvSpPr>
          <p:nvPr>
            <p:ph type="title"/>
          </p:nvPr>
        </p:nvSpPr>
        <p:spPr/>
        <p:txBody>
          <a:bodyPr/>
          <a:lstStyle/>
          <a:p>
            <a:r>
              <a:rPr lang="en-US" dirty="0"/>
              <a:t>Tribal Transit Competitive Program</a:t>
            </a:r>
          </a:p>
        </p:txBody>
      </p:sp>
      <p:sp>
        <p:nvSpPr>
          <p:cNvPr id="3" name="Content Placeholder 2">
            <a:extLst>
              <a:ext uri="{FF2B5EF4-FFF2-40B4-BE49-F238E27FC236}">
                <a16:creationId xmlns:a16="http://schemas.microsoft.com/office/drawing/2014/main" id="{198F9F36-8F64-42C8-85E7-EB2AA8C9B226}"/>
              </a:ext>
            </a:extLst>
          </p:cNvPr>
          <p:cNvSpPr>
            <a:spLocks noGrp="1"/>
          </p:cNvSpPr>
          <p:nvPr>
            <p:ph idx="1"/>
          </p:nvPr>
        </p:nvSpPr>
        <p:spPr/>
        <p:txBody>
          <a:bodyPr/>
          <a:lstStyle/>
          <a:p>
            <a:r>
              <a:rPr lang="en-US" dirty="0"/>
              <a:t>Tribal Transit Program 2020 project selections announced last month…</a:t>
            </a:r>
            <a:r>
              <a:rPr lang="en-US" b="1" dirty="0"/>
              <a:t>request DEBRIEFS soon!</a:t>
            </a:r>
          </a:p>
          <a:p>
            <a:pPr lvl="1"/>
            <a:r>
              <a:rPr lang="en-US" dirty="0"/>
              <a:t>$9.5M requested, 31 applications</a:t>
            </a:r>
          </a:p>
          <a:p>
            <a:pPr lvl="1"/>
            <a:r>
              <a:rPr lang="en-US" dirty="0"/>
              <a:t>$7.7M awarded to 25 Tribal Governments</a:t>
            </a:r>
          </a:p>
          <a:p>
            <a:pPr lvl="1"/>
            <a:r>
              <a:rPr lang="en-US" dirty="0">
                <a:hlinkClick r:id="rId2"/>
              </a:rPr>
              <a:t>https://www.transit.dot.gov/grants/grant-programs/fiscal-year-2020-tribal-transit-project-selections</a:t>
            </a:r>
            <a:endParaRPr lang="en-US" dirty="0"/>
          </a:p>
          <a:p>
            <a:pPr lvl="1"/>
            <a:endParaRPr lang="en-US" dirty="0"/>
          </a:p>
        </p:txBody>
      </p:sp>
    </p:spTree>
    <p:extLst>
      <p:ext uri="{BB962C8B-B14F-4D97-AF65-F5344CB8AC3E}">
        <p14:creationId xmlns:p14="http://schemas.microsoft.com/office/powerpoint/2010/main" val="4131160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A26AE-44EA-4B70-9A03-11EC7FE13BEE}"/>
              </a:ext>
            </a:extLst>
          </p:cNvPr>
          <p:cNvSpPr>
            <a:spLocks noGrp="1"/>
          </p:cNvSpPr>
          <p:nvPr>
            <p:ph type="title"/>
          </p:nvPr>
        </p:nvSpPr>
        <p:spPr/>
        <p:txBody>
          <a:bodyPr/>
          <a:lstStyle/>
          <a:p>
            <a:r>
              <a:rPr lang="en-US" dirty="0"/>
              <a:t>FTA Technical Assistance Centers</a:t>
            </a:r>
          </a:p>
        </p:txBody>
      </p:sp>
      <p:sp>
        <p:nvSpPr>
          <p:cNvPr id="3" name="Content Placeholder 2">
            <a:extLst>
              <a:ext uri="{FF2B5EF4-FFF2-40B4-BE49-F238E27FC236}">
                <a16:creationId xmlns:a16="http://schemas.microsoft.com/office/drawing/2014/main" id="{5185CCB7-2DDF-4126-9C34-BE5139B2567E}"/>
              </a:ext>
            </a:extLst>
          </p:cNvPr>
          <p:cNvSpPr>
            <a:spLocks noGrp="1"/>
          </p:cNvSpPr>
          <p:nvPr>
            <p:ph idx="1"/>
          </p:nvPr>
        </p:nvSpPr>
        <p:spPr>
          <a:xfrm>
            <a:off x="609600" y="1600201"/>
            <a:ext cx="10972800" cy="4525963"/>
          </a:xfrm>
        </p:spPr>
        <p:txBody>
          <a:bodyPr/>
          <a:lstStyle/>
          <a:p>
            <a:r>
              <a:rPr lang="en-US" dirty="0"/>
              <a:t>National Rural Transportation Assistance Program (NRTAP)</a:t>
            </a:r>
          </a:p>
          <a:p>
            <a:r>
              <a:rPr lang="en-US" dirty="0"/>
              <a:t>National Center on Mobility Management (NCMM)</a:t>
            </a:r>
          </a:p>
          <a:p>
            <a:r>
              <a:rPr lang="en-US" dirty="0"/>
              <a:t>National Aging and Disability Transportation Center (NADTC)</a:t>
            </a:r>
          </a:p>
          <a:p>
            <a:r>
              <a:rPr lang="en-US" dirty="0"/>
              <a:t>National Center for Applied Transit Technology (N-CATT)</a:t>
            </a:r>
          </a:p>
          <a:p>
            <a:endParaRPr lang="en-US" dirty="0"/>
          </a:p>
        </p:txBody>
      </p:sp>
    </p:spTree>
    <p:extLst>
      <p:ext uri="{BB962C8B-B14F-4D97-AF65-F5344CB8AC3E}">
        <p14:creationId xmlns:p14="http://schemas.microsoft.com/office/powerpoint/2010/main" val="1230735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77C3F-9627-4654-A10E-24354F2B3369}"/>
              </a:ext>
            </a:extLst>
          </p:cNvPr>
          <p:cNvSpPr>
            <a:spLocks noGrp="1"/>
          </p:cNvSpPr>
          <p:nvPr>
            <p:ph type="title"/>
          </p:nvPr>
        </p:nvSpPr>
        <p:spPr/>
        <p:txBody>
          <a:bodyPr/>
          <a:lstStyle/>
          <a:p>
            <a:r>
              <a:rPr lang="en-US" dirty="0"/>
              <a:t>National Rural Transportation Assistance Program (NRTAP)</a:t>
            </a:r>
          </a:p>
        </p:txBody>
      </p:sp>
      <p:sp>
        <p:nvSpPr>
          <p:cNvPr id="3" name="Content Placeholder 2">
            <a:extLst>
              <a:ext uri="{FF2B5EF4-FFF2-40B4-BE49-F238E27FC236}">
                <a16:creationId xmlns:a16="http://schemas.microsoft.com/office/drawing/2014/main" id="{252EC3D9-969F-4484-A175-C245B8421213}"/>
              </a:ext>
            </a:extLst>
          </p:cNvPr>
          <p:cNvSpPr>
            <a:spLocks noGrp="1"/>
          </p:cNvSpPr>
          <p:nvPr>
            <p:ph idx="1"/>
          </p:nvPr>
        </p:nvSpPr>
        <p:spPr/>
        <p:txBody>
          <a:bodyPr/>
          <a:lstStyle/>
          <a:p>
            <a:r>
              <a:rPr lang="en-US" dirty="0"/>
              <a:t>Offers direct and tailored technical assistance to tribal transit providers. Addresses the training and technical assistance needs of rural and tribal transit programs across the nation and supports state RTAP programs. National RTAP provides comprehensive free technical assistance programs and resources including training materials, webinars, newsletters and technical briefs, peer resources, research, and innovative technology initiatives.</a:t>
            </a:r>
          </a:p>
          <a:p>
            <a:r>
              <a:rPr lang="en-US" dirty="0">
                <a:hlinkClick r:id="rId2"/>
              </a:rPr>
              <a:t>https://www.nationalrtap.org/Home</a:t>
            </a:r>
            <a:endParaRPr lang="en-US" dirty="0"/>
          </a:p>
          <a:p>
            <a:endParaRPr lang="en-US" dirty="0"/>
          </a:p>
        </p:txBody>
      </p:sp>
    </p:spTree>
    <p:extLst>
      <p:ext uri="{BB962C8B-B14F-4D97-AF65-F5344CB8AC3E}">
        <p14:creationId xmlns:p14="http://schemas.microsoft.com/office/powerpoint/2010/main" val="2095699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17543-224A-4CFF-AB85-555E3B901769}"/>
              </a:ext>
            </a:extLst>
          </p:cNvPr>
          <p:cNvSpPr>
            <a:spLocks noGrp="1"/>
          </p:cNvSpPr>
          <p:nvPr>
            <p:ph type="title"/>
          </p:nvPr>
        </p:nvSpPr>
        <p:spPr/>
        <p:txBody>
          <a:bodyPr/>
          <a:lstStyle/>
          <a:p>
            <a:r>
              <a:rPr lang="en-US" dirty="0"/>
              <a:t>National Center on Mobility Management (NCMM)</a:t>
            </a:r>
          </a:p>
        </p:txBody>
      </p:sp>
      <p:sp>
        <p:nvSpPr>
          <p:cNvPr id="3" name="Content Placeholder 2">
            <a:extLst>
              <a:ext uri="{FF2B5EF4-FFF2-40B4-BE49-F238E27FC236}">
                <a16:creationId xmlns:a16="http://schemas.microsoft.com/office/drawing/2014/main" id="{A61EF1FE-6D0A-4E65-B076-F5ECAC89654D}"/>
              </a:ext>
            </a:extLst>
          </p:cNvPr>
          <p:cNvSpPr>
            <a:spLocks noGrp="1"/>
          </p:cNvSpPr>
          <p:nvPr>
            <p:ph idx="1"/>
          </p:nvPr>
        </p:nvSpPr>
        <p:spPr>
          <a:xfrm>
            <a:off x="609599" y="1600201"/>
            <a:ext cx="11111345" cy="4717471"/>
          </a:xfrm>
        </p:spPr>
        <p:txBody>
          <a:bodyPr/>
          <a:lstStyle/>
          <a:p>
            <a:r>
              <a:rPr lang="en-US" sz="3000" dirty="0"/>
              <a:t>Helps communities adopt transportation strategies and mobility options that empower people to live independently, and advance health, economic vitality and self-sufficiency. NCMM provides capacity-building technical assistance and training; catalogs and disseminates best practice information on innovative mobility management programs around the country; and works to improve and enhance the coordination of federal resources for human service transportation, especially for people with disabilities, older adults and people with lower incomes.</a:t>
            </a:r>
          </a:p>
          <a:p>
            <a:r>
              <a:rPr lang="en-US" sz="3000" dirty="0">
                <a:hlinkClick r:id="rId2"/>
              </a:rPr>
              <a:t>https://nationalcenterformobilitymanagement.org/</a:t>
            </a:r>
            <a:endParaRPr lang="en-US" sz="3000" dirty="0"/>
          </a:p>
          <a:p>
            <a:endParaRPr lang="en-US" sz="3000" dirty="0"/>
          </a:p>
        </p:txBody>
      </p:sp>
    </p:spTree>
    <p:extLst>
      <p:ext uri="{BB962C8B-B14F-4D97-AF65-F5344CB8AC3E}">
        <p14:creationId xmlns:p14="http://schemas.microsoft.com/office/powerpoint/2010/main" val="3940960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E7111-016A-49BC-BB5E-E8D6CA3552EE}"/>
              </a:ext>
            </a:extLst>
          </p:cNvPr>
          <p:cNvSpPr>
            <a:spLocks noGrp="1"/>
          </p:cNvSpPr>
          <p:nvPr>
            <p:ph type="title"/>
          </p:nvPr>
        </p:nvSpPr>
        <p:spPr/>
        <p:txBody>
          <a:bodyPr/>
          <a:lstStyle/>
          <a:p>
            <a:r>
              <a:rPr lang="en-US" dirty="0"/>
              <a:t>National Aging and Disability Transportation Center (NADTC)</a:t>
            </a:r>
          </a:p>
        </p:txBody>
      </p:sp>
      <p:sp>
        <p:nvSpPr>
          <p:cNvPr id="3" name="Content Placeholder 2">
            <a:extLst>
              <a:ext uri="{FF2B5EF4-FFF2-40B4-BE49-F238E27FC236}">
                <a16:creationId xmlns:a16="http://schemas.microsoft.com/office/drawing/2014/main" id="{82B60E31-6315-4892-AC96-1367E19FF000}"/>
              </a:ext>
            </a:extLst>
          </p:cNvPr>
          <p:cNvSpPr>
            <a:spLocks noGrp="1"/>
          </p:cNvSpPr>
          <p:nvPr>
            <p:ph idx="1"/>
          </p:nvPr>
        </p:nvSpPr>
        <p:spPr/>
        <p:txBody>
          <a:bodyPr/>
          <a:lstStyle/>
          <a:p>
            <a:r>
              <a:rPr lang="en-US" dirty="0"/>
              <a:t>Promotes the availability and accessibility of transportation options that serve the needs of people with disabilities, seniors and caregivers with a focus on the Section 5310 program and other transit investments. The NADTC provides technical assistance, information and referral; develops field training; implements interactive communication and outreach strategies; and supports communities in assessing their needs and developing innovative transportation solutions.</a:t>
            </a:r>
          </a:p>
          <a:p>
            <a:r>
              <a:rPr lang="en-US" dirty="0">
                <a:hlinkClick r:id="rId2"/>
              </a:rPr>
              <a:t>https://www.nadtc.org/</a:t>
            </a:r>
            <a:endParaRPr lang="en-US" dirty="0"/>
          </a:p>
          <a:p>
            <a:endParaRPr lang="en-US" dirty="0"/>
          </a:p>
        </p:txBody>
      </p:sp>
    </p:spTree>
    <p:extLst>
      <p:ext uri="{BB962C8B-B14F-4D97-AF65-F5344CB8AC3E}">
        <p14:creationId xmlns:p14="http://schemas.microsoft.com/office/powerpoint/2010/main" val="3369908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F4672-90D6-440D-B575-D5DC08A02D6E}"/>
              </a:ext>
            </a:extLst>
          </p:cNvPr>
          <p:cNvSpPr>
            <a:spLocks noGrp="1"/>
          </p:cNvSpPr>
          <p:nvPr>
            <p:ph type="title"/>
          </p:nvPr>
        </p:nvSpPr>
        <p:spPr/>
        <p:txBody>
          <a:bodyPr/>
          <a:lstStyle/>
          <a:p>
            <a:r>
              <a:rPr lang="en-US" dirty="0"/>
              <a:t>National Center for Applied Transit Technology (N-CATT)</a:t>
            </a:r>
          </a:p>
        </p:txBody>
      </p:sp>
      <p:sp>
        <p:nvSpPr>
          <p:cNvPr id="3" name="Content Placeholder 2">
            <a:extLst>
              <a:ext uri="{FF2B5EF4-FFF2-40B4-BE49-F238E27FC236}">
                <a16:creationId xmlns:a16="http://schemas.microsoft.com/office/drawing/2014/main" id="{3C332F39-6F7A-4947-BA2B-F3A44195A8FB}"/>
              </a:ext>
            </a:extLst>
          </p:cNvPr>
          <p:cNvSpPr>
            <a:spLocks noGrp="1"/>
          </p:cNvSpPr>
          <p:nvPr>
            <p:ph idx="1"/>
          </p:nvPr>
        </p:nvSpPr>
        <p:spPr/>
        <p:txBody>
          <a:bodyPr/>
          <a:lstStyle/>
          <a:p>
            <a:r>
              <a:rPr lang="en-US" dirty="0"/>
              <a:t>Expert, focused technical assistance to transit agencies and organizations in rural areas and small cities to use or develop transit technologies and innovations that make services more cost-effective and efficient. </a:t>
            </a:r>
          </a:p>
          <a:p>
            <a:r>
              <a:rPr lang="en-US" dirty="0">
                <a:hlinkClick r:id="rId2"/>
              </a:rPr>
              <a:t>https://ctaa.org/about-n-catt/</a:t>
            </a:r>
            <a:endParaRPr lang="en-US" dirty="0"/>
          </a:p>
          <a:p>
            <a:endParaRPr lang="en-US" dirty="0"/>
          </a:p>
        </p:txBody>
      </p:sp>
    </p:spTree>
    <p:extLst>
      <p:ext uri="{BB962C8B-B14F-4D97-AF65-F5344CB8AC3E}">
        <p14:creationId xmlns:p14="http://schemas.microsoft.com/office/powerpoint/2010/main" val="1082832006"/>
      </p:ext>
    </p:extLst>
  </p:cSld>
  <p:clrMapOvr>
    <a:masterClrMapping/>
  </p:clrMapOvr>
</p:sld>
</file>

<file path=ppt/theme/theme1.xml><?xml version="1.0" encoding="utf-8"?>
<a:theme xmlns:a="http://schemas.openxmlformats.org/drawingml/2006/main" name="FTA3 (2)">
  <a:themeElements>
    <a:clrScheme name="FTA Research">
      <a:dk1>
        <a:sysClr val="windowText" lastClr="000000"/>
      </a:dk1>
      <a:lt1>
        <a:sysClr val="window" lastClr="FFFFFF"/>
      </a:lt1>
      <a:dk2>
        <a:srgbClr val="17144D"/>
      </a:dk2>
      <a:lt2>
        <a:srgbClr val="839EB7"/>
      </a:lt2>
      <a:accent1>
        <a:srgbClr val="413F77"/>
      </a:accent1>
      <a:accent2>
        <a:srgbClr val="C0504D"/>
      </a:accent2>
      <a:accent3>
        <a:srgbClr val="347358"/>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1995</TotalTime>
  <Words>501</Words>
  <Application>Microsoft Office PowerPoint</Application>
  <PresentationFormat>Widescreen</PresentationFormat>
  <Paragraphs>72</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MS PGothic</vt:lpstr>
      <vt:lpstr>Arial</vt:lpstr>
      <vt:lpstr>Arial Unicode MS</vt:lpstr>
      <vt:lpstr>Calibri</vt:lpstr>
      <vt:lpstr>Gill Sans MT</vt:lpstr>
      <vt:lpstr>Raavi</vt:lpstr>
      <vt:lpstr>FTA3 (2)</vt:lpstr>
      <vt:lpstr>FTA Winter 2020 Updates</vt:lpstr>
      <vt:lpstr>Tribal Transit Program Manger Update</vt:lpstr>
      <vt:lpstr>COVID-19 and CARES Act Resources</vt:lpstr>
      <vt:lpstr>Tribal Transit Competitive Program</vt:lpstr>
      <vt:lpstr>FTA Technical Assistance Centers</vt:lpstr>
      <vt:lpstr>National Rural Transportation Assistance Program (NRTAP)</vt:lpstr>
      <vt:lpstr>National Center on Mobility Management (NCMM)</vt:lpstr>
      <vt:lpstr>National Aging and Disability Transportation Center (NADTC)</vt:lpstr>
      <vt:lpstr>National Center for Applied Transit Technology (N-CATT)</vt:lpstr>
      <vt:lpstr>Tribal Entities Website</vt:lpstr>
      <vt:lpstr>Tribal Entities Website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NTICC 2020 Updates</dc:title>
  <dc:creator>Fong, Amy (FTA)</dc:creator>
  <cp:lastModifiedBy>Buchanan, Destiny (FTA)</cp:lastModifiedBy>
  <cp:revision>36</cp:revision>
  <dcterms:created xsi:type="dcterms:W3CDTF">2020-08-31T17:54:48Z</dcterms:created>
  <dcterms:modified xsi:type="dcterms:W3CDTF">2020-12-09T16:40:18Z</dcterms:modified>
</cp:coreProperties>
</file>