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4"/>
  </p:sldMasterIdLst>
  <p:notesMasterIdLst>
    <p:notesMasterId r:id="rId11"/>
  </p:notesMasterIdLst>
  <p:handoutMasterIdLst>
    <p:handoutMasterId r:id="rId12"/>
  </p:handoutMasterIdLst>
  <p:sldIdLst>
    <p:sldId id="263" r:id="rId5"/>
    <p:sldId id="269" r:id="rId6"/>
    <p:sldId id="268" r:id="rId7"/>
    <p:sldId id="270" r:id="rId8"/>
    <p:sldId id="271" r:id="rId9"/>
    <p:sldId id="267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B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51586" autoAdjust="0"/>
  </p:normalViewPr>
  <p:slideViewPr>
    <p:cSldViewPr snapToGrid="0" snapToObjects="1">
      <p:cViewPr varScale="1">
        <p:scale>
          <a:sx n="47" d="100"/>
          <a:sy n="47" d="100"/>
        </p:scale>
        <p:origin x="238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5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u="sng" dirty="0"/>
          </a:p>
          <a:p>
            <a:pPr lvl="1"/>
            <a:endParaRPr lang="en-US" u="sng" dirty="0"/>
          </a:p>
          <a:p>
            <a:pPr lvl="1"/>
            <a:r>
              <a:rPr lang="en-US" u="sng" dirty="0"/>
              <a:t>$229 million in funding for Public Transportation on Indian Reservations Grants</a:t>
            </a:r>
            <a:r>
              <a:rPr lang="en-US" dirty="0"/>
              <a:t>, including $183 million in formula grants and $45.8 million in competitive grants. This is a combined </a:t>
            </a:r>
            <a:r>
              <a:rPr lang="en-US" b="1" dirty="0"/>
              <a:t>$54.1 million in additional funding over five years compared to the final year of the FAST Act.</a:t>
            </a:r>
            <a:endParaRPr lang="en-US" sz="1100" b="1" dirty="0"/>
          </a:p>
          <a:p>
            <a:pPr lvl="1"/>
            <a:endParaRPr lang="en-US" sz="1100" dirty="0"/>
          </a:p>
          <a:p>
            <a:pPr lvl="1"/>
            <a:r>
              <a:rPr lang="en-US" dirty="0"/>
              <a:t>This funding will support 132 Indian Tribes and Alaskan Native villages to purchase transit vehicles, construct facilities, undertake transit planning, and operate and maintain their systems.  </a:t>
            </a:r>
            <a:endParaRPr lang="en-US" sz="1100" dirty="0"/>
          </a:p>
          <a:p>
            <a:pPr lvl="1"/>
            <a:endParaRPr lang="en-US" u="sng" dirty="0"/>
          </a:p>
          <a:p>
            <a:r>
              <a:rPr lang="en-US" dirty="0"/>
              <a:t>TTP gets 5 percent of 5311.  20% of TTP is competitive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Total TTP funding: $43.76M in FY 22; $47.99M in FY 26</a:t>
            </a:r>
          </a:p>
          <a:p>
            <a:pPr marL="1042987" lvl="2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Formula Program: $35M-$38M (FY 22-26)</a:t>
            </a:r>
          </a:p>
          <a:p>
            <a:pPr marL="1042987" lvl="2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 Competitive Program: $8M-$9.6M (FY 22-26)</a:t>
            </a:r>
          </a:p>
          <a:p>
            <a:pPr lvl="1"/>
            <a:endParaRPr lang="en-US" u="sng" dirty="0"/>
          </a:p>
          <a:p>
            <a:pPr lvl="1"/>
            <a:endParaRPr lang="en-US" u="sng" dirty="0"/>
          </a:p>
          <a:p>
            <a:r>
              <a:rPr lang="en-US" dirty="0"/>
              <a:t>In FY 22, program as a whole jumps $8.8 million over FY 21.  (25%)</a:t>
            </a:r>
          </a:p>
          <a:p>
            <a:r>
              <a:rPr lang="en-US" dirty="0"/>
              <a:t>The last year is a 37 percent increase over FY 21, $13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85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F10197-2F27-DF46-A3F1-00AA76B4933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2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487A8-A594-1F41-ADDF-B5FC30CAA5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9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40AEB-878D-2744-879F-39A47FD46712}"/>
              </a:ext>
            </a:extLst>
          </p:cNvPr>
          <p:cNvSpPr txBox="1"/>
          <p:nvPr userDrawn="1"/>
        </p:nvSpPr>
        <p:spPr>
          <a:xfrm>
            <a:off x="4815381" y="5586239"/>
            <a:ext cx="25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cap="all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rPr>
              <a:t>transit.dot.gov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A2075-D29F-514F-938A-128E52E64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6181" y="1139837"/>
            <a:ext cx="8699643" cy="3863546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5000"/>
                  <a:lumOff val="95000"/>
                </a:schemeClr>
              </a:gs>
              <a:gs pos="100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4110C-3334-0140-92EC-8C07949F9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091" y="1139837"/>
            <a:ext cx="8606117" cy="38635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eople boarding a transit bus">
            <a:extLst>
              <a:ext uri="{FF2B5EF4-FFF2-40B4-BE49-F238E27FC236}">
                <a16:creationId xmlns:a16="http://schemas.microsoft.com/office/drawing/2014/main" id="{3428ADFF-27A1-3248-A8E0-8555A44EB03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793" y="694952"/>
            <a:ext cx="4021808" cy="2331720"/>
          </a:xfrm>
          <a:prstGeom prst="rect">
            <a:avLst/>
          </a:prstGeom>
        </p:spPr>
      </p:pic>
      <p:pic>
        <p:nvPicPr>
          <p:cNvPr id="9" name="Picture 8" descr="A white transit van on the road">
            <a:extLst>
              <a:ext uri="{FF2B5EF4-FFF2-40B4-BE49-F238E27FC236}">
                <a16:creationId xmlns:a16="http://schemas.microsoft.com/office/drawing/2014/main" id="{E4F7E207-2AFC-A74C-BBC0-A09AB99275D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6152339" y="3131388"/>
            <a:ext cx="4021808" cy="2356352"/>
          </a:xfrm>
          <a:prstGeom prst="rect">
            <a:avLst/>
          </a:prstGeom>
        </p:spPr>
      </p:pic>
      <p:pic>
        <p:nvPicPr>
          <p:cNvPr id="10" name="Picture 9" descr="A train stopped at the station">
            <a:extLst>
              <a:ext uri="{FF2B5EF4-FFF2-40B4-BE49-F238E27FC236}">
                <a16:creationId xmlns:a16="http://schemas.microsoft.com/office/drawing/2014/main" id="{C5633B56-200F-1C42-9F20-A753D8549D9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7" y="694953"/>
            <a:ext cx="4023360" cy="2331721"/>
          </a:xfrm>
          <a:prstGeom prst="rect">
            <a:avLst/>
          </a:prstGeom>
        </p:spPr>
      </p:pic>
      <p:pic>
        <p:nvPicPr>
          <p:cNvPr id="11" name="Picture 10" descr="A large ferry in the water">
            <a:extLst>
              <a:ext uri="{FF2B5EF4-FFF2-40B4-BE49-F238E27FC236}">
                <a16:creationId xmlns:a16="http://schemas.microsoft.com/office/drawing/2014/main" id="{0C3E3ECE-2BA9-2B43-9BD1-BA351BF8037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7" y="3125166"/>
            <a:ext cx="4023360" cy="2362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CD8FC-E014-BF49-973E-19258E7E9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9" t="63574" r="9851"/>
          <a:stretch/>
        </p:blipFill>
        <p:spPr>
          <a:xfrm>
            <a:off x="9265920" y="4332026"/>
            <a:ext cx="2926080" cy="2525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800C2-74A0-6240-81C3-A55400C73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45" t="66772" r="11745"/>
          <a:stretch/>
        </p:blipFill>
        <p:spPr>
          <a:xfrm rot="10800000">
            <a:off x="2" y="2"/>
            <a:ext cx="3217295" cy="2304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9A3735-CC57-470C-BA80-AF38576AF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77913" b="52251"/>
          <a:stretch/>
        </p:blipFill>
        <p:spPr>
          <a:xfrm>
            <a:off x="609599" y="6386290"/>
            <a:ext cx="457200" cy="3941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2913E-7431-4490-9266-60A0E48319C3}"/>
              </a:ext>
            </a:extLst>
          </p:cNvPr>
          <p:cNvSpPr txBox="1"/>
          <p:nvPr userDrawn="1"/>
        </p:nvSpPr>
        <p:spPr>
          <a:xfrm>
            <a:off x="999831" y="6456411"/>
            <a:ext cx="2606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FEDERAL TRANSIT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320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2CA2BE-71A2-F843-AA60-72FAA15E0898}"/>
              </a:ext>
            </a:extLst>
          </p:cNvPr>
          <p:cNvSpPr txBox="1">
            <a:spLocks/>
          </p:cNvSpPr>
          <p:nvPr userDrawn="1"/>
        </p:nvSpPr>
        <p:spPr>
          <a:xfrm>
            <a:off x="2672861" y="1024640"/>
            <a:ext cx="6764216" cy="242285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 b="0" i="0" kern="1200" baseline="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AF4EBB-2EF0-0943-8824-47B71693027F}"/>
              </a:ext>
            </a:extLst>
          </p:cNvPr>
          <p:cNvSpPr txBox="1">
            <a:spLocks/>
          </p:cNvSpPr>
          <p:nvPr userDrawn="1"/>
        </p:nvSpPr>
        <p:spPr>
          <a:xfrm>
            <a:off x="3188681" y="3679913"/>
            <a:ext cx="5779475" cy="2501078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A20E3A-E26A-8E46-9988-BB1D5B6F0E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88679" y="3587261"/>
            <a:ext cx="57794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0C59D-1F56-4384-A588-0294E53642A8}"/>
              </a:ext>
            </a:extLst>
          </p:cNvPr>
          <p:cNvGrpSpPr/>
          <p:nvPr userDrawn="1"/>
        </p:nvGrpSpPr>
        <p:grpSpPr>
          <a:xfrm>
            <a:off x="1" y="-1"/>
            <a:ext cx="4555027" cy="6857987"/>
            <a:chOff x="1" y="-1"/>
            <a:chExt cx="4555027" cy="68579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6BE24F-4952-8E48-B803-FC6457547F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-1"/>
              <a:ext cx="4555027" cy="6857987"/>
            </a:xfrm>
            <a:prstGeom prst="rect">
              <a:avLst/>
            </a:prstGeom>
            <a:noFill/>
            <a:effectLst>
              <a:outerShdw blurRad="3810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DF1C11-B4AD-48A9-9901-D8875631CF8B}"/>
                </a:ext>
              </a:extLst>
            </p:cNvPr>
            <p:cNvSpPr/>
            <p:nvPr userDrawn="1"/>
          </p:nvSpPr>
          <p:spPr>
            <a:xfrm>
              <a:off x="295275" y="5448300"/>
              <a:ext cx="2171700" cy="1209675"/>
            </a:xfrm>
            <a:prstGeom prst="rect">
              <a:avLst/>
            </a:prstGeom>
            <a:solidFill>
              <a:srgbClr val="395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1B93D5D-ED09-4F10-BEFA-272213D715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91" r="9251"/>
          <a:stretch/>
        </p:blipFill>
        <p:spPr>
          <a:xfrm>
            <a:off x="9064869" y="-401913"/>
            <a:ext cx="3127130" cy="7665353"/>
          </a:xfrm>
          <a:prstGeom prst="rect">
            <a:avLst/>
          </a:prstGeom>
          <a:noFill/>
          <a:effectLst/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80A30C8C-43CB-4582-A77B-7523D9918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419" y="5360429"/>
            <a:ext cx="988708" cy="11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086E8-4E06-5B42-AE98-671233964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0180"/>
          <a:stretch/>
        </p:blipFill>
        <p:spPr>
          <a:xfrm>
            <a:off x="1" y="-1"/>
            <a:ext cx="3180347" cy="6857987"/>
          </a:xfrm>
          <a:prstGeom prst="rect">
            <a:avLst/>
          </a:prstGeom>
          <a:noFill/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74287-5CA7-7346-A6CD-DDDBE4F4A94F}"/>
              </a:ext>
            </a:extLst>
          </p:cNvPr>
          <p:cNvCxnSpPr>
            <a:cxnSpLocks/>
          </p:cNvCxnSpPr>
          <p:nvPr userDrawn="1"/>
        </p:nvCxnSpPr>
        <p:spPr>
          <a:xfrm flipH="1">
            <a:off x="7796152" y="5108713"/>
            <a:ext cx="1158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986613C-0712-8E49-A03A-5F8F3792B2A1}"/>
              </a:ext>
            </a:extLst>
          </p:cNvPr>
          <p:cNvSpPr txBox="1">
            <a:spLocks/>
          </p:cNvSpPr>
          <p:nvPr userDrawn="1"/>
        </p:nvSpPr>
        <p:spPr>
          <a:xfrm>
            <a:off x="3959783" y="5208165"/>
            <a:ext cx="5748760" cy="985883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FEA72D-ADAD-F44B-9AED-FB6111D152C1}"/>
              </a:ext>
            </a:extLst>
          </p:cNvPr>
          <p:cNvCxnSpPr>
            <a:cxnSpLocks/>
          </p:cNvCxnSpPr>
          <p:nvPr userDrawn="1"/>
        </p:nvCxnSpPr>
        <p:spPr>
          <a:xfrm>
            <a:off x="3907229" y="2095719"/>
            <a:ext cx="15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12843-8593-8449-B1D0-9B91EC9EB1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76273" y="672586"/>
            <a:ext cx="2643" cy="1443499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CCE9AE-E44C-4A45-9224-9C8446ADE1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265341" y="5108713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F6EB41-36AB-3848-8E79-EF72BD55F3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9481" y="5108714"/>
            <a:ext cx="0" cy="108533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2B903A5-DF28-B244-9743-0856AD79B98A}"/>
              </a:ext>
            </a:extLst>
          </p:cNvPr>
          <p:cNvSpPr txBox="1">
            <a:spLocks/>
          </p:cNvSpPr>
          <p:nvPr userDrawn="1"/>
        </p:nvSpPr>
        <p:spPr>
          <a:xfrm>
            <a:off x="2551409" y="672582"/>
            <a:ext cx="6621904" cy="131103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i="0" kern="1200" baseline="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ABE48E-FAD2-5944-B26D-DACB96D78C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14064" y="2119620"/>
            <a:ext cx="4364939" cy="298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B6787B-837D-684D-AC5B-35A458C1E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376275" y="2119877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4501B8A-15B6-4C76-8570-98C9CAEE536C}"/>
              </a:ext>
            </a:extLst>
          </p:cNvPr>
          <p:cNvSpPr/>
          <p:nvPr userDrawn="1"/>
        </p:nvSpPr>
        <p:spPr>
          <a:xfrm>
            <a:off x="266702" y="5495925"/>
            <a:ext cx="2211471" cy="1000104"/>
          </a:xfrm>
          <a:prstGeom prst="rect">
            <a:avLst/>
          </a:prstGeom>
          <a:solidFill>
            <a:srgbClr val="39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49E6661-9CDB-4380-8D4C-C60A6EAA2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419" y="5360429"/>
            <a:ext cx="988708" cy="1107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B033F-25DD-44E1-B95B-F56D26775A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829" r="9251"/>
          <a:stretch/>
        </p:blipFill>
        <p:spPr>
          <a:xfrm>
            <a:off x="9058438" y="-401913"/>
            <a:ext cx="3133562" cy="766535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646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6329"/>
            <a:ext cx="9601200" cy="914400"/>
          </a:xfrm>
        </p:spPr>
        <p:txBody>
          <a:bodyPr/>
          <a:lstStyle>
            <a:lvl1pPr>
              <a:defRPr sz="4000" b="1" baseline="0">
                <a:solidFill>
                  <a:srgbClr val="395B74"/>
                </a:solidFill>
                <a:latin typeface="+mn-lt"/>
                <a:cs typeface="Raav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148610"/>
            <a:ext cx="11030091" cy="45259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26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94531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3"/>
            <a:ext cx="9029055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61216-5B07-BD4E-9B80-16A978AEE67E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9857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90918"/>
            <a:ext cx="5379730" cy="4787153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672" y="1290918"/>
            <a:ext cx="5379730" cy="4787153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7FAEFB-5591-E84B-A4E4-4A40595B8121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6332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146271"/>
            <a:ext cx="5379724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672" y="1146271"/>
            <a:ext cx="5379730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33C5E03-3EEF-2F48-9B1B-747659931DBB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CFC4C0-A167-432F-B2C8-C79F2F9543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1" y="1871572"/>
            <a:ext cx="5379730" cy="4206499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1A59A31-71B1-459A-9B15-45D2FEF3A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672" y="1871572"/>
            <a:ext cx="5379730" cy="4206499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2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040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4E9E2A-5C59-2947-A240-E54453146C0C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9717738" cy="10357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4" cy="4691069"/>
          </a:xfrm>
        </p:spPr>
        <p:txBody>
          <a:bodyPr/>
          <a:lstStyle>
            <a:lvl1pPr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3B55BE-7A7A-BC4D-B0FC-3A20D5965522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7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99" y="146330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53999"/>
            <a:ext cx="110644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39963-C48B-4845-A78D-1812BE79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9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2C957-4EF4-A245-8B6D-A52089583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7" r="374"/>
          <a:stretch/>
        </p:blipFill>
        <p:spPr>
          <a:xfrm flipV="1">
            <a:off x="9362860" y="0"/>
            <a:ext cx="283464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604BD-A464-ED41-ABBA-E2EBAEC75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77913" b="52251"/>
          <a:stretch/>
        </p:blipFill>
        <p:spPr>
          <a:xfrm>
            <a:off x="609599" y="6386290"/>
            <a:ext cx="457200" cy="39416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12DE044-DE50-3840-A9F0-1FB6F639998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0884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10CF9-D64A-4B4C-9880-13776B5CF7C8}"/>
              </a:ext>
            </a:extLst>
          </p:cNvPr>
          <p:cNvSpPr txBox="1"/>
          <p:nvPr userDrawn="1"/>
        </p:nvSpPr>
        <p:spPr>
          <a:xfrm>
            <a:off x="999831" y="6456411"/>
            <a:ext cx="2606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FEDERAL TRANSIT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03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0" kern="1200" baseline="0">
          <a:solidFill>
            <a:srgbClr val="395B74"/>
          </a:solidFill>
          <a:latin typeface="+mn-lt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Font typeface="Arial" charset="0"/>
        <a:buNone/>
        <a:defRPr sz="2400" b="0" i="0" kern="1200" baseline="0">
          <a:solidFill>
            <a:schemeClr val="tx1"/>
          </a:solidFill>
          <a:latin typeface="+mn-lt"/>
          <a:ea typeface="ＭＳ Ｐゴシック" charset="-128"/>
          <a:cs typeface="Calibri" panose="020F0502020204030204" pitchFamily="34" charset="0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2pPr>
      <a:lvl3pPr marL="857250" indent="-171450" algn="l" rtl="0" eaLnBrk="1" fontAlgn="base" hangingPunct="1">
        <a:spcBef>
          <a:spcPts val="0"/>
        </a:spcBef>
        <a:spcAft>
          <a:spcPts val="600"/>
        </a:spcAft>
        <a:buFont typeface="Calibri Light" panose="020F030202020403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3pPr>
      <a:lvl4pPr marL="12001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8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4pPr>
      <a:lvl5pPr marL="15430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836D1B-B51F-774D-A434-87C3F4E62B5C}"/>
              </a:ext>
            </a:extLst>
          </p:cNvPr>
          <p:cNvSpPr txBox="1">
            <a:spLocks/>
          </p:cNvSpPr>
          <p:nvPr/>
        </p:nvSpPr>
        <p:spPr>
          <a:xfrm>
            <a:off x="3961108" y="5201539"/>
            <a:ext cx="5748760" cy="369333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Marianne Stock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B9374-866D-7249-9CA1-999BB52FE038}"/>
              </a:ext>
            </a:extLst>
          </p:cNvPr>
          <p:cNvSpPr txBox="1">
            <a:spLocks/>
          </p:cNvSpPr>
          <p:nvPr/>
        </p:nvSpPr>
        <p:spPr>
          <a:xfrm>
            <a:off x="2785048" y="144855"/>
            <a:ext cx="6621904" cy="144367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FTA’s Tribal Transit Program:  History and Growth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9E4B88-844A-4CEE-9F6B-C677AF6CEFEA}"/>
              </a:ext>
            </a:extLst>
          </p:cNvPr>
          <p:cNvSpPr/>
          <p:nvPr/>
        </p:nvSpPr>
        <p:spPr>
          <a:xfrm>
            <a:off x="4323720" y="2735689"/>
            <a:ext cx="35445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Place any image here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you do not want to use a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cover image,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delete this slide and use the next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 instead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869B8-94B3-4763-9C5A-67312DDC1381}"/>
              </a:ext>
            </a:extLst>
          </p:cNvPr>
          <p:cNvSpPr txBox="1"/>
          <p:nvPr/>
        </p:nvSpPr>
        <p:spPr>
          <a:xfrm>
            <a:off x="3085825" y="1588527"/>
            <a:ext cx="602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ITA December 8, 2021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FD3056E-9797-4A31-9629-7FCFE7B0B66A}"/>
              </a:ext>
            </a:extLst>
          </p:cNvPr>
          <p:cNvSpPr txBox="1">
            <a:spLocks/>
          </p:cNvSpPr>
          <p:nvPr/>
        </p:nvSpPr>
        <p:spPr>
          <a:xfrm>
            <a:off x="3961108" y="5940200"/>
            <a:ext cx="5748760" cy="369332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Federal Transit Administration</a:t>
            </a:r>
          </a:p>
          <a:p>
            <a:pPr defTabSz="914400">
              <a:spcAft>
                <a:spcPts val="200"/>
              </a:spcAf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95AC494-E237-4AC7-8169-E2D77ABDBA39}"/>
              </a:ext>
            </a:extLst>
          </p:cNvPr>
          <p:cNvSpPr txBox="1">
            <a:spLocks/>
          </p:cNvSpPr>
          <p:nvPr/>
        </p:nvSpPr>
        <p:spPr>
          <a:xfrm>
            <a:off x="3961108" y="5570868"/>
            <a:ext cx="5748760" cy="369332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Office of Program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3F7ED-BFDB-452E-B277-FC5FDBB73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62" y="2300052"/>
            <a:ext cx="3731075" cy="23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Tribal Transit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SAFETEA-LU (FY 2006-2012)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Created the Tribal Transit Program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Administered as a discretionary program at approximately $15 million/ year  </a:t>
            </a:r>
          </a:p>
          <a:p>
            <a:pPr marL="342900" lvl="0" indent="-34290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MAP-21(FY 2013-2015)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Continued and Modified TTP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Formula Program: $25M per year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 Competitive Program: $5M per year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b="1" dirty="0">
                <a:solidFill>
                  <a:prstClr val="black"/>
                </a:solidFill>
                <a:latin typeface="Gill Sans MT" pitchFamily="34" charset="0"/>
                <a:cs typeface="+mn-cs"/>
              </a:rPr>
              <a:t>TTP totaled $30M per 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3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Tribal Transit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The FAST Act (FY 2016-2021)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Continued the Tribal Transit Program and increased the formula program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Formula Program : $30M per year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 Competitive Program: $5M per year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TTP totaled $35M per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Tribal Transit Program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The Bipartisan Infrastructure Law (FY 2022-2026)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Continued and increased the Tribal Transit Program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Instead of a flat amount each year, the Tribal Transit Program now grows with the rural transit program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TTP now totals $229M over five-year period</a:t>
            </a:r>
          </a:p>
          <a:p>
            <a:pPr marL="1042987" lvl="2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/>
              <a:t>Formula funds:  $183 million</a:t>
            </a:r>
          </a:p>
          <a:p>
            <a:pPr marL="1042987" lvl="2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Competitive funds: </a:t>
            </a:r>
            <a:r>
              <a:rPr lang="en-US" sz="2800" dirty="0"/>
              <a:t>$45.8 million </a:t>
            </a:r>
            <a:endParaRPr lang="en-US" sz="2600" dirty="0">
              <a:solidFill>
                <a:prstClr val="black"/>
              </a:solidFill>
              <a:latin typeface="Gill Sans MT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Supports 132 Indian Tribes and Alaska </a:t>
            </a:r>
            <a:r>
              <a:rPr lang="en-US" sz="2800" b="1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Native Villages with </a:t>
            </a:r>
            <a:r>
              <a:rPr lang="en-US" sz="28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transit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8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Tribal Transit Program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The Bipartisan Infrastructure Law (FY 2022-2026)</a:t>
            </a:r>
          </a:p>
          <a:p>
            <a:pPr marL="742950" lvl="1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TTP Annual Funding: $43.76M in FY 22; $47.99M in FY 26</a:t>
            </a:r>
          </a:p>
          <a:p>
            <a:pPr marL="1042987" lvl="2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b="1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Formula Program: $35M-$38M (FY 22-26)</a:t>
            </a:r>
          </a:p>
          <a:p>
            <a:pPr marL="1042987" lvl="2" indent="-28575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ill Sans MT" pitchFamily="34" charset="0"/>
                <a:cs typeface="Arial" pitchFamily="34" charset="0"/>
              </a:rPr>
              <a:t> Competitive Program: $8M-$9.6M (FY 22-26)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0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3964A-0BE0-49AF-B9BD-DD009E1B1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56" y="686212"/>
            <a:ext cx="4023709" cy="2334970"/>
          </a:xfrm>
          <a:prstGeom prst="rect">
            <a:avLst/>
          </a:prstGeom>
        </p:spPr>
      </p:pic>
      <p:pic>
        <p:nvPicPr>
          <p:cNvPr id="3" name="Picture 2" descr="People boarding a transit bus">
            <a:extLst>
              <a:ext uri="{FF2B5EF4-FFF2-40B4-BE49-F238E27FC236}">
                <a16:creationId xmlns:a16="http://schemas.microsoft.com/office/drawing/2014/main" id="{3FF99BAC-C019-4532-ACE9-7B9CFEDC3F6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793" y="694952"/>
            <a:ext cx="4021808" cy="2331720"/>
          </a:xfrm>
          <a:prstGeom prst="rect">
            <a:avLst/>
          </a:prstGeom>
        </p:spPr>
      </p:pic>
      <p:pic>
        <p:nvPicPr>
          <p:cNvPr id="4" name="Picture 3" descr="A large ferry in the water">
            <a:extLst>
              <a:ext uri="{FF2B5EF4-FFF2-40B4-BE49-F238E27FC236}">
                <a16:creationId xmlns:a16="http://schemas.microsoft.com/office/drawing/2014/main" id="{67C3B458-822D-4C7A-8EBD-8D4E4CBAE85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6" y="3125166"/>
            <a:ext cx="4023360" cy="2362574"/>
          </a:xfrm>
          <a:prstGeom prst="rect">
            <a:avLst/>
          </a:prstGeom>
        </p:spPr>
      </p:pic>
      <p:pic>
        <p:nvPicPr>
          <p:cNvPr id="5" name="Picture 4" descr="A white transit van on the road">
            <a:extLst>
              <a:ext uri="{FF2B5EF4-FFF2-40B4-BE49-F238E27FC236}">
                <a16:creationId xmlns:a16="http://schemas.microsoft.com/office/drawing/2014/main" id="{DC491CFD-F7D2-424D-8D60-7E1514806E8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6152338" y="3131388"/>
            <a:ext cx="4021808" cy="23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26471"/>
      </p:ext>
    </p:extLst>
  </p:cSld>
  <p:clrMapOvr>
    <a:masterClrMapping/>
  </p:clrMapOvr>
</p:sld>
</file>

<file path=ppt/theme/theme1.xml><?xml version="1.0" encoding="utf-8"?>
<a:theme xmlns:a="http://schemas.openxmlformats.org/drawingml/2006/main" name="3_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A_Slide_Template_Jult_2021.pptx  -  Read-Only" id="{B9FAC494-2AF3-489A-BC7C-0AB0E6E490E3}" vid="{B99D0EFF-132D-49B2-953A-AC5ECCD81C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D48DCFD7E544081B855AC60DF9C6D" ma:contentTypeVersion="10" ma:contentTypeDescription="Create a new document." ma:contentTypeScope="" ma:versionID="e25424987347d8d7ae354c854898de10">
  <xsd:schema xmlns:xsd="http://www.w3.org/2001/XMLSchema" xmlns:xs="http://www.w3.org/2001/XMLSchema" xmlns:p="http://schemas.microsoft.com/office/2006/metadata/properties" xmlns:ns2="36c88c56-2ae6-41c4-ace5-e0801e2c2908" xmlns:ns3="ed43bf7f-f8d8-4f78-9fcf-3985209307d3" targetNamespace="http://schemas.microsoft.com/office/2006/metadata/properties" ma:root="true" ma:fieldsID="184095cf4b21b60f328acb4813f1cf03" ns2:_="" ns3:_="">
    <xsd:import namespace="36c88c56-2ae6-41c4-ace5-e0801e2c2908"/>
    <xsd:import namespace="ed43bf7f-f8d8-4f78-9fcf-3985209307d3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FY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88c56-2ae6-41c4-ace5-e0801e2c2908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4" nillable="true" ma:displayName="Document Type" ma:format="Dropdown" ma:internalName="Document_x0020_Type" ma:readOnly="false">
      <xsd:simpleType>
        <xsd:restriction base="dms:Choice">
          <xsd:enumeration value="APTA Presentations"/>
          <xsd:enumeration value="Budget and Economic Outlooks"/>
          <xsd:enumeration value="Eno TransPortation Weekly Updates"/>
          <xsd:enumeration value="FTA PowerPoint Presentations"/>
          <xsd:enumeration value="Organizational Charts"/>
          <xsd:enumeration value="Uncategorized"/>
        </xsd:restriction>
      </xsd:simpleType>
    </xsd:element>
    <xsd:element name="FY" ma:index="5" nillable="true" ma:displayName="FY" ma:format="Dropdown" ma:internalName="FY" ma:readOnly="false">
      <xsd:simpleType>
        <xsd:restriction base="dms:Choice">
          <xsd:enumeration value="2015"/>
          <xsd:enumeration value="2016"/>
          <xsd:enumeration value="2017"/>
          <xsd:enumeration value="2018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3bf7f-f8d8-4f78-9fcf-398520930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36c88c56-2ae6-41c4-ace5-e0801e2c2908" xsi:nil="true"/>
    <FY xmlns="36c88c56-2ae6-41c4-ace5-e0801e2c2908" xsi:nil="true"/>
    <SharedWithUsers xmlns="ed43bf7f-f8d8-4f78-9fcf-3985209307d3">
      <UserInfo>
        <DisplayName>Larracey, Benjamin (FTA)</DisplayName>
        <AccountId>291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1581F8-BF2B-4BB6-81BE-10B2226E0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88c56-2ae6-41c4-ace5-e0801e2c2908"/>
    <ds:schemaRef ds:uri="ed43bf7f-f8d8-4f78-9fcf-398520930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C21876-3459-449E-BFCE-F3A216EA95F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6c88c56-2ae6-41c4-ace5-e0801e2c2908"/>
    <ds:schemaRef ds:uri="ed43bf7f-f8d8-4f78-9fcf-3985209307d3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BA02DE-A818-41DB-920E-0E94252A1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14609</TotalTime>
  <Words>420</Words>
  <Application>Microsoft Office PowerPoint</Application>
  <PresentationFormat>Widescreen</PresentationFormat>
  <Paragraphs>56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Gill Sans MT</vt:lpstr>
      <vt:lpstr>Raavi</vt:lpstr>
      <vt:lpstr>Source Sans Pro</vt:lpstr>
      <vt:lpstr>3_FTA3 (2)</vt:lpstr>
      <vt:lpstr>PowerPoint Presentation</vt:lpstr>
      <vt:lpstr>History of the Tribal Transit Program</vt:lpstr>
      <vt:lpstr>History of the Tribal Transit Program</vt:lpstr>
      <vt:lpstr>The Tribal Transit Program today</vt:lpstr>
      <vt:lpstr>The Tribal Transit Program today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FTA Slide Template</dc:title>
  <dc:creator>Draft</dc:creator>
  <cp:lastModifiedBy>MaryBeth Frank-Clark</cp:lastModifiedBy>
  <cp:revision>241</cp:revision>
  <dcterms:created xsi:type="dcterms:W3CDTF">2012-04-18T16:44:28Z</dcterms:created>
  <dcterms:modified xsi:type="dcterms:W3CDTF">2021-12-07T02:05:29Z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0x010100D29D48DCFD7E544081B855AC60DF9C6D</vt:lpwstr>
  </property>
</Properties>
</file>