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623" r:id="rId2"/>
    <p:sldId id="583" r:id="rId3"/>
    <p:sldId id="340" r:id="rId4"/>
    <p:sldId id="611" r:id="rId5"/>
    <p:sldId id="612" r:id="rId6"/>
    <p:sldId id="613" r:id="rId7"/>
    <p:sldId id="614" r:id="rId8"/>
    <p:sldId id="615" r:id="rId9"/>
    <p:sldId id="616" r:id="rId10"/>
    <p:sldId id="618" r:id="rId11"/>
    <p:sldId id="619" r:id="rId12"/>
    <p:sldId id="607" r:id="rId13"/>
    <p:sldId id="622" r:id="rId14"/>
    <p:sldId id="620" r:id="rId15"/>
    <p:sldId id="515" r:id="rId1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FA589D-4FCE-43E7-BAC2-6A2BD2858A6E}">
          <p14:sldIdLst>
            <p14:sldId id="623"/>
            <p14:sldId id="583"/>
            <p14:sldId id="340"/>
            <p14:sldId id="611"/>
            <p14:sldId id="612"/>
            <p14:sldId id="613"/>
            <p14:sldId id="614"/>
            <p14:sldId id="615"/>
            <p14:sldId id="616"/>
            <p14:sldId id="618"/>
            <p14:sldId id="619"/>
            <p14:sldId id="607"/>
            <p14:sldId id="622"/>
            <p14:sldId id="620"/>
            <p14:sldId id="5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32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64964" autoAdjust="0"/>
  </p:normalViewPr>
  <p:slideViewPr>
    <p:cSldViewPr>
      <p:cViewPr varScale="1">
        <p:scale>
          <a:sx n="47" d="100"/>
          <a:sy n="47" d="100"/>
        </p:scale>
        <p:origin x="17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616" y="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3074" cy="465137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7" y="1"/>
            <a:ext cx="3013074" cy="465137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3CA7ADDD-F8E8-417D-B698-24609D969D6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7"/>
            <a:ext cx="3013074" cy="46513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7" y="8842377"/>
            <a:ext cx="3013074" cy="46513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0DF41BB3-C42B-4FF1-9EA6-E1D29A4F3E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0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3074" cy="465137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7" y="1"/>
            <a:ext cx="3013074" cy="465137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F3195A5A-5F70-46BA-BB76-DAF485F72F8B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8500"/>
            <a:ext cx="4649788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9"/>
            <a:ext cx="5564188" cy="4189412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377"/>
            <a:ext cx="3013074" cy="46513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7" y="8842377"/>
            <a:ext cx="3013074" cy="46513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D0D34CC0-04A6-41DC-9F7C-8B1BEC985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5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30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3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31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20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700088"/>
            <a:ext cx="4649788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32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78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8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03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21188"/>
            <a:ext cx="5564188" cy="4576761"/>
          </a:xfrm>
        </p:spPr>
        <p:txBody>
          <a:bodyPr/>
          <a:lstStyle/>
          <a:p>
            <a:endParaRPr lang="en-US" sz="1200" kern="1200" dirty="0">
              <a:solidFill>
                <a:schemeClr val="bg1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59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83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7975" y="317500"/>
            <a:ext cx="6507163" cy="3660775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315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83E8F-E942-434D-86D3-3D83C55381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885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53B019-1CF0-4809-B7B2-C6E1020C2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0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34CC0-04A6-41DC-9F7C-8B1BEC985AC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761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34CC0-04A6-41DC-9F7C-8B1BEC985AC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12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5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368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76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0424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43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23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1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5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9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9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0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9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5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5C16-4814-4E16-A21A-325179B2E8A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77F5F1F0-4D8C-4DE2-9599-12225008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5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ways.dot.gov/federal-lands/programs-tribal/webina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ways.dot.gov/federal-lands/programs-tribal/webinar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ung.Gye@dot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ways.dot.gov/federal-lands/programs/significan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ffrey.mann@dot.g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highways.dot.gov/federal-lands/programs-triba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Larsen@DOT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/>
          <a:lstStyle/>
          <a:p>
            <a:r>
              <a:rPr lang="en-US" dirty="0"/>
              <a:t>FLH Office of </a:t>
            </a:r>
            <a:br>
              <a:rPr lang="en-US" dirty="0"/>
            </a:br>
            <a:r>
              <a:rPr lang="en-US" dirty="0"/>
              <a:t>Tribal Transportation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2760"/>
            <a:ext cx="7772400" cy="228504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4000" dirty="0"/>
              <a:t>2020 ITA “Virtual” Annual Meeting</a:t>
            </a:r>
          </a:p>
          <a:p>
            <a:r>
              <a:rPr lang="en-US" sz="4000" dirty="0"/>
              <a:t>December 9</a:t>
            </a:r>
            <a:r>
              <a:rPr lang="en-US" sz="4000" baseline="30000" dirty="0"/>
              <a:t>th</a:t>
            </a:r>
            <a:r>
              <a:rPr lang="en-US" sz="4000" dirty="0"/>
              <a:t>, 2020</a:t>
            </a:r>
          </a:p>
          <a:p>
            <a:endParaRPr lang="en-US" sz="4000" dirty="0"/>
          </a:p>
          <a:p>
            <a:r>
              <a:rPr lang="en-US" sz="4200" dirty="0"/>
              <a:t>Erin Kenley, Director </a:t>
            </a:r>
          </a:p>
          <a:p>
            <a:r>
              <a:rPr lang="en-US" sz="4200" dirty="0"/>
              <a:t>Office of Tribal Transportation</a:t>
            </a:r>
          </a:p>
          <a:p>
            <a:pPr algn="l"/>
            <a:endParaRPr lang="en-US" sz="4200" dirty="0"/>
          </a:p>
          <a:p>
            <a:pPr algn="l"/>
            <a:endParaRPr lang="en-US" sz="3400" dirty="0"/>
          </a:p>
          <a:p>
            <a:endParaRPr lang="en-US" dirty="0"/>
          </a:p>
        </p:txBody>
      </p:sp>
      <p:pic>
        <p:nvPicPr>
          <p:cNvPr id="4" name="Picture 3" descr="U.S. Department of Transportation, Office of Public Affairs, Washington, D.C., www.dot.gov/affairs/briefing.htm - News">
            <a:extLst>
              <a:ext uri="{FF2B5EF4-FFF2-40B4-BE49-F238E27FC236}">
                <a16:creationId xmlns:a16="http://schemas.microsoft.com/office/drawing/2014/main" id="{A995E241-0F1F-4835-8C13-A2A578340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80" b="9796"/>
          <a:stretch>
            <a:fillRect/>
          </a:stretch>
        </p:blipFill>
        <p:spPr bwMode="auto">
          <a:xfrm>
            <a:off x="304800" y="685800"/>
            <a:ext cx="2575746" cy="193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593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TTP Webinar Series – Spring 2020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4497" y="1295400"/>
          <a:ext cx="7897502" cy="4214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840">
                  <a:extLst>
                    <a:ext uri="{9D8B030D-6E8A-4147-A177-3AD203B41FA5}">
                      <a16:colId xmlns:a16="http://schemas.microsoft.com/office/drawing/2014/main" val="3524559686"/>
                    </a:ext>
                  </a:extLst>
                </a:gridCol>
                <a:gridCol w="1224357">
                  <a:extLst>
                    <a:ext uri="{9D8B030D-6E8A-4147-A177-3AD203B41FA5}">
                      <a16:colId xmlns:a16="http://schemas.microsoft.com/office/drawing/2014/main" val="424791205"/>
                    </a:ext>
                  </a:extLst>
                </a:gridCol>
                <a:gridCol w="5857305">
                  <a:extLst>
                    <a:ext uri="{9D8B030D-6E8A-4147-A177-3AD203B41FA5}">
                      <a16:colId xmlns:a16="http://schemas.microsoft.com/office/drawing/2014/main" val="1322126328"/>
                    </a:ext>
                  </a:extLst>
                </a:gridCol>
              </a:tblGrid>
              <a:tr h="459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Session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Topic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5690044"/>
                  </a:ext>
                </a:extLst>
              </a:tr>
              <a:tr h="683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April 8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 1:  Introduction to webinar series presentation &amp; FHWA Office of Tribal Transportation update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 2:  Tribal Transportation Program Coordinating Committee update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46467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April 15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Allowable uses of TTP Funds / PORT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2512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April 22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Traffic Control for Road Restrictions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1600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April 29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TTP Finance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1005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May 6</a:t>
                      </a:r>
                      <a:r>
                        <a:rPr lang="en-US" sz="1200" baseline="30000" dirty="0">
                          <a:effectLst/>
                        </a:rPr>
                        <a:t>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 1:  ER/ERFO/FEMA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 2:  Federal Resources for Tribal Transit Programs and FTA Policy Updates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535417"/>
                  </a:ext>
                </a:extLst>
              </a:tr>
              <a:tr h="229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 13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Grant Writing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010860"/>
                  </a:ext>
                </a:extLst>
              </a:tr>
              <a:tr h="229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 20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Safety Funding Update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7298321"/>
                  </a:ext>
                </a:extLst>
              </a:tr>
              <a:tr h="229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May 28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Construction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0404129"/>
                  </a:ext>
                </a:extLst>
              </a:tr>
              <a:tr h="229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June 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Tribal Bridge Program Update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1584828"/>
                  </a:ext>
                </a:extLst>
              </a:tr>
              <a:tr h="459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June 10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BIA Division of Energy and Mineral Development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626836"/>
                  </a:ext>
                </a:extLst>
              </a:tr>
              <a:tr h="459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Recordings Available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https://highways.dot.gov/federal-lands/programs-tribal/webinars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885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14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609600"/>
            <a:ext cx="6654799" cy="1320800"/>
          </a:xfrm>
        </p:spPr>
        <p:txBody>
          <a:bodyPr/>
          <a:lstStyle/>
          <a:p>
            <a:r>
              <a:rPr lang="en-US" dirty="0"/>
              <a:t>TTP Webinar Series – Upcoming Webinars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4497" y="1295400"/>
          <a:ext cx="7897503" cy="3825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840">
                  <a:extLst>
                    <a:ext uri="{9D8B030D-6E8A-4147-A177-3AD203B41FA5}">
                      <a16:colId xmlns:a16="http://schemas.microsoft.com/office/drawing/2014/main" val="3524559686"/>
                    </a:ext>
                  </a:extLst>
                </a:gridCol>
                <a:gridCol w="1224357">
                  <a:extLst>
                    <a:ext uri="{9D8B030D-6E8A-4147-A177-3AD203B41FA5}">
                      <a16:colId xmlns:a16="http://schemas.microsoft.com/office/drawing/2014/main" val="424791205"/>
                    </a:ext>
                  </a:extLst>
                </a:gridCol>
                <a:gridCol w="5857306">
                  <a:extLst>
                    <a:ext uri="{9D8B030D-6E8A-4147-A177-3AD203B41FA5}">
                      <a16:colId xmlns:a16="http://schemas.microsoft.com/office/drawing/2014/main" val="1322126328"/>
                    </a:ext>
                  </a:extLst>
                </a:gridCol>
              </a:tblGrid>
              <a:tr h="459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Session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Topic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5690044"/>
                  </a:ext>
                </a:extLst>
              </a:tr>
              <a:tr h="6069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September  16</a:t>
                      </a:r>
                      <a:r>
                        <a:rPr lang="en-US" sz="1200" baseline="30000" dirty="0">
                          <a:effectLst/>
                          <a:latin typeface="+mn-lt"/>
                        </a:rPr>
                        <a:t>th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TTP 101 - Tribal Transportation Program  </a:t>
                      </a:r>
                      <a:r>
                        <a:rPr lang="en-US" sz="1200" dirty="0">
                          <a:effectLst/>
                        </a:rPr>
                        <a:t>- An overview of the purpose and policies of Tribal Transportation Program, including laws and regulations that govern the program.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46467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October</a:t>
                      </a:r>
                      <a:r>
                        <a:rPr lang="en-US" sz="1200" baseline="0" dirty="0">
                          <a:effectLst/>
                          <a:latin typeface="+mn-lt"/>
                        </a:rPr>
                        <a:t> 21</a:t>
                      </a:r>
                      <a:r>
                        <a:rPr lang="en-US" sz="1200" baseline="30000" dirty="0">
                          <a:effectLst/>
                          <a:latin typeface="+mn-lt"/>
                        </a:rPr>
                        <a:t>st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TTP 101 – Planning</a:t>
                      </a:r>
                      <a:r>
                        <a:rPr lang="en-US" sz="1200" b="0" baseline="0" dirty="0">
                          <a:effectLst/>
                        </a:rPr>
                        <a:t> - The Tribal Transportation Planning processes and documents that are required to deliver the Tribal Transportation Program.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25126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18</a:t>
                      </a:r>
                      <a:r>
                        <a:rPr lang="en-US" sz="12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Construction Management/General Contractor (CM/GC) Roundtable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16002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r>
                        <a:rPr lang="en-US" sz="1200" baseline="30000" dirty="0"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TTP 101 – Project Development </a:t>
                      </a:r>
                      <a:r>
                        <a:rPr lang="en-US" sz="1200" b="0" dirty="0">
                          <a:effectLst/>
                        </a:rPr>
                        <a:t>- The documentation required for the project package, which is required prior to starting construction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1005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 20</a:t>
                      </a:r>
                      <a:r>
                        <a:rPr lang="en-US" sz="12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TTP 101 - Construction - </a:t>
                      </a:r>
                      <a:r>
                        <a:rPr lang="en-US" sz="1200" dirty="0">
                          <a:effectLst/>
                        </a:rPr>
                        <a:t>Construction management best practices and construction project closeout requirements.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535417"/>
                  </a:ext>
                </a:extLst>
              </a:tr>
              <a:tr h="459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Updates</a:t>
                      </a:r>
                      <a:r>
                        <a:rPr lang="en-US" sz="1200" baseline="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Posted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https://highways.dot.gov/federal-lands/programs-tribal/webinars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885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162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FLH Research Program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1" y="1371600"/>
            <a:ext cx="6447501" cy="5257800"/>
          </a:xfrm>
        </p:spPr>
        <p:txBody>
          <a:bodyPr>
            <a:normAutofit/>
          </a:bodyPr>
          <a:lstStyle/>
          <a:p>
            <a:r>
              <a:rPr lang="en-US" sz="2400" dirty="0"/>
              <a:t>11 Research Statements Selected</a:t>
            </a:r>
          </a:p>
          <a:p>
            <a:r>
              <a:rPr lang="en-US" sz="2400" dirty="0"/>
              <a:t>$4.3 Million</a:t>
            </a:r>
          </a:p>
          <a:p>
            <a:r>
              <a:rPr lang="en-US" sz="2400" dirty="0"/>
              <a:t>Awarded 4 Projects ($800K):</a:t>
            </a:r>
          </a:p>
          <a:p>
            <a:pPr lvl="1"/>
            <a:r>
              <a:rPr lang="en-US" sz="2400" dirty="0"/>
              <a:t>Making Transportation Planning Applicable in Tribal Communities - $300K</a:t>
            </a:r>
          </a:p>
          <a:p>
            <a:pPr lvl="1"/>
            <a:r>
              <a:rPr lang="en-US" sz="2400" dirty="0"/>
              <a:t>Applying FHWA’s Vulnerability Assessment and Adaptation Framework to Tribal Communities -  $100K</a:t>
            </a:r>
          </a:p>
          <a:p>
            <a:pPr lvl="1"/>
            <a:r>
              <a:rPr lang="en-US" sz="2400" dirty="0"/>
              <a:t>Ice Road Establishment and Management AND Trail and Shelter Protocols and Standards $400K</a:t>
            </a:r>
          </a:p>
          <a:p>
            <a:r>
              <a:rPr lang="en-US" sz="2550" dirty="0"/>
              <a:t>POC </a:t>
            </a:r>
            <a:r>
              <a:rPr lang="en-US" sz="2550" dirty="0">
                <a:hlinkClick r:id="rId3"/>
              </a:rPr>
              <a:t>Aung.Gye@dot.gov</a:t>
            </a:r>
            <a:r>
              <a:rPr lang="en-US" sz="25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0866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Nationally Significant Federal Lands and Tribal Projects (NSFLTP)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NOFO Closed</a:t>
            </a:r>
          </a:p>
          <a:p>
            <a:r>
              <a:rPr lang="en-US" sz="3200" dirty="0"/>
              <a:t>$70 Million</a:t>
            </a:r>
          </a:p>
          <a:p>
            <a:r>
              <a:rPr lang="en-US" sz="3200" dirty="0"/>
              <a:t>60 day application window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https://highways.dot.gov/federal-lands/programs/significant</a:t>
            </a:r>
            <a:endParaRPr lang="en-US" sz="2800" dirty="0"/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28600" y="5302699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Jeff Mann</a:t>
            </a:r>
            <a:br>
              <a:rPr lang="en-US" dirty="0"/>
            </a:br>
            <a:r>
              <a:rPr lang="en-US" dirty="0"/>
              <a:t>Senior Program and Technical Manager</a:t>
            </a:r>
            <a:br>
              <a:rPr lang="en-US" dirty="0"/>
            </a:br>
            <a:r>
              <a:rPr lang="en-US" dirty="0"/>
              <a:t>Office of Federal Lands Highway</a:t>
            </a:r>
            <a:br>
              <a:rPr lang="en-US" dirty="0"/>
            </a:br>
            <a:r>
              <a:rPr lang="en-US" dirty="0"/>
              <a:t>Phone: (703) 404-6230</a:t>
            </a:r>
            <a:br>
              <a:rPr lang="en-US" dirty="0"/>
            </a:br>
            <a:r>
              <a:rPr lang="en-US" dirty="0"/>
              <a:t>Email: </a:t>
            </a:r>
            <a:r>
              <a:rPr lang="en-US" dirty="0">
                <a:hlinkClick r:id="rId4"/>
              </a:rPr>
              <a:t>jeffrey.mann@dot.gov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19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LIST SERVE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E80F79-12F9-40AA-8680-5D2E465262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8000" y="2172688"/>
            <a:ext cx="6883400" cy="4118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149EF2-35F9-4A8F-B9D8-85A27C9F4103}"/>
              </a:ext>
            </a:extLst>
          </p:cNvPr>
          <p:cNvSpPr/>
          <p:nvPr/>
        </p:nvSpPr>
        <p:spPr>
          <a:xfrm>
            <a:off x="381000" y="1270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https://highways.dot.gov/federal-lands/programs-tribal</a:t>
            </a:r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AF620F6-80B9-4769-971F-EE9595F5D1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46782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94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44801A-662D-4289-BD06-3E60DDA1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1219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solidFill>
                  <a:srgbClr val="00B0F0"/>
                </a:solidFill>
                <a:effectLst/>
              </a:rPr>
              <a:t>THANK YOU!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36BEEF-7841-4604-9C44-5FDFE9ED3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2971800"/>
            <a:ext cx="8229600" cy="3090672"/>
          </a:xfrm>
        </p:spPr>
        <p:txBody>
          <a:bodyPr/>
          <a:lstStyle/>
          <a:p>
            <a:pPr marL="109728" indent="0" algn="ctr">
              <a:buNone/>
            </a:pPr>
            <a:r>
              <a:rPr lang="en-US" sz="6000" dirty="0">
                <a:latin typeface="+mj-lt"/>
              </a:rPr>
              <a:t>Erin Kenley</a:t>
            </a:r>
          </a:p>
          <a:p>
            <a:pPr marL="109728" indent="0" algn="ctr">
              <a:buNone/>
            </a:pPr>
            <a:r>
              <a:rPr lang="en-US" dirty="0"/>
              <a:t>Director, Office of Tribal Transportation, FHWA</a:t>
            </a:r>
            <a:br>
              <a:rPr lang="en-US" dirty="0"/>
            </a:br>
            <a:r>
              <a:rPr lang="en-US" dirty="0"/>
              <a:t>(202) 309-9908</a:t>
            </a:r>
          </a:p>
          <a:p>
            <a:pPr marL="109728" indent="0" algn="ctr">
              <a:buNone/>
            </a:pPr>
            <a:r>
              <a:rPr lang="en-US" u="sng" dirty="0"/>
              <a:t>Erin.kenley@dot.gov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1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416470-DDB4-480E-917D-019ACFBB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 Topics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C6888D-4FC6-4885-B028-A8B712AD4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447800"/>
            <a:ext cx="6447501" cy="45935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TTP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FAST Act Funding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Safety Fund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Bridge Program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/>
              <a:t>Webinar Series	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FHL Research Program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NSFLTP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Email </a:t>
            </a:r>
            <a:r>
              <a:rPr lang="en-US" sz="2400" dirty="0" err="1"/>
              <a:t>ListServ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Act TTP Funding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Fixing America’s Surface Transportation Act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5 year Highway Bill (FY16 – FY20)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Tribal Transportation Program (TTP) Funding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FY16 - $465 Million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FY17 - $475 Million 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FY18 - $485 Million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FY19 - $495 Million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FY20 - $505 Million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TOTAL - $2.425 Billion over 5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FY21 - $505 Million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b="1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968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57677-EC3E-4A0C-B727-35C39A39B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 TTPSF Application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D987-DF2D-479C-84BD-1256922CC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Applications: 140</a:t>
            </a:r>
          </a:p>
          <a:p>
            <a:r>
              <a:rPr lang="en-US" sz="2700" dirty="0"/>
              <a:t>R</a:t>
            </a:r>
            <a:r>
              <a:rPr lang="en-US" sz="2850" dirty="0"/>
              <a:t>equested: $37.6 million</a:t>
            </a:r>
          </a:p>
          <a:p>
            <a:r>
              <a:rPr lang="en-US" sz="2550" dirty="0"/>
              <a:t>Available:   $ 9,150,600</a:t>
            </a:r>
          </a:p>
          <a:p>
            <a:endParaRPr lang="en-US" sz="2550" dirty="0"/>
          </a:p>
          <a:p>
            <a:r>
              <a:rPr lang="en-US" sz="2550" dirty="0"/>
              <a:t>3 of 4 requested dollars will go unfunded</a:t>
            </a:r>
          </a:p>
        </p:txBody>
      </p:sp>
      <p:sp>
        <p:nvSpPr>
          <p:cNvPr id="4" name="Text Placeholder 15">
            <a:extLst/>
          </p:cNvPr>
          <p:cNvSpPr txBox="1">
            <a:spLocks/>
          </p:cNvSpPr>
          <p:nvPr/>
        </p:nvSpPr>
        <p:spPr>
          <a:xfrm>
            <a:off x="508001" y="5806297"/>
            <a:ext cx="3576728" cy="930511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/>
              <a:t>FHWA Office of Tribal Transportation</a:t>
            </a:r>
          </a:p>
          <a:p>
            <a:pPr marL="0" indent="0">
              <a:buFont typeface="Wingdings 3" charset="2"/>
              <a:buNone/>
            </a:pPr>
            <a:r>
              <a:rPr lang="en-US"/>
              <a:t>360-619-7751</a:t>
            </a:r>
          </a:p>
          <a:p>
            <a:pPr marL="0" indent="0">
              <a:buFont typeface="Wingdings 3" charset="2"/>
              <a:buNone/>
            </a:pPr>
            <a:r>
              <a:rPr lang="en-US">
                <a:hlinkClick r:id="rId3"/>
              </a:rPr>
              <a:t>Adam.Larsen@DOT.gov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5" name="Text Placeholder 9">
            <a:extLst/>
          </p:cNvPr>
          <p:cNvSpPr txBox="1">
            <a:spLocks/>
          </p:cNvSpPr>
          <p:nvPr/>
        </p:nvSpPr>
        <p:spPr>
          <a:xfrm>
            <a:off x="508001" y="5464665"/>
            <a:ext cx="3548781" cy="341632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>
                <a:solidFill>
                  <a:srgbClr val="0070C0"/>
                </a:solidFill>
              </a:rPr>
              <a:t>Adam Larsen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4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2"/>
          <p:cNvSpPr>
            <a:spLocks noGrp="1"/>
          </p:cNvSpPr>
          <p:nvPr>
            <p:ph type="title"/>
          </p:nvPr>
        </p:nvSpPr>
        <p:spPr>
          <a:xfrm>
            <a:off x="470389" y="857250"/>
            <a:ext cx="7854695" cy="857250"/>
          </a:xfrm>
        </p:spPr>
        <p:txBody>
          <a:bodyPr>
            <a:normAutofit/>
          </a:bodyPr>
          <a:lstStyle/>
          <a:p>
            <a:r>
              <a:rPr lang="en-US" altLang="en-US" sz="33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TTP Safety Fund History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" y="1386282"/>
          <a:ext cx="9144002" cy="461447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031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1632834991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2818894282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3559909799"/>
                    </a:ext>
                  </a:extLst>
                </a:gridCol>
              </a:tblGrid>
              <a:tr h="452490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17-18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620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  <a:p>
                      <a:pPr algn="ctr"/>
                      <a:r>
                        <a:rPr lang="en-US" sz="2400" b="0" dirty="0"/>
                        <a:t>Funds</a:t>
                      </a:r>
                      <a:r>
                        <a:rPr lang="en-US" sz="2400" b="0" baseline="0" dirty="0"/>
                        <a:t> Available</a:t>
                      </a:r>
                    </a:p>
                    <a:p>
                      <a:pPr algn="ctr"/>
                      <a:r>
                        <a:rPr lang="en-US" sz="2400" b="0" dirty="0"/>
                        <a:t>(millions)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$8.6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$8.5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$8.5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$17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FF00"/>
                          </a:solidFill>
                        </a:rPr>
                        <a:t>$8.9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FF00"/>
                          </a:solidFill>
                        </a:rPr>
                        <a:t>$9.15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457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Funds Requested</a:t>
                      </a:r>
                    </a:p>
                    <a:p>
                      <a:pPr algn="ctr"/>
                      <a:r>
                        <a:rPr lang="en-US" sz="2400" b="0" dirty="0"/>
                        <a:t>(millions)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$27.2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  <a:p>
                      <a:pPr algn="ctr"/>
                      <a:r>
                        <a:rPr lang="en-US" sz="2400" b="0" dirty="0"/>
                        <a:t>$27.1</a:t>
                      </a:r>
                    </a:p>
                    <a:p>
                      <a:pPr algn="ctr"/>
                      <a:endParaRPr lang="en-US" sz="2400" b="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$37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$40.1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$90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$38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$37.6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891">
                <a:tc>
                  <a:txBody>
                    <a:bodyPr/>
                    <a:lstStyle/>
                    <a:p>
                      <a:pPr algn="ctr"/>
                      <a:endParaRPr lang="en-US" sz="800" b="0" dirty="0"/>
                    </a:p>
                    <a:p>
                      <a:pPr algn="ctr"/>
                      <a:r>
                        <a:rPr lang="en-US" sz="2400" b="0" dirty="0"/>
                        <a:t>Applications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239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127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167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171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234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159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140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89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Awards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193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94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90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77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94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91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6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51839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B559C-6E53-451C-97AB-DCD4E7777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FY21 TTP Safety Fund</a:t>
            </a:r>
            <a:br>
              <a:rPr lang="en-US" dirty="0"/>
            </a:br>
            <a:r>
              <a:rPr lang="en-US" dirty="0"/>
              <a:t>New Roadway Departure Category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3D3FC-A8CF-482E-881C-8A240C1A1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2160590"/>
            <a:ext cx="6447501" cy="454501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FY21 TTPSF will establish a 25% funding goal for specific road safety countermeasures that address roadway departure such as: 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Curve signage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Delineation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Rumble strip/stripes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Mitigate roadside hazards</a:t>
            </a:r>
          </a:p>
          <a:p>
            <a:pPr lvl="1"/>
            <a:endParaRPr lang="en-US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Details pending.</a:t>
            </a:r>
          </a:p>
          <a:p>
            <a:endParaRPr lang="en-US" sz="18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18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18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hlinkClick r:id="" action="ppaction://noaction"/>
              </a:rPr>
              <a:t>https://www.tribalsafety.org/Run-Off-the-Road</a:t>
            </a:r>
            <a:endParaRPr lang="en-US" sz="22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E923A1-7A17-4185-9AD9-1305A3787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5298" y="1007090"/>
            <a:ext cx="1841876" cy="18687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36EC91-F1D8-4AD1-9573-8BD77FEB29AA}"/>
              </a:ext>
            </a:extLst>
          </p:cNvPr>
          <p:cNvSpPr txBox="1"/>
          <p:nvPr/>
        </p:nvSpPr>
        <p:spPr>
          <a:xfrm>
            <a:off x="7527226" y="2859217"/>
            <a:ext cx="11367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b="1" dirty="0">
                <a:solidFill>
                  <a:prstClr val="black"/>
                </a:solidFill>
                <a:latin typeface="Trebuchet MS" panose="020B0603020202020204"/>
              </a:rPr>
              <a:t>Tribal Areas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DDAAF3AE-1906-4B99-B41B-9D8B035052E4}"/>
              </a:ext>
            </a:extLst>
          </p:cNvPr>
          <p:cNvSpPr txBox="1">
            <a:spLocks/>
          </p:cNvSpPr>
          <p:nvPr/>
        </p:nvSpPr>
        <p:spPr>
          <a:xfrm>
            <a:off x="388204" y="3220480"/>
            <a:ext cx="4183796" cy="270379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/>
            <a:endParaRPr lang="en-US" sz="1800" dirty="0">
              <a:solidFill>
                <a:srgbClr val="33333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7" name="Picture 2" descr="A picture containing outdoor, street, curve signing&#10;&#10;Description automatically generated">
            <a:extLst>
              <a:ext uri="{FF2B5EF4-FFF2-40B4-BE49-F238E27FC236}">
                <a16:creationId xmlns:a16="http://schemas.microsoft.com/office/drawing/2014/main" id="{D0A83801-D7A8-4A93-BED5-F9B096FA9F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8" t="365"/>
          <a:stretch/>
        </p:blipFill>
        <p:spPr bwMode="auto">
          <a:xfrm>
            <a:off x="3705996" y="3220480"/>
            <a:ext cx="3294456" cy="23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72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2B436C-89D0-4660-B604-1CFBB886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69332"/>
            <a:ext cx="6447501" cy="8498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TTP Bridge Program</a:t>
            </a:r>
            <a:br>
              <a:rPr lang="en-US" dirty="0"/>
            </a:br>
            <a:r>
              <a:rPr lang="en-US" dirty="0"/>
              <a:t>NPRM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DE093A-BBEA-4E64-A451-11DB1F09B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209" y="1219201"/>
            <a:ext cx="7901191" cy="35225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1053C-281C-438C-83E7-C1C494C7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22FC1C-5701-4850-9BC5-A601E26A4A2E}" type="slidenum">
              <a:rPr kumimoji="0" lang="en-US" sz="675" b="0" i="0" u="none" strike="noStrike" kern="1200" cap="none" spc="0" normalizeH="0" baseline="0" noProof="0" smtClean="0">
                <a:ln>
                  <a:noFill/>
                </a:ln>
                <a:solidFill>
                  <a:srgbClr val="4E67C8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srgbClr val="4E67C8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0" y="4826675"/>
            <a:ext cx="4000263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cript MT Bold" panose="030406020406070809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Russell Garcia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Bridge Program Manager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of Tribal Transportation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Federal Highway Administration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" panose="05000000000000000000" pitchFamily="2" charset="2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Work Phone: 703-404-6223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" panose="05000000000000000000" pitchFamily="2" charset="2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E-mail: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Russell.Garcia@dot.gov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01269_02_6 Campbell Creek Br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4826675"/>
            <a:ext cx="5238750" cy="194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8BDD84-E099-43B1-AF98-F12B9DF87BCC}"/>
              </a:ext>
            </a:extLst>
          </p:cNvPr>
          <p:cNvSpPr/>
          <p:nvPr/>
        </p:nvSpPr>
        <p:spPr>
          <a:xfrm>
            <a:off x="152400" y="1028343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3C77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3C7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rulemaking will update the IRR Bridge Program regulations, align it with the changes made under MAP-21 and the FAST Act.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3C7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the structurally deficient, functionally obsolete, and sufficiency rating language to align the TTP Bridge Program terminology for bridge conditions with the terminology used for State DOTs in the Federal-aid Highway Program.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3C7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terminology for condition ratings: Good, Fair, and Poor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3C7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NPRM Designation: Non-significant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3C7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Planned Publication Date in the Fed. Register: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Fall 2020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3C7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Request for Comments Deadline: 30 days after publication in the Federal Register.</a:t>
            </a:r>
          </a:p>
        </p:txBody>
      </p:sp>
    </p:spTree>
    <p:extLst>
      <p:ext uri="{BB962C8B-B14F-4D97-AF65-F5344CB8AC3E}">
        <p14:creationId xmlns:p14="http://schemas.microsoft.com/office/powerpoint/2010/main" val="245550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TTP Bridge Program</a:t>
            </a:r>
            <a:br>
              <a:rPr lang="en-US" dirty="0"/>
            </a:br>
            <a:r>
              <a:rPr lang="en-US" dirty="0"/>
              <a:t>FY20 NBI Data Submittal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BIA NBI Data Submittal – 1,021 BIA bridges </a:t>
            </a:r>
          </a:p>
          <a:p>
            <a:pPr marL="342900" lvl="0" indent="-34290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Tribal NBI Data Submittal – 122 Tribal bridges </a:t>
            </a:r>
          </a:p>
          <a:p>
            <a:pPr marL="742950" lvl="1" indent="-285750" defTabSz="914400">
              <a:spcBef>
                <a:spcPct val="20000"/>
              </a:spcBef>
              <a:buClrTx/>
              <a:buSzTx/>
              <a:buFont typeface="Arial" pitchFamily="34" charset="0"/>
              <a:buChar char="–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68 Tribal bridge data from FHWA Tribes</a:t>
            </a:r>
          </a:p>
          <a:p>
            <a:pPr marL="742950" lvl="1" indent="-285750" defTabSz="914400">
              <a:spcBef>
                <a:spcPct val="20000"/>
              </a:spcBef>
              <a:buClrTx/>
              <a:buSzTx/>
              <a:buFont typeface="Arial" pitchFamily="34" charset="0"/>
              <a:buChar char="–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54 Tribal bridge data from BIA Tribes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7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TTP Bridge Program</a:t>
            </a:r>
            <a:br>
              <a:rPr lang="en-US" dirty="0"/>
            </a:br>
            <a:r>
              <a:rPr lang="en-US" dirty="0"/>
              <a:t>TTP Bridge Program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/>
              <a:t>Funds made available in FY20 = $13.7M</a:t>
            </a:r>
          </a:p>
          <a:p>
            <a:r>
              <a:rPr lang="en-US" sz="9600" dirty="0"/>
              <a:t>Received 25 bridge applications for $29M total funding request</a:t>
            </a:r>
          </a:p>
          <a:p>
            <a:r>
              <a:rPr lang="en-US" sz="9600" dirty="0"/>
              <a:t>Funded 16 bridge projects for $13.7M</a:t>
            </a:r>
          </a:p>
          <a:p>
            <a:r>
              <a:rPr lang="en-US" sz="9600" dirty="0"/>
              <a:t>7 from FHWA Tribes $5.7M; 9 from BIA Tribes $8M</a:t>
            </a:r>
          </a:p>
          <a:p>
            <a:r>
              <a:rPr lang="en-US" sz="9600" dirty="0"/>
              <a:t>9 projects not funded in FY20 = $15.3M</a:t>
            </a:r>
          </a:p>
          <a:p>
            <a:r>
              <a:rPr lang="en-US" sz="9600" b="1" dirty="0"/>
              <a:t>Partially Funded one project – Navajo Nation bridge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414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19498</TotalTime>
  <Words>836</Words>
  <Application>Microsoft Office PowerPoint</Application>
  <PresentationFormat>On-screen Show (4:3)</PresentationFormat>
  <Paragraphs>216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Script MT Bold</vt:lpstr>
      <vt:lpstr>Times New Roman</vt:lpstr>
      <vt:lpstr>Trebuchet MS</vt:lpstr>
      <vt:lpstr>Wingdings</vt:lpstr>
      <vt:lpstr>Wingdings 3</vt:lpstr>
      <vt:lpstr>Facet</vt:lpstr>
      <vt:lpstr>FLH Office of  Tribal Transportation</vt:lpstr>
      <vt:lpstr>Update Topics</vt:lpstr>
      <vt:lpstr>FAST Act TTP Funding</vt:lpstr>
      <vt:lpstr>FY20 TTPSF Application Data</vt:lpstr>
      <vt:lpstr>TTP Safety Fund History</vt:lpstr>
      <vt:lpstr>FY21 TTP Safety Fund New Roadway Departure Category</vt:lpstr>
      <vt:lpstr>TTP Bridge Program NPRM</vt:lpstr>
      <vt:lpstr>TTP Bridge Program FY20 NBI Data Submittal</vt:lpstr>
      <vt:lpstr>TTP Bridge Program TTP Bridge Program Funds</vt:lpstr>
      <vt:lpstr>TTP Webinar Series – Spring 2020</vt:lpstr>
      <vt:lpstr>TTP Webinar Series – Upcoming Webinars</vt:lpstr>
      <vt:lpstr>FLH Research Program</vt:lpstr>
      <vt:lpstr>Nationally Significant Federal Lands and Tribal Projects (NSFLTP)</vt:lpstr>
      <vt:lpstr>EMAIL LIST SERVE</vt:lpstr>
      <vt:lpstr>THANK YOU!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FLH Report</dc:title>
  <dc:creator>USDOT_User</dc:creator>
  <cp:lastModifiedBy>Kenley, Erin (FHWA)</cp:lastModifiedBy>
  <cp:revision>1108</cp:revision>
  <cp:lastPrinted>2020-06-02T15:47:12Z</cp:lastPrinted>
  <dcterms:created xsi:type="dcterms:W3CDTF">2014-07-14T16:16:00Z</dcterms:created>
  <dcterms:modified xsi:type="dcterms:W3CDTF">2020-12-09T17:32:07Z</dcterms:modified>
</cp:coreProperties>
</file>