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15" r:id="rId4"/>
  </p:sldMasterIdLst>
  <p:notesMasterIdLst>
    <p:notesMasterId r:id="rId19"/>
  </p:notesMasterIdLst>
  <p:handoutMasterIdLst>
    <p:handoutMasterId r:id="rId20"/>
  </p:handoutMasterIdLst>
  <p:sldIdLst>
    <p:sldId id="533" r:id="rId5"/>
    <p:sldId id="865" r:id="rId6"/>
    <p:sldId id="848" r:id="rId7"/>
    <p:sldId id="849" r:id="rId8"/>
    <p:sldId id="867" r:id="rId9"/>
    <p:sldId id="868" r:id="rId10"/>
    <p:sldId id="866" r:id="rId11"/>
    <p:sldId id="860" r:id="rId12"/>
    <p:sldId id="847" r:id="rId13"/>
    <p:sldId id="857" r:id="rId14"/>
    <p:sldId id="863" r:id="rId15"/>
    <p:sldId id="862" r:id="rId16"/>
    <p:sldId id="612" r:id="rId17"/>
    <p:sldId id="852" r:id="rId18"/>
  </p:sldIdLst>
  <p:sldSz cx="9144000" cy="6858000" type="screen4x3"/>
  <p:notesSz cx="6858000" cy="9313863"/>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charset="-128"/>
        <a:cs typeface="+mn-cs"/>
      </a:defRPr>
    </a:lvl5pPr>
    <a:lvl6pPr marL="2286000" algn="l" defTabSz="914400" rtl="0" eaLnBrk="1" latinLnBrk="0" hangingPunct="1">
      <a:defRPr sz="2400" kern="1200">
        <a:solidFill>
          <a:schemeClr val="tx1"/>
        </a:solidFill>
        <a:latin typeface="Arial" pitchFamily="34" charset="0"/>
        <a:ea typeface="ＭＳ Ｐゴシック" charset="-128"/>
        <a:cs typeface="+mn-cs"/>
      </a:defRPr>
    </a:lvl6pPr>
    <a:lvl7pPr marL="2743200" algn="l" defTabSz="914400" rtl="0" eaLnBrk="1" latinLnBrk="0" hangingPunct="1">
      <a:defRPr sz="2400" kern="1200">
        <a:solidFill>
          <a:schemeClr val="tx1"/>
        </a:solidFill>
        <a:latin typeface="Arial" pitchFamily="34" charset="0"/>
        <a:ea typeface="ＭＳ Ｐゴシック" charset="-128"/>
        <a:cs typeface="+mn-cs"/>
      </a:defRPr>
    </a:lvl7pPr>
    <a:lvl8pPr marL="3200400" algn="l" defTabSz="914400" rtl="0" eaLnBrk="1" latinLnBrk="0" hangingPunct="1">
      <a:defRPr sz="2400" kern="1200">
        <a:solidFill>
          <a:schemeClr val="tx1"/>
        </a:solidFill>
        <a:latin typeface="Arial" pitchFamily="34" charset="0"/>
        <a:ea typeface="ＭＳ Ｐゴシック" charset="-128"/>
        <a:cs typeface="+mn-cs"/>
      </a:defRPr>
    </a:lvl8pPr>
    <a:lvl9pPr marL="3657600" algn="l" defTabSz="914400" rtl="0" eaLnBrk="1" latinLnBrk="0" hangingPunct="1">
      <a:defRPr sz="2400" kern="1200">
        <a:solidFill>
          <a:schemeClr val="tx1"/>
        </a:solidFill>
        <a:latin typeface="Arial"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51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0504D"/>
    <a:srgbClr val="D0D8E8"/>
    <a:srgbClr val="4F81BD"/>
    <a:srgbClr val="C4C4C4"/>
    <a:srgbClr val="CDCDCD"/>
    <a:srgbClr val="000099"/>
    <a:srgbClr val="00808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6349" autoAdjust="0"/>
  </p:normalViewPr>
  <p:slideViewPr>
    <p:cSldViewPr snapToGrid="0">
      <p:cViewPr varScale="1">
        <p:scale>
          <a:sx n="98" d="100"/>
          <a:sy n="98" d="100"/>
        </p:scale>
        <p:origin x="900" y="84"/>
      </p:cViewPr>
      <p:guideLst>
        <p:guide orient="horz" pos="2160"/>
        <p:guide pos="2880"/>
      </p:guideLst>
    </p:cSldViewPr>
  </p:slideViewPr>
  <p:outlineViewPr>
    <p:cViewPr>
      <p:scale>
        <a:sx n="33" d="100"/>
        <a:sy n="33" d="100"/>
      </p:scale>
      <p:origin x="0" y="4356"/>
    </p:cViewPr>
  </p:outlineViewPr>
  <p:notesTextViewPr>
    <p:cViewPr>
      <p:scale>
        <a:sx n="3" d="2"/>
        <a:sy n="3" d="2"/>
      </p:scale>
      <p:origin x="0" y="0"/>
    </p:cViewPr>
  </p:notesTextViewPr>
  <p:sorterViewPr>
    <p:cViewPr varScale="1">
      <p:scale>
        <a:sx n="1" d="1"/>
        <a:sy n="1" d="1"/>
      </p:scale>
      <p:origin x="0" y="-3304"/>
    </p:cViewPr>
  </p:sorterViewPr>
  <p:notesViewPr>
    <p:cSldViewPr snapToGrid="0">
      <p:cViewPr>
        <p:scale>
          <a:sx n="150" d="100"/>
          <a:sy n="150" d="100"/>
        </p:scale>
        <p:origin x="2352" y="-210"/>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1"/>
            <a:ext cx="2972422" cy="465379"/>
          </a:xfrm>
          <a:prstGeom prst="rect">
            <a:avLst/>
          </a:prstGeom>
          <a:noFill/>
          <a:ln w="9525">
            <a:noFill/>
            <a:miter lim="800000"/>
            <a:headEnd/>
            <a:tailEnd/>
          </a:ln>
          <a:effectLst/>
        </p:spPr>
        <p:txBody>
          <a:bodyPr vert="horz" wrap="square" lIns="92375" tIns="46189" rIns="92375" bIns="46189" numCol="1" anchor="t" anchorCtr="0" compatLnSpc="1">
            <a:prstTxWarp prst="textNoShape">
              <a:avLst/>
            </a:prstTxWarp>
          </a:bodyPr>
          <a:lstStyle>
            <a:lvl1pPr defTabSz="924340">
              <a:defRPr sz="1100">
                <a:latin typeface="Arial" charset="0"/>
                <a:ea typeface="+mn-ea"/>
                <a:cs typeface="+mn-cs"/>
              </a:defRPr>
            </a:lvl1pPr>
          </a:lstStyle>
          <a:p>
            <a:pPr>
              <a:defRPr/>
            </a:pPr>
            <a:endParaRPr lang="en-US"/>
          </a:p>
        </p:txBody>
      </p:sp>
      <p:sp>
        <p:nvSpPr>
          <p:cNvPr id="39939" name="Rectangle 3"/>
          <p:cNvSpPr>
            <a:spLocks noGrp="1" noChangeArrowheads="1"/>
          </p:cNvSpPr>
          <p:nvPr>
            <p:ph type="dt" sz="quarter" idx="1"/>
          </p:nvPr>
        </p:nvSpPr>
        <p:spPr bwMode="auto">
          <a:xfrm>
            <a:off x="3884028" y="1"/>
            <a:ext cx="2972422" cy="465379"/>
          </a:xfrm>
          <a:prstGeom prst="rect">
            <a:avLst/>
          </a:prstGeom>
          <a:noFill/>
          <a:ln w="9525">
            <a:noFill/>
            <a:miter lim="800000"/>
            <a:headEnd/>
            <a:tailEnd/>
          </a:ln>
          <a:effectLst/>
        </p:spPr>
        <p:txBody>
          <a:bodyPr vert="horz" wrap="square" lIns="92375" tIns="46189" rIns="92375" bIns="46189" numCol="1" anchor="t" anchorCtr="0" compatLnSpc="1">
            <a:prstTxWarp prst="textNoShape">
              <a:avLst/>
            </a:prstTxWarp>
          </a:bodyPr>
          <a:lstStyle>
            <a:lvl1pPr algn="r" defTabSz="924340">
              <a:defRPr sz="1100">
                <a:latin typeface="Arial" charset="0"/>
                <a:ea typeface="+mn-ea"/>
                <a:cs typeface="+mn-cs"/>
              </a:defRPr>
            </a:lvl1pPr>
          </a:lstStyle>
          <a:p>
            <a:pPr>
              <a:defRPr/>
            </a:pPr>
            <a:endParaRPr lang="en-US"/>
          </a:p>
        </p:txBody>
      </p:sp>
      <p:sp>
        <p:nvSpPr>
          <p:cNvPr id="39940" name="Rectangle 4"/>
          <p:cNvSpPr>
            <a:spLocks noGrp="1" noChangeArrowheads="1"/>
          </p:cNvSpPr>
          <p:nvPr>
            <p:ph type="ftr" sz="quarter" idx="2"/>
          </p:nvPr>
        </p:nvSpPr>
        <p:spPr bwMode="auto">
          <a:xfrm>
            <a:off x="1" y="8846909"/>
            <a:ext cx="2972422" cy="465379"/>
          </a:xfrm>
          <a:prstGeom prst="rect">
            <a:avLst/>
          </a:prstGeom>
          <a:noFill/>
          <a:ln w="9525">
            <a:noFill/>
            <a:miter lim="800000"/>
            <a:headEnd/>
            <a:tailEnd/>
          </a:ln>
          <a:effectLst/>
        </p:spPr>
        <p:txBody>
          <a:bodyPr vert="horz" wrap="square" lIns="92375" tIns="46189" rIns="92375" bIns="46189" numCol="1" anchor="b" anchorCtr="0" compatLnSpc="1">
            <a:prstTxWarp prst="textNoShape">
              <a:avLst/>
            </a:prstTxWarp>
          </a:bodyPr>
          <a:lstStyle>
            <a:lvl1pPr defTabSz="924340">
              <a:defRPr sz="1100">
                <a:latin typeface="Arial" charset="0"/>
                <a:ea typeface="+mn-ea"/>
                <a:cs typeface="+mn-cs"/>
              </a:defRPr>
            </a:lvl1pPr>
          </a:lstStyle>
          <a:p>
            <a:pPr>
              <a:defRPr/>
            </a:pPr>
            <a:endParaRPr lang="en-US"/>
          </a:p>
        </p:txBody>
      </p:sp>
      <p:sp>
        <p:nvSpPr>
          <p:cNvPr id="39941" name="Rectangle 5"/>
          <p:cNvSpPr>
            <a:spLocks noGrp="1" noChangeArrowheads="1"/>
          </p:cNvSpPr>
          <p:nvPr>
            <p:ph type="sldNum" sz="quarter" idx="3"/>
          </p:nvPr>
        </p:nvSpPr>
        <p:spPr bwMode="auto">
          <a:xfrm>
            <a:off x="3884028" y="8846909"/>
            <a:ext cx="2972422" cy="465379"/>
          </a:xfrm>
          <a:prstGeom prst="rect">
            <a:avLst/>
          </a:prstGeom>
          <a:noFill/>
          <a:ln w="9525">
            <a:noFill/>
            <a:miter lim="800000"/>
            <a:headEnd/>
            <a:tailEnd/>
          </a:ln>
          <a:effectLst/>
        </p:spPr>
        <p:txBody>
          <a:bodyPr vert="horz" wrap="square" lIns="92375" tIns="46189" rIns="92375" bIns="46189" numCol="1" anchor="b" anchorCtr="0" compatLnSpc="1">
            <a:prstTxWarp prst="textNoShape">
              <a:avLst/>
            </a:prstTxWarp>
          </a:bodyPr>
          <a:lstStyle>
            <a:lvl1pPr algn="r" defTabSz="924340">
              <a:defRPr sz="1100"/>
            </a:lvl1pPr>
          </a:lstStyle>
          <a:p>
            <a:fld id="{1762441A-2457-4905-836A-D004E2ACD6ED}" type="slidenum">
              <a:rPr lang="en-US"/>
              <a:pPr/>
              <a:t>‹#›</a:t>
            </a:fld>
            <a:endParaRPr lang="en-US"/>
          </a:p>
        </p:txBody>
      </p:sp>
    </p:spTree>
    <p:extLst>
      <p:ext uri="{BB962C8B-B14F-4D97-AF65-F5344CB8AC3E}">
        <p14:creationId xmlns:p14="http://schemas.microsoft.com/office/powerpoint/2010/main" val="894227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1"/>
            <a:ext cx="2972422" cy="465379"/>
          </a:xfrm>
          <a:prstGeom prst="rect">
            <a:avLst/>
          </a:prstGeom>
          <a:noFill/>
          <a:ln w="9525">
            <a:noFill/>
            <a:miter lim="800000"/>
            <a:headEnd/>
            <a:tailEnd/>
          </a:ln>
          <a:effectLst/>
        </p:spPr>
        <p:txBody>
          <a:bodyPr vert="horz" wrap="square" lIns="92375" tIns="46189" rIns="92375" bIns="46189" numCol="1" anchor="t" anchorCtr="0" compatLnSpc="1">
            <a:prstTxWarp prst="textNoShape">
              <a:avLst/>
            </a:prstTxWarp>
          </a:bodyPr>
          <a:lstStyle>
            <a:lvl1pPr defTabSz="924340">
              <a:defRPr sz="1100">
                <a:latin typeface="Arial" charset="0"/>
                <a:ea typeface="+mn-ea"/>
                <a:cs typeface="+mn-cs"/>
              </a:defRPr>
            </a:lvl1pPr>
          </a:lstStyle>
          <a:p>
            <a:pPr>
              <a:defRPr/>
            </a:pPr>
            <a:endParaRPr lang="en-US"/>
          </a:p>
        </p:txBody>
      </p:sp>
      <p:sp>
        <p:nvSpPr>
          <p:cNvPr id="43011" name="Rectangle 3"/>
          <p:cNvSpPr>
            <a:spLocks noGrp="1" noChangeArrowheads="1"/>
          </p:cNvSpPr>
          <p:nvPr>
            <p:ph type="dt" idx="1"/>
          </p:nvPr>
        </p:nvSpPr>
        <p:spPr bwMode="auto">
          <a:xfrm>
            <a:off x="3884028" y="1"/>
            <a:ext cx="2972422" cy="465379"/>
          </a:xfrm>
          <a:prstGeom prst="rect">
            <a:avLst/>
          </a:prstGeom>
          <a:noFill/>
          <a:ln w="9525">
            <a:noFill/>
            <a:miter lim="800000"/>
            <a:headEnd/>
            <a:tailEnd/>
          </a:ln>
          <a:effectLst/>
        </p:spPr>
        <p:txBody>
          <a:bodyPr vert="horz" wrap="square" lIns="92375" tIns="46189" rIns="92375" bIns="46189" numCol="1" anchor="t" anchorCtr="0" compatLnSpc="1">
            <a:prstTxWarp prst="textNoShape">
              <a:avLst/>
            </a:prstTxWarp>
          </a:bodyPr>
          <a:lstStyle>
            <a:lvl1pPr algn="r" defTabSz="924340">
              <a:defRPr sz="1100">
                <a:latin typeface="Arial" charset="0"/>
                <a:ea typeface="+mn-ea"/>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00138" y="696913"/>
            <a:ext cx="4660900" cy="3495675"/>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6422" y="4423454"/>
            <a:ext cx="5485158" cy="4191555"/>
          </a:xfrm>
          <a:prstGeom prst="rect">
            <a:avLst/>
          </a:prstGeom>
          <a:noFill/>
          <a:ln w="9525">
            <a:noFill/>
            <a:miter lim="800000"/>
            <a:headEnd/>
            <a:tailEnd/>
          </a:ln>
          <a:effectLst/>
        </p:spPr>
        <p:txBody>
          <a:bodyPr vert="horz" wrap="square" lIns="92375" tIns="46189" rIns="92375" bIns="46189"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3014" name="Rectangle 6"/>
          <p:cNvSpPr>
            <a:spLocks noGrp="1" noChangeArrowheads="1"/>
          </p:cNvSpPr>
          <p:nvPr>
            <p:ph type="ftr" sz="quarter" idx="4"/>
          </p:nvPr>
        </p:nvSpPr>
        <p:spPr bwMode="auto">
          <a:xfrm>
            <a:off x="1" y="8846909"/>
            <a:ext cx="2972422" cy="465379"/>
          </a:xfrm>
          <a:prstGeom prst="rect">
            <a:avLst/>
          </a:prstGeom>
          <a:noFill/>
          <a:ln w="9525">
            <a:noFill/>
            <a:miter lim="800000"/>
            <a:headEnd/>
            <a:tailEnd/>
          </a:ln>
          <a:effectLst/>
        </p:spPr>
        <p:txBody>
          <a:bodyPr vert="horz" wrap="square" lIns="92375" tIns="46189" rIns="92375" bIns="46189" numCol="1" anchor="b" anchorCtr="0" compatLnSpc="1">
            <a:prstTxWarp prst="textNoShape">
              <a:avLst/>
            </a:prstTxWarp>
          </a:bodyPr>
          <a:lstStyle>
            <a:lvl1pPr defTabSz="924340">
              <a:defRPr sz="1100">
                <a:latin typeface="Arial" charset="0"/>
                <a:ea typeface="+mn-ea"/>
                <a:cs typeface="+mn-cs"/>
              </a:defRPr>
            </a:lvl1pPr>
          </a:lstStyle>
          <a:p>
            <a:pPr>
              <a:defRPr/>
            </a:pPr>
            <a:endParaRPr lang="en-US"/>
          </a:p>
        </p:txBody>
      </p:sp>
      <p:sp>
        <p:nvSpPr>
          <p:cNvPr id="43015" name="Rectangle 7"/>
          <p:cNvSpPr>
            <a:spLocks noGrp="1" noChangeArrowheads="1"/>
          </p:cNvSpPr>
          <p:nvPr>
            <p:ph type="sldNum" sz="quarter" idx="5"/>
          </p:nvPr>
        </p:nvSpPr>
        <p:spPr bwMode="auto">
          <a:xfrm>
            <a:off x="3884028" y="8846909"/>
            <a:ext cx="2972422" cy="465379"/>
          </a:xfrm>
          <a:prstGeom prst="rect">
            <a:avLst/>
          </a:prstGeom>
          <a:noFill/>
          <a:ln w="9525">
            <a:noFill/>
            <a:miter lim="800000"/>
            <a:headEnd/>
            <a:tailEnd/>
          </a:ln>
          <a:effectLst/>
        </p:spPr>
        <p:txBody>
          <a:bodyPr vert="horz" wrap="square" lIns="92375" tIns="46189" rIns="92375" bIns="46189" numCol="1" anchor="b" anchorCtr="0" compatLnSpc="1">
            <a:prstTxWarp prst="textNoShape">
              <a:avLst/>
            </a:prstTxWarp>
          </a:bodyPr>
          <a:lstStyle>
            <a:lvl1pPr algn="r" defTabSz="924340">
              <a:defRPr sz="1100"/>
            </a:lvl1pPr>
          </a:lstStyle>
          <a:p>
            <a:fld id="{34EEC880-C233-41B2-B74E-1FF2F2FE44BB}" type="slidenum">
              <a:rPr lang="en-US"/>
              <a:pPr/>
              <a:t>‹#›</a:t>
            </a:fld>
            <a:endParaRPr lang="en-US"/>
          </a:p>
        </p:txBody>
      </p:sp>
    </p:spTree>
    <p:extLst>
      <p:ext uri="{BB962C8B-B14F-4D97-AF65-F5344CB8AC3E}">
        <p14:creationId xmlns:p14="http://schemas.microsoft.com/office/powerpoint/2010/main" val="26340596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1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3889" indent="-163889">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4EEC880-C233-41B2-B74E-1FF2F2FE44BB}" type="slidenum">
              <a:rPr lang="en-US" smtClean="0"/>
              <a:pPr/>
              <a:t>1</a:t>
            </a:fld>
            <a:endParaRPr lang="en-US"/>
          </a:p>
        </p:txBody>
      </p:sp>
    </p:spTree>
    <p:extLst>
      <p:ext uri="{BB962C8B-B14F-4D97-AF65-F5344CB8AC3E}">
        <p14:creationId xmlns:p14="http://schemas.microsoft.com/office/powerpoint/2010/main" val="2774549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endParaRPr lang="en-US" sz="1200"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10</a:t>
            </a:fld>
            <a:endParaRPr lang="en-US"/>
          </a:p>
        </p:txBody>
      </p:sp>
    </p:spTree>
    <p:extLst>
      <p:ext uri="{BB962C8B-B14F-4D97-AF65-F5344CB8AC3E}">
        <p14:creationId xmlns:p14="http://schemas.microsoft.com/office/powerpoint/2010/main" val="1085278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11</a:t>
            </a:fld>
            <a:endParaRPr lang="en-US"/>
          </a:p>
        </p:txBody>
      </p:sp>
    </p:spTree>
    <p:extLst>
      <p:ext uri="{BB962C8B-B14F-4D97-AF65-F5344CB8AC3E}">
        <p14:creationId xmlns:p14="http://schemas.microsoft.com/office/powerpoint/2010/main" val="636102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25395"/>
            <a:ext cx="5485158" cy="4191555"/>
          </a:xfrm>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12</a:t>
            </a:fld>
            <a:endParaRPr lang="en-US" dirty="0"/>
          </a:p>
        </p:txBody>
      </p:sp>
    </p:spTree>
    <p:extLst>
      <p:ext uri="{BB962C8B-B14F-4D97-AF65-F5344CB8AC3E}">
        <p14:creationId xmlns:p14="http://schemas.microsoft.com/office/powerpoint/2010/main" val="1387366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endParaRPr lang="en-US" sz="1200"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13</a:t>
            </a:fld>
            <a:endParaRPr lang="en-US"/>
          </a:p>
        </p:txBody>
      </p:sp>
    </p:spTree>
    <p:extLst>
      <p:ext uri="{BB962C8B-B14F-4D97-AF65-F5344CB8AC3E}">
        <p14:creationId xmlns:p14="http://schemas.microsoft.com/office/powerpoint/2010/main" val="931024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3889" indent="-163889">
              <a:spcBef>
                <a:spcPts val="600"/>
              </a:spcBef>
              <a:spcAft>
                <a:spcPts val="600"/>
              </a:spcAft>
              <a:buFont typeface="Arial" panose="020B0604020202020204" pitchFamily="34" charset="0"/>
              <a:buChar char="•"/>
            </a:pPr>
            <a:endParaRPr lang="en-US" sz="1200"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14</a:t>
            </a:fld>
            <a:endParaRPr lang="en-US"/>
          </a:p>
        </p:txBody>
      </p:sp>
    </p:spTree>
    <p:extLst>
      <p:ext uri="{BB962C8B-B14F-4D97-AF65-F5344CB8AC3E}">
        <p14:creationId xmlns:p14="http://schemas.microsoft.com/office/powerpoint/2010/main" val="190088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8550" y="698500"/>
            <a:ext cx="4660900" cy="3495675"/>
          </a:xfrm>
        </p:spPr>
      </p:sp>
      <p:sp>
        <p:nvSpPr>
          <p:cNvPr id="3" name="Notes Placeholder 2"/>
          <p:cNvSpPr>
            <a:spLocks noGrp="1"/>
          </p:cNvSpPr>
          <p:nvPr>
            <p:ph type="body" idx="1"/>
          </p:nvPr>
        </p:nvSpPr>
        <p:spPr/>
        <p:txBody>
          <a:bodyPr/>
          <a:lstStyle/>
          <a:p>
            <a:pPr marL="163889" lvl="0" indent="-163889">
              <a:spcBef>
                <a:spcPts val="600"/>
              </a:spcBef>
              <a:spcAft>
                <a:spcPts val="600"/>
              </a:spcAft>
              <a:buFont typeface="Arial" panose="020B0604020202020204" pitchFamily="34" charset="0"/>
              <a:buChar char="•"/>
            </a:pPr>
            <a:endParaRPr lang="en-US" sz="1200" dirty="0"/>
          </a:p>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2</a:t>
            </a:fld>
            <a:endParaRPr lang="en-US"/>
          </a:p>
        </p:txBody>
      </p:sp>
    </p:spTree>
    <p:extLst>
      <p:ext uri="{BB962C8B-B14F-4D97-AF65-F5344CB8AC3E}">
        <p14:creationId xmlns:p14="http://schemas.microsoft.com/office/powerpoint/2010/main" val="2133914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spcAft>
                <a:spcPts val="600"/>
              </a:spcAft>
              <a:buFont typeface="Arial" panose="020B0604020202020204" pitchFamily="34" charset="0"/>
              <a:buNone/>
            </a:pPr>
            <a:endParaRPr lang="en-US" sz="1200"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3</a:t>
            </a:fld>
            <a:endParaRPr lang="en-US"/>
          </a:p>
        </p:txBody>
      </p:sp>
    </p:spTree>
    <p:extLst>
      <p:ext uri="{BB962C8B-B14F-4D97-AF65-F5344CB8AC3E}">
        <p14:creationId xmlns:p14="http://schemas.microsoft.com/office/powerpoint/2010/main" val="2008687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4</a:t>
            </a:fld>
            <a:endParaRPr lang="en-US"/>
          </a:p>
        </p:txBody>
      </p:sp>
    </p:spTree>
    <p:extLst>
      <p:ext uri="{BB962C8B-B14F-4D97-AF65-F5344CB8AC3E}">
        <p14:creationId xmlns:p14="http://schemas.microsoft.com/office/powerpoint/2010/main" val="4041264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endParaRPr lang="en-US" sz="1200"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5</a:t>
            </a:fld>
            <a:endParaRPr lang="en-US"/>
          </a:p>
        </p:txBody>
      </p:sp>
    </p:spTree>
    <p:extLst>
      <p:ext uri="{BB962C8B-B14F-4D97-AF65-F5344CB8AC3E}">
        <p14:creationId xmlns:p14="http://schemas.microsoft.com/office/powerpoint/2010/main" val="955321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endParaRPr lang="en-US" sz="1200"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6</a:t>
            </a:fld>
            <a:endParaRPr lang="en-US"/>
          </a:p>
        </p:txBody>
      </p:sp>
    </p:spTree>
    <p:extLst>
      <p:ext uri="{BB962C8B-B14F-4D97-AF65-F5344CB8AC3E}">
        <p14:creationId xmlns:p14="http://schemas.microsoft.com/office/powerpoint/2010/main" val="4151543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34EEC880-C233-41B2-B74E-1FF2F2FE44BB}" type="slidenum">
              <a:rPr lang="en-US">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4020358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endParaRPr lang="en-US" sz="1200" dirty="0"/>
          </a:p>
        </p:txBody>
      </p:sp>
      <p:sp>
        <p:nvSpPr>
          <p:cNvPr id="4" name="Slide Number Placeholder 3"/>
          <p:cNvSpPr>
            <a:spLocks noGrp="1"/>
          </p:cNvSpPr>
          <p:nvPr>
            <p:ph type="sldNum" sz="quarter" idx="5"/>
          </p:nvPr>
        </p:nvSpPr>
        <p:spPr/>
        <p:txBody>
          <a:bodyPr/>
          <a:lstStyle/>
          <a:p>
            <a:fld id="{34EEC880-C233-41B2-B74E-1FF2F2FE44BB}" type="slidenum">
              <a:rPr lang="en-US" smtClean="0"/>
              <a:pPr/>
              <a:t>8</a:t>
            </a:fld>
            <a:endParaRPr lang="en-US"/>
          </a:p>
        </p:txBody>
      </p:sp>
    </p:spTree>
    <p:extLst>
      <p:ext uri="{BB962C8B-B14F-4D97-AF65-F5344CB8AC3E}">
        <p14:creationId xmlns:p14="http://schemas.microsoft.com/office/powerpoint/2010/main" val="3524896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3889" indent="-163889">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34EEC880-C233-41B2-B74E-1FF2F2FE44BB}" type="slidenum">
              <a:rPr lang="en-US">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3883663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Title">
    <p:spTree>
      <p:nvGrpSpPr>
        <p:cNvPr id="1" name=""/>
        <p:cNvGrpSpPr/>
        <p:nvPr/>
      </p:nvGrpSpPr>
      <p:grpSpPr>
        <a:xfrm>
          <a:off x="0" y="0"/>
          <a:ext cx="0" cy="0"/>
          <a:chOff x="0" y="0"/>
          <a:chExt cx="0" cy="0"/>
        </a:xfrm>
      </p:grpSpPr>
      <p:sp>
        <p:nvSpPr>
          <p:cNvPr id="2" name="Title 1"/>
          <p:cNvSpPr>
            <a:spLocks noGrp="1"/>
          </p:cNvSpPr>
          <p:nvPr>
            <p:ph type="ctrTitle"/>
          </p:nvPr>
        </p:nvSpPr>
        <p:spPr>
          <a:xfrm>
            <a:off x="427013" y="1775642"/>
            <a:ext cx="5438949" cy="1927225"/>
          </a:xfrm>
        </p:spPr>
        <p:txBody>
          <a:bodyPr anchor="b">
            <a:noAutofit/>
          </a:bodyPr>
          <a:lstStyle>
            <a:lvl1pPr>
              <a:defRPr sz="5400" cap="all" baseline="0">
                <a:solidFill>
                  <a:schemeClr val="tx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427013" y="3877341"/>
            <a:ext cx="5438949" cy="914400"/>
          </a:xfrm>
        </p:spPr>
        <p:txBody>
          <a:bodyPr/>
          <a:lstStyle>
            <a:lvl1pPr marL="0" indent="0" algn="l">
              <a:buNone/>
              <a:defRPr>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a:cxnSpLocks/>
          </p:cNvCxnSpPr>
          <p:nvPr/>
        </p:nvCxnSpPr>
        <p:spPr>
          <a:xfrm>
            <a:off x="392503" y="3728131"/>
            <a:ext cx="54704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2" descr="H:\FHWA Graphics\White\FHWA_vertical_96dpi_600_w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214" y="5209948"/>
            <a:ext cx="1091670" cy="11007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losing Slide/Team Nam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71601"/>
            <a:ext cx="7848600" cy="1600200"/>
          </a:xfrm>
        </p:spPr>
        <p:txBody>
          <a:bodyPr anchor="b">
            <a:noAutofit/>
          </a:bodyPr>
          <a:lstStyle>
            <a:lvl1pPr>
              <a:defRPr sz="2800" cap="none" baseline="0">
                <a:solidFill>
                  <a:schemeClr val="tx1"/>
                </a:solidFill>
                <a:latin typeface="Century Gothic" panose="020B0502020202020204" pitchFamily="34" charset="0"/>
              </a:defRPr>
            </a:lvl1pPr>
          </a:lstStyle>
          <a:p>
            <a:r>
              <a:rPr lang="en-US" dirty="0"/>
              <a:t>Office of Policy &amp;</a:t>
            </a:r>
            <a:br>
              <a:rPr lang="en-US" dirty="0"/>
            </a:br>
            <a:r>
              <a:rPr lang="en-US" dirty="0"/>
              <a:t>Governmental Affairs</a:t>
            </a:r>
          </a:p>
        </p:txBody>
      </p:sp>
      <p:sp>
        <p:nvSpPr>
          <p:cNvPr id="3" name="Subtitle 2"/>
          <p:cNvSpPr>
            <a:spLocks noGrp="1"/>
          </p:cNvSpPr>
          <p:nvPr>
            <p:ph type="subTitle" idx="1"/>
          </p:nvPr>
        </p:nvSpPr>
        <p:spPr>
          <a:xfrm>
            <a:off x="685800" y="3124200"/>
            <a:ext cx="6400800" cy="914400"/>
          </a:xfrm>
        </p:spPr>
        <p:txBody>
          <a:bodyPr/>
          <a:lstStyle>
            <a:lvl1pPr marL="0" indent="0" algn="l">
              <a:buNone/>
              <a:defRPr>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048000"/>
            <a:ext cx="7848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2" descr="H:\FHWA Graphics\White\FHWA_vertical_96dpi_600_w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1" y="5029200"/>
            <a:ext cx="1270924" cy="1281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28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03760" y="274638"/>
            <a:ext cx="8740240" cy="1143000"/>
          </a:xfrm>
        </p:spPr>
        <p:txBody>
          <a:bodyPr>
            <a:normAutofit/>
          </a:bodyPr>
          <a:lstStyle>
            <a:lvl1pPr algn="l" rtl="0" eaLnBrk="1" latinLnBrk="0" hangingPunct="1">
              <a:spcBef>
                <a:spcPct val="0"/>
              </a:spcBef>
              <a:buNone/>
              <a:defRPr lang="en-US" sz="4000" kern="1200" spc="-100" baseline="0" dirty="0">
                <a:solidFill>
                  <a:schemeClr val="tx1"/>
                </a:solidFill>
                <a:latin typeface="+mj-lt"/>
                <a:ea typeface="+mj-ea"/>
                <a:cs typeface="+mj-cs"/>
              </a:defRPr>
            </a:lvl1pPr>
          </a:lstStyle>
          <a:p>
            <a:r>
              <a:rPr lang="en-US" dirty="0"/>
              <a:t>Click to edit Master title style</a:t>
            </a:r>
          </a:p>
        </p:txBody>
      </p:sp>
      <p:sp>
        <p:nvSpPr>
          <p:cNvPr id="3" name="Chart Placeholder 2"/>
          <p:cNvSpPr>
            <a:spLocks noGrp="1"/>
          </p:cNvSpPr>
          <p:nvPr>
            <p:ph type="chart" idx="1"/>
          </p:nvPr>
        </p:nvSpPr>
        <p:spPr>
          <a:xfrm>
            <a:off x="457200" y="1828800"/>
            <a:ext cx="8229600" cy="4297363"/>
          </a:xfrm>
          <a:prstGeom prst="rect">
            <a:avLst/>
          </a:prstGeom>
        </p:spPr>
        <p:txBody>
          <a:bodyPr/>
          <a:lstStyle/>
          <a:p>
            <a:pPr lvl="0"/>
            <a:endParaRPr lang="en-US" noProof="0" dirty="0"/>
          </a:p>
        </p:txBody>
      </p:sp>
      <p:sp>
        <p:nvSpPr>
          <p:cNvPr id="4" name="Rectangle 5"/>
          <p:cNvSpPr>
            <a:spLocks noGrp="1" noChangeArrowheads="1"/>
          </p:cNvSpPr>
          <p:nvPr>
            <p:ph type="ftr" sz="quarter" idx="10"/>
          </p:nvPr>
        </p:nvSpPr>
        <p:spPr>
          <a:xfrm>
            <a:off x="3124200" y="6245225"/>
            <a:ext cx="2895600" cy="476250"/>
          </a:xfrm>
          <a:prstGeom prst="rect">
            <a:avLst/>
          </a:prstGeom>
        </p:spPr>
        <p:txBody>
          <a:bodyPr/>
          <a:lstStyle>
            <a:lvl1pPr>
              <a:defRPr sz="1800">
                <a:latin typeface="Arial" charset="0"/>
                <a:ea typeface="+mn-ea"/>
                <a:cs typeface="+mn-cs"/>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51000"/>
            <a:ext cx="4038600" cy="5124387"/>
          </a:xfrm>
          <a:prstGeom prst="rect">
            <a:avLst/>
          </a:prstGeom>
        </p:spPr>
        <p:txBody>
          <a:bodyPr/>
          <a:lstStyle>
            <a:lvl1pPr>
              <a:defRPr sz="2000"/>
            </a:lvl1pPr>
            <a:lvl2pPr>
              <a:defRPr sz="16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51000"/>
            <a:ext cx="4038600" cy="5124387"/>
          </a:xfrm>
          <a:prstGeom prst="rect">
            <a:avLst/>
          </a:prstGeom>
        </p:spPr>
        <p:txBody>
          <a:bodyPr/>
          <a:lstStyle>
            <a:lvl1pPr>
              <a:defRPr sz="2000"/>
            </a:lvl1pPr>
            <a:lvl2pPr>
              <a:defRPr sz="16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457200" y="609600"/>
            <a:ext cx="8229600" cy="685800"/>
          </a:xfrm>
        </p:spPr>
        <p:txBody>
          <a:bodyPr anchor="t">
            <a:normAutofit/>
          </a:bodyPr>
          <a:lstStyle>
            <a:lvl1pPr>
              <a:defRPr sz="3200" b="1"/>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8734"/>
            <a:ext cx="8229600" cy="889953"/>
          </a:xfrm>
        </p:spPr>
        <p:txBody>
          <a:bodyPr>
            <a:normAutofit/>
          </a:bodyPr>
          <a:lstStyle>
            <a:lvl1pPr>
              <a:defRPr sz="32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57200" y="1281022"/>
            <a:ext cx="8229600" cy="4876800"/>
          </a:xfrm>
        </p:spPr>
        <p:txBody>
          <a:bodyPr/>
          <a:lstStyle>
            <a:lvl2pPr marL="457200" indent="-182880">
              <a:buSzPct val="75000"/>
              <a:buFont typeface="Courier New" panose="02070309020205020404" pitchFamily="49" charset="0"/>
              <a:buChar char="o"/>
              <a:defRPr/>
            </a:lvl2pPr>
            <a:lvl3pPr>
              <a:defRPr sz="16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042690" y="-50723"/>
            <a:ext cx="1066800" cy="329184"/>
          </a:xfrm>
        </p:spPr>
        <p:txBody>
          <a:bodyPr/>
          <a:lstStyle>
            <a:lvl1pPr algn="r">
              <a:defRPr/>
            </a:lvl1pPr>
          </a:lstStyle>
          <a:p>
            <a:fld id="{1A97B858-7F87-4293-BC05-FFDEB8F8B7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128628"/>
            <a:ext cx="7772400" cy="2200275"/>
          </a:xfrm>
        </p:spPr>
        <p:txBody>
          <a:bodyPr anchor="b">
            <a:normAutofit/>
          </a:bodyPr>
          <a:lstStyle>
            <a:lvl1pPr algn="l">
              <a:defRPr sz="4200" b="0" cap="all">
                <a:solidFill>
                  <a:schemeClr val="tx1"/>
                </a:solidFill>
                <a:latin typeface="Century Gothic" panose="020B0502020202020204" pitchFamily="34" charset="0"/>
              </a:defRPr>
            </a:lvl1pPr>
          </a:lstStyle>
          <a:p>
            <a:r>
              <a:rPr lang="en-US" dirty="0"/>
              <a:t>Click to edit SECTION HEADER style</a:t>
            </a:r>
          </a:p>
        </p:txBody>
      </p:sp>
      <p:sp>
        <p:nvSpPr>
          <p:cNvPr id="3" name="Text Placeholder 2"/>
          <p:cNvSpPr>
            <a:spLocks noGrp="1"/>
          </p:cNvSpPr>
          <p:nvPr>
            <p:ph type="body" idx="1" hasCustomPrompt="1"/>
          </p:nvPr>
        </p:nvSpPr>
        <p:spPr>
          <a:xfrm>
            <a:off x="722313" y="3393292"/>
            <a:ext cx="7772400" cy="1500187"/>
          </a:xfrm>
        </p:spPr>
        <p:txBody>
          <a:bodyPr anchor="t">
            <a:normAutofit/>
          </a:bodyPr>
          <a:lstStyle>
            <a:lvl1pPr marL="342900" indent="-3429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section header styles</a:t>
            </a:r>
          </a:p>
        </p:txBody>
      </p:sp>
      <p:cxnSp>
        <p:nvCxnSpPr>
          <p:cNvPr id="7" name="Straight Connector 6"/>
          <p:cNvCxnSpPr/>
          <p:nvPr/>
        </p:nvCxnSpPr>
        <p:spPr>
          <a:xfrm>
            <a:off x="731520" y="3365860"/>
            <a:ext cx="7848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65726"/>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7956428"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97B858-7F87-4293-BC05-FFDEB8F8B7A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 id="2147484113" r:id="rId12"/>
  </p:sldLayoutIdLst>
  <p:hf hdr="0" ftr="0" dt="0"/>
  <p:txStyles>
    <p:titleStyle>
      <a:lvl1pPr algn="l" defTabSz="914400" rtl="0" eaLnBrk="1" latinLnBrk="0" hangingPunct="1">
        <a:spcBef>
          <a:spcPct val="0"/>
        </a:spcBef>
        <a:buNone/>
        <a:defRPr sz="4000" kern="1200" spc="-100" baseline="0">
          <a:solidFill>
            <a:schemeClr val="bg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ighways.dot.gov/newsroom/fhwa-awards-nearly-9-million-tribal-transportation-safety-improvements-and-announc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s://highways.dot.gov/sites/fhwa.dot.gov/files/docs/federal-lands/programs-tribal/36311/transportation_funding_opportunities_for_tribal_nations.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highways.dot.gov/federal-lands/programs-triba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erin.kenley@dot.gov"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ighways.dot.gov/sites/fhwa.dot.gov/files/images/FY21%20Tribal%20Transportation%20Program%20Safety%20Fund%20Awards_0.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highways.dot.gov/federal-lands/programs-tribal/webinars" TargetMode="External"/><Relationship Id="rId4" Type="http://schemas.openxmlformats.org/officeDocument/2006/relationships/hyperlink" Target="https://gcc02.safelinks.protection.outlook.com/?url=https%3A%2F%2Fusdot.zoomgov.com%2Frec%2Fshare%2FXN7dLaqi4j0OWseztuFVQKR-JyEx-Yy8-axIOSWAOsAX30izcqKwQoLubpDnWM1Z.ZZc9CGQuSFK-adZo&amp;data=05%7C01%7CDoug.Roberts%40dot.gov%7Cbf1522f61a5847e01ad708daac715f46%7Cc4cd245b44f04395a1aa3848d258f78b%7C0%7C0%7C638011900177724328%7CUnknown%7CTWFpbGZsb3d8eyJWIjoiMC4wLjAwMDAiLCJQIjoiV2luMzIiLCJBTiI6Ik1haWwiLCJXVCI6Mn0%3D%7C3000%7C%7C%7C&amp;sdata=dxer8H%2Bi5QRY2xE6KhvsIpRQdr2r%2F18aPw1MORHhCs4%3D&amp;reserved=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Kimberly.Belone@bia.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012" y="702532"/>
            <a:ext cx="8616627" cy="2510568"/>
          </a:xfrm>
        </p:spPr>
        <p:txBody>
          <a:bodyPr>
            <a:noAutofit/>
          </a:bodyPr>
          <a:lstStyle/>
          <a:p>
            <a:pPr>
              <a:spcBef>
                <a:spcPts val="600"/>
              </a:spcBef>
              <a:spcAft>
                <a:spcPts val="600"/>
              </a:spcAft>
            </a:pPr>
            <a:r>
              <a:rPr lang="en-US" sz="4000" cap="none" dirty="0">
                <a:latin typeface="+mj-lt"/>
              </a:rPr>
              <a:t>Tribal Transportation Program (TTP) </a:t>
            </a:r>
            <a:r>
              <a:rPr lang="en-US" sz="4000" cap="none" dirty="0">
                <a:latin typeface="+mj-lt"/>
                <a:cs typeface="Arial" panose="020B0604020202020204" pitchFamily="34" charset="0"/>
              </a:rPr>
              <a:t>and Bipartisan Infrastructure Law (BIL)* Overview</a:t>
            </a:r>
          </a:p>
        </p:txBody>
      </p:sp>
      <p:sp>
        <p:nvSpPr>
          <p:cNvPr id="3" name="Subtitle 2"/>
          <p:cNvSpPr>
            <a:spLocks noGrp="1"/>
          </p:cNvSpPr>
          <p:nvPr>
            <p:ph type="subTitle" idx="1"/>
          </p:nvPr>
        </p:nvSpPr>
        <p:spPr>
          <a:xfrm>
            <a:off x="427013" y="3845447"/>
            <a:ext cx="5863720" cy="1226283"/>
          </a:xfrm>
        </p:spPr>
        <p:txBody>
          <a:bodyPr>
            <a:normAutofit/>
          </a:bodyPr>
          <a:lstStyle/>
          <a:p>
            <a:r>
              <a:rPr lang="en-US" sz="1600" dirty="0"/>
              <a:t>Brian Allen, Field Operations Manager</a:t>
            </a:r>
          </a:p>
          <a:p>
            <a:r>
              <a:rPr lang="en-US" sz="1600" dirty="0"/>
              <a:t>FHWA - Office of Tribal Transportation</a:t>
            </a:r>
          </a:p>
          <a:p>
            <a:endParaRPr lang="en-US" sz="1600" dirty="0"/>
          </a:p>
          <a:p>
            <a:r>
              <a:rPr lang="en-US" sz="1600" dirty="0"/>
              <a:t>December 7, 2022</a:t>
            </a:r>
          </a:p>
        </p:txBody>
      </p:sp>
      <p:sp>
        <p:nvSpPr>
          <p:cNvPr id="4" name="TextBox 3">
            <a:extLst>
              <a:ext uri="{FF2B5EF4-FFF2-40B4-BE49-F238E27FC236}">
                <a16:creationId xmlns:a16="http://schemas.microsoft.com/office/drawing/2014/main" id="{178E7DD3-6F87-4056-9FA2-AB62C232347E}"/>
              </a:ext>
            </a:extLst>
          </p:cNvPr>
          <p:cNvSpPr txBox="1"/>
          <p:nvPr/>
        </p:nvSpPr>
        <p:spPr>
          <a:xfrm>
            <a:off x="2615184" y="6252629"/>
            <a:ext cx="6528816" cy="338554"/>
          </a:xfrm>
          <a:prstGeom prst="rect">
            <a:avLst/>
          </a:prstGeom>
          <a:noFill/>
        </p:spPr>
        <p:txBody>
          <a:bodyPr wrap="square" rtlCol="0">
            <a:spAutoFit/>
          </a:bodyPr>
          <a:lstStyle/>
          <a:p>
            <a:pPr marL="122238" indent="-122238"/>
            <a:r>
              <a:rPr lang="en-US" sz="1600" dirty="0">
                <a:latin typeface="Century Gothic" panose="020B0502020202020204" pitchFamily="34" charset="0"/>
              </a:rPr>
              <a:t>*Also known as </a:t>
            </a:r>
            <a:r>
              <a:rPr lang="en-US" sz="1600" dirty="0">
                <a:latin typeface="Century Gothic" panose="020B0502020202020204" pitchFamily="34" charset="0"/>
                <a:ea typeface="+mn-ea"/>
              </a:rPr>
              <a:t>the</a:t>
            </a:r>
            <a:r>
              <a:rPr lang="en-US" sz="1600" dirty="0">
                <a:latin typeface="Century Gothic" panose="020B0502020202020204" pitchFamily="34" charset="0"/>
              </a:rPr>
              <a:t> “Infrastructure Investment and Jobs Act”</a:t>
            </a:r>
          </a:p>
        </p:txBody>
      </p:sp>
    </p:spTree>
    <p:extLst>
      <p:ext uri="{BB962C8B-B14F-4D97-AF65-F5344CB8AC3E}">
        <p14:creationId xmlns:p14="http://schemas.microsoft.com/office/powerpoint/2010/main" val="2850390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6D8EB-7CBE-4163-8431-BFAFA9008743}"/>
              </a:ext>
            </a:extLst>
          </p:cNvPr>
          <p:cNvSpPr>
            <a:spLocks noGrp="1"/>
          </p:cNvSpPr>
          <p:nvPr>
            <p:ph type="title"/>
          </p:nvPr>
        </p:nvSpPr>
        <p:spPr/>
        <p:txBody>
          <a:bodyPr>
            <a:normAutofit fontScale="90000"/>
          </a:bodyPr>
          <a:lstStyle/>
          <a:p>
            <a:r>
              <a:rPr lang="en-US" dirty="0"/>
              <a:t>National Significant Federal Lands and Tribal Project Program</a:t>
            </a:r>
          </a:p>
        </p:txBody>
      </p:sp>
      <p:sp>
        <p:nvSpPr>
          <p:cNvPr id="3" name="Content Placeholder 2">
            <a:extLst>
              <a:ext uri="{FF2B5EF4-FFF2-40B4-BE49-F238E27FC236}">
                <a16:creationId xmlns:a16="http://schemas.microsoft.com/office/drawing/2014/main" id="{CF6CD9F3-7305-41E2-93E9-4F803C402B65}"/>
              </a:ext>
            </a:extLst>
          </p:cNvPr>
          <p:cNvSpPr>
            <a:spLocks noGrp="1"/>
          </p:cNvSpPr>
          <p:nvPr>
            <p:ph idx="1"/>
          </p:nvPr>
        </p:nvSpPr>
        <p:spPr/>
        <p:txBody>
          <a:bodyPr/>
          <a:lstStyle/>
          <a:p>
            <a:r>
              <a:rPr lang="en-US" dirty="0"/>
              <a:t>FY21 - $100 M available</a:t>
            </a:r>
          </a:p>
          <a:p>
            <a:pPr lvl="1"/>
            <a:r>
              <a:rPr lang="en-US" dirty="0"/>
              <a:t>12 applications requesting $932 million</a:t>
            </a:r>
          </a:p>
          <a:p>
            <a:pPr lvl="1"/>
            <a:r>
              <a:rPr lang="en-US" dirty="0"/>
              <a:t>The Native Village of Eyak received $45,722,000 </a:t>
            </a:r>
          </a:p>
          <a:p>
            <a:pPr lvl="1"/>
            <a:endParaRPr lang="en-US" dirty="0"/>
          </a:p>
          <a:p>
            <a:r>
              <a:rPr lang="en-US" dirty="0"/>
              <a:t>FY22 – $125 M available</a:t>
            </a:r>
          </a:p>
          <a:p>
            <a:pPr lvl="1"/>
            <a:r>
              <a:rPr lang="en-US" dirty="0"/>
              <a:t>Includes $75 M from the GF (FY22 Appropriations Act)</a:t>
            </a:r>
          </a:p>
          <a:p>
            <a:pPr lvl="1"/>
            <a:r>
              <a:rPr lang="en-US" dirty="0"/>
              <a:t>NOFO available on </a:t>
            </a:r>
            <a:r>
              <a:rPr lang="en-US" u="sng" dirty="0">
                <a:solidFill>
                  <a:srgbClr val="0033CC"/>
                </a:solidFill>
              </a:rPr>
              <a:t>grants.gov</a:t>
            </a:r>
          </a:p>
          <a:p>
            <a:pPr lvl="1"/>
            <a:r>
              <a:rPr lang="en-US" dirty="0"/>
              <a:t>Funding Opportunity Number </a:t>
            </a:r>
            <a:r>
              <a:rPr lang="en-US" b="0" i="0" dirty="0">
                <a:solidFill>
                  <a:srgbClr val="363636"/>
                </a:solidFill>
                <a:effectLst/>
                <a:latin typeface="Arial" panose="020B0604020202020204" pitchFamily="34" charset="0"/>
              </a:rPr>
              <a:t>693JJ3-NSFLTP-FY22</a:t>
            </a:r>
          </a:p>
          <a:p>
            <a:pPr lvl="1"/>
            <a:r>
              <a:rPr lang="en-US" dirty="0">
                <a:solidFill>
                  <a:srgbClr val="363636"/>
                </a:solidFill>
                <a:latin typeface="Arial" panose="020B0604020202020204" pitchFamily="34" charset="0"/>
              </a:rPr>
              <a:t>Title - </a:t>
            </a:r>
            <a:r>
              <a:rPr lang="en-US" b="0" i="0" dirty="0">
                <a:solidFill>
                  <a:srgbClr val="363636"/>
                </a:solidFill>
                <a:effectLst/>
                <a:latin typeface="Arial" panose="020B0604020202020204" pitchFamily="34" charset="0"/>
              </a:rPr>
              <a:t>2022 Nationally Significant Federal Lands and Tribal Projects Program</a:t>
            </a:r>
          </a:p>
          <a:p>
            <a:pPr lvl="1"/>
            <a:r>
              <a:rPr lang="en-US" sz="2400" b="1" dirty="0">
                <a:solidFill>
                  <a:srgbClr val="FF0000"/>
                </a:solidFill>
                <a:latin typeface="Arial" panose="020B0604020202020204" pitchFamily="34" charset="0"/>
              </a:rPr>
              <a:t>Application window closed October 24, 2022</a:t>
            </a:r>
            <a:endParaRPr lang="en-US" sz="2400" b="1" dirty="0">
              <a:solidFill>
                <a:srgbClr val="FF0000"/>
              </a:solidFill>
            </a:endParaRPr>
          </a:p>
          <a:p>
            <a:pPr lvl="1"/>
            <a:endParaRPr lang="en-US" dirty="0"/>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04AF218-30E4-4E0D-AAFD-8439A2771829}"/>
              </a:ext>
            </a:extLst>
          </p:cNvPr>
          <p:cNvSpPr>
            <a:spLocks noGrp="1"/>
          </p:cNvSpPr>
          <p:nvPr>
            <p:ph type="sldNum" sz="quarter" idx="12"/>
          </p:nvPr>
        </p:nvSpPr>
        <p:spPr/>
        <p:txBody>
          <a:bodyPr/>
          <a:lstStyle/>
          <a:p>
            <a:fld id="{1A97B858-7F87-4293-BC05-FFDEB8F8B7A1}" type="slidenum">
              <a:rPr lang="en-US" smtClean="0"/>
              <a:pPr/>
              <a:t>10</a:t>
            </a:fld>
            <a:endParaRPr lang="en-US" dirty="0"/>
          </a:p>
        </p:txBody>
      </p:sp>
    </p:spTree>
    <p:extLst>
      <p:ext uri="{BB962C8B-B14F-4D97-AF65-F5344CB8AC3E}">
        <p14:creationId xmlns:p14="http://schemas.microsoft.com/office/powerpoint/2010/main" val="1359916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D00F-C081-43BF-B519-C44341FD55BD}"/>
              </a:ext>
            </a:extLst>
          </p:cNvPr>
          <p:cNvSpPr>
            <a:spLocks noGrp="1"/>
          </p:cNvSpPr>
          <p:nvPr>
            <p:ph type="title"/>
          </p:nvPr>
        </p:nvSpPr>
        <p:spPr>
          <a:xfrm>
            <a:off x="457200" y="656634"/>
            <a:ext cx="8229600" cy="2492966"/>
          </a:xfrm>
        </p:spPr>
        <p:txBody>
          <a:bodyPr>
            <a:normAutofit fontScale="90000"/>
          </a:bodyPr>
          <a:lstStyle/>
          <a:p>
            <a:r>
              <a:rPr lang="en-US" dirty="0">
                <a:hlinkClick r:id="rId3"/>
              </a:rPr>
              <a:t>FHWA Awards Nearly $9 Million for Tribal Transportation Safety Improvements and Announces Additional $120 Million Available Thanks to President’s Bipartisan Infrastructure Law | FHWA (dot.gov)</a:t>
            </a:r>
            <a:br>
              <a:rPr lang="en-US" dirty="0"/>
            </a:br>
            <a:br>
              <a:rPr lang="en-US" b="1" i="0" dirty="0">
                <a:solidFill>
                  <a:srgbClr val="194178"/>
                </a:solidFill>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19B2C20C-19CB-4E0A-BA65-05E9DA37C0B6}"/>
              </a:ext>
            </a:extLst>
          </p:cNvPr>
          <p:cNvSpPr>
            <a:spLocks noGrp="1"/>
          </p:cNvSpPr>
          <p:nvPr>
            <p:ph idx="1"/>
          </p:nvPr>
        </p:nvSpPr>
        <p:spPr>
          <a:xfrm>
            <a:off x="457200" y="3004457"/>
            <a:ext cx="8229600" cy="3196908"/>
          </a:xfrm>
        </p:spPr>
        <p:txBody>
          <a:bodyPr>
            <a:normAutofit/>
          </a:bodyPr>
          <a:lstStyle/>
          <a:p>
            <a:r>
              <a:rPr lang="en-US" dirty="0"/>
              <a:t>Issued June 7</a:t>
            </a:r>
            <a:r>
              <a:rPr lang="en-US" baseline="30000" dirty="0"/>
              <a:t>th</a:t>
            </a:r>
            <a:endParaRPr lang="en-US" dirty="0"/>
          </a:p>
          <a:p>
            <a:r>
              <a:rPr lang="en-US" dirty="0"/>
              <a:t>References FY21 TTPSF Awards</a:t>
            </a:r>
          </a:p>
          <a:p>
            <a:r>
              <a:rPr lang="en-US" dirty="0"/>
              <a:t>Announces the FY22 TTPSF NOFO</a:t>
            </a:r>
          </a:p>
          <a:p>
            <a:r>
              <a:rPr lang="en-US" dirty="0"/>
              <a:t>Rolls out the TTPBF Guidance (Q&amp;A’s)</a:t>
            </a:r>
          </a:p>
          <a:p>
            <a:r>
              <a:rPr lang="en-US" dirty="0"/>
              <a:t>Rolls out the “Transportation Funding Opportunities for Tribal Nations” Brochure </a:t>
            </a:r>
          </a:p>
        </p:txBody>
      </p:sp>
      <p:sp>
        <p:nvSpPr>
          <p:cNvPr id="4" name="Slide Number Placeholder 3">
            <a:extLst>
              <a:ext uri="{FF2B5EF4-FFF2-40B4-BE49-F238E27FC236}">
                <a16:creationId xmlns:a16="http://schemas.microsoft.com/office/drawing/2014/main" id="{BAF228D2-E070-46DC-9BA0-BE7F5A925091}"/>
              </a:ext>
            </a:extLst>
          </p:cNvPr>
          <p:cNvSpPr>
            <a:spLocks noGrp="1"/>
          </p:cNvSpPr>
          <p:nvPr>
            <p:ph type="sldNum" sz="quarter" idx="12"/>
          </p:nvPr>
        </p:nvSpPr>
        <p:spPr/>
        <p:txBody>
          <a:bodyPr/>
          <a:lstStyle/>
          <a:p>
            <a:fld id="{1A97B858-7F87-4293-BC05-FFDEB8F8B7A1}" type="slidenum">
              <a:rPr lang="en-US" smtClean="0"/>
              <a:pPr/>
              <a:t>11</a:t>
            </a:fld>
            <a:endParaRPr lang="en-US" dirty="0"/>
          </a:p>
        </p:txBody>
      </p:sp>
    </p:spTree>
    <p:extLst>
      <p:ext uri="{BB962C8B-B14F-4D97-AF65-F5344CB8AC3E}">
        <p14:creationId xmlns:p14="http://schemas.microsoft.com/office/powerpoint/2010/main" val="2349402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10;&#10;Description automatically generated">
            <a:extLst>
              <a:ext uri="{FF2B5EF4-FFF2-40B4-BE49-F238E27FC236}">
                <a16:creationId xmlns:a16="http://schemas.microsoft.com/office/drawing/2014/main" id="{CB83586C-E05E-43C5-8485-ABD6E4E73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5977" y="1462691"/>
            <a:ext cx="3363779" cy="4328509"/>
          </a:xfrm>
          <a:prstGeom prst="rect">
            <a:avLst/>
          </a:prstGeom>
        </p:spPr>
      </p:pic>
      <p:sp>
        <p:nvSpPr>
          <p:cNvPr id="9" name="Content Placeholder 8">
            <a:extLst>
              <a:ext uri="{FF2B5EF4-FFF2-40B4-BE49-F238E27FC236}">
                <a16:creationId xmlns:a16="http://schemas.microsoft.com/office/drawing/2014/main" id="{5BD0A9BC-1E98-455F-BEB5-FD6C7E39421F}"/>
              </a:ext>
            </a:extLst>
          </p:cNvPr>
          <p:cNvSpPr>
            <a:spLocks noGrp="1"/>
          </p:cNvSpPr>
          <p:nvPr>
            <p:ph sz="half" idx="1"/>
          </p:nvPr>
        </p:nvSpPr>
        <p:spPr>
          <a:xfrm>
            <a:off x="457200" y="1673352"/>
            <a:ext cx="4711700" cy="4718304"/>
          </a:xfrm>
        </p:spPr>
        <p:txBody>
          <a:bodyPr>
            <a:normAutofit fontScale="85000" lnSpcReduction="20000"/>
          </a:bodyPr>
          <a:lstStyle/>
          <a:p>
            <a:r>
              <a:rPr lang="en-US" dirty="0"/>
              <a:t>Federal Role</a:t>
            </a:r>
          </a:p>
          <a:p>
            <a:r>
              <a:rPr lang="en-US" dirty="0"/>
              <a:t>How to Access Fundings</a:t>
            </a:r>
          </a:p>
          <a:p>
            <a:r>
              <a:rPr lang="en-US" dirty="0"/>
              <a:t>Dedicated Tribal Programs and Other Programs</a:t>
            </a:r>
          </a:p>
          <a:p>
            <a:r>
              <a:rPr lang="en-US" dirty="0"/>
              <a:t>Outlines:</a:t>
            </a:r>
          </a:p>
          <a:p>
            <a:pPr lvl="1">
              <a:lnSpc>
                <a:spcPct val="107000"/>
              </a:lnSpc>
            </a:pPr>
            <a:r>
              <a:rPr lang="en-US" dirty="0"/>
              <a:t>Purpose</a:t>
            </a:r>
          </a:p>
          <a:p>
            <a:pPr lvl="1">
              <a:lnSpc>
                <a:spcPct val="107000"/>
              </a:lnSpc>
            </a:pPr>
            <a:r>
              <a:rPr lang="en-US" dirty="0"/>
              <a:t>Funding</a:t>
            </a:r>
          </a:p>
          <a:p>
            <a:pPr lvl="1">
              <a:lnSpc>
                <a:spcPct val="107000"/>
              </a:lnSpc>
            </a:pPr>
            <a:r>
              <a:rPr lang="en-US" dirty="0"/>
              <a:t>Program Type</a:t>
            </a:r>
          </a:p>
          <a:p>
            <a:pPr lvl="1">
              <a:lnSpc>
                <a:spcPct val="107000"/>
              </a:lnSpc>
            </a:pPr>
            <a:r>
              <a:rPr lang="en-US" dirty="0"/>
              <a:t>Federal Share</a:t>
            </a:r>
          </a:p>
          <a:p>
            <a:pPr lvl="1">
              <a:lnSpc>
                <a:spcPct val="107000"/>
              </a:lnSpc>
            </a:pPr>
            <a:r>
              <a:rPr lang="en-US" dirty="0"/>
              <a:t>Eligible activities</a:t>
            </a:r>
          </a:p>
          <a:p>
            <a:pPr lvl="1">
              <a:lnSpc>
                <a:spcPct val="107000"/>
              </a:lnSpc>
            </a:pPr>
            <a:r>
              <a:rPr lang="en-US" dirty="0"/>
              <a:t>BIL Changes to TTP</a:t>
            </a:r>
          </a:p>
          <a:p>
            <a:pPr lvl="1">
              <a:lnSpc>
                <a:spcPct val="107000"/>
              </a:lnSpc>
            </a:pPr>
            <a:r>
              <a:rPr lang="en-US" dirty="0"/>
              <a:t>Additional Information and Assistance</a:t>
            </a:r>
          </a:p>
          <a:p>
            <a:endParaRPr lang="en-US" dirty="0"/>
          </a:p>
        </p:txBody>
      </p:sp>
      <p:sp>
        <p:nvSpPr>
          <p:cNvPr id="11" name="Title 10">
            <a:extLst>
              <a:ext uri="{FF2B5EF4-FFF2-40B4-BE49-F238E27FC236}">
                <a16:creationId xmlns:a16="http://schemas.microsoft.com/office/drawing/2014/main" id="{6DEBFD91-163F-40E6-9B7F-CBD35B2E7F55}"/>
              </a:ext>
            </a:extLst>
          </p:cNvPr>
          <p:cNvSpPr txBox="1">
            <a:spLocks noGrp="1"/>
          </p:cNvSpPr>
          <p:nvPr>
            <p:ph type="title"/>
          </p:nvPr>
        </p:nvSpPr>
        <p:spPr>
          <a:xfrm>
            <a:off x="457200" y="428536"/>
            <a:ext cx="8229600" cy="1200329"/>
          </a:xfrm>
          <a:prstGeom prst="rect">
            <a:avLst/>
          </a:prstGeom>
          <a:noFill/>
        </p:spPr>
        <p:txBody>
          <a:bodyPr wrap="square">
            <a:spAutoFit/>
          </a:bodyPr>
          <a:lstStyle/>
          <a:p>
            <a:r>
              <a:rPr lang="en-US" sz="3600" dirty="0">
                <a:hlinkClick r:id="rId4"/>
              </a:rPr>
              <a:t>Transportation Funding Opportunities for Tribal Nations (dot.gov)</a:t>
            </a:r>
            <a:endParaRPr lang="en-US" sz="3600" dirty="0"/>
          </a:p>
        </p:txBody>
      </p:sp>
      <p:pic>
        <p:nvPicPr>
          <p:cNvPr id="1028" name="Picture 4" descr="image">
            <a:extLst>
              <a:ext uri="{FF2B5EF4-FFF2-40B4-BE49-F238E27FC236}">
                <a16:creationId xmlns:a16="http://schemas.microsoft.com/office/drawing/2014/main" id="{909E5268-A644-4E49-884F-AE9AE005D88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82026" y="4240046"/>
            <a:ext cx="948731" cy="948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307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LIST SERVE</a:t>
            </a:r>
          </a:p>
        </p:txBody>
      </p:sp>
      <p:pic>
        <p:nvPicPr>
          <p:cNvPr id="5" name="Content Placeholder 4">
            <a:extLst>
              <a:ext uri="{FF2B5EF4-FFF2-40B4-BE49-F238E27FC236}">
                <a16:creationId xmlns:a16="http://schemas.microsoft.com/office/drawing/2014/main" id="{64E80F79-12F9-40AA-8680-5D2E4652628E}"/>
              </a:ext>
            </a:extLst>
          </p:cNvPr>
          <p:cNvPicPr>
            <a:picLocks noGrp="1" noChangeAspect="1"/>
          </p:cNvPicPr>
          <p:nvPr>
            <p:ph idx="1"/>
          </p:nvPr>
        </p:nvPicPr>
        <p:blipFill>
          <a:blip r:embed="rId3"/>
          <a:stretch>
            <a:fillRect/>
          </a:stretch>
        </p:blipFill>
        <p:spPr>
          <a:xfrm>
            <a:off x="287000" y="1583663"/>
            <a:ext cx="8570000" cy="5127555"/>
          </a:xfrm>
          <a:prstGeom prst="rect">
            <a:avLst/>
          </a:prstGeom>
        </p:spPr>
      </p:pic>
      <p:sp>
        <p:nvSpPr>
          <p:cNvPr id="4" name="Rectangle 3">
            <a:extLst>
              <a:ext uri="{FF2B5EF4-FFF2-40B4-BE49-F238E27FC236}">
                <a16:creationId xmlns:a16="http://schemas.microsoft.com/office/drawing/2014/main" id="{6E149EF2-35F9-4A8F-B9D8-85A27C9F4103}"/>
              </a:ext>
            </a:extLst>
          </p:cNvPr>
          <p:cNvSpPr/>
          <p:nvPr/>
        </p:nvSpPr>
        <p:spPr>
          <a:xfrm>
            <a:off x="4374026" y="693710"/>
            <a:ext cx="6705600" cy="369332"/>
          </a:xfrm>
          <a:prstGeom prst="rect">
            <a:avLst/>
          </a:prstGeom>
        </p:spPr>
        <p:txBody>
          <a:bodyPr wrap="square">
            <a:spAutoFit/>
          </a:bodyPr>
          <a:lstStyle/>
          <a:p>
            <a:r>
              <a:rPr lang="en-US" dirty="0">
                <a:hlinkClick r:id="rId4"/>
              </a:rPr>
              <a:t>https://highways.dot.gov/federal-lands/programs-tribal</a:t>
            </a:r>
            <a:endParaRPr lang="en-US" dirty="0"/>
          </a:p>
        </p:txBody>
      </p:sp>
    </p:spTree>
    <p:extLst>
      <p:ext uri="{BB962C8B-B14F-4D97-AF65-F5344CB8AC3E}">
        <p14:creationId xmlns:p14="http://schemas.microsoft.com/office/powerpoint/2010/main" val="2446894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7DAB-C193-4896-86D7-C22F71CEA850}"/>
              </a:ext>
            </a:extLst>
          </p:cNvPr>
          <p:cNvSpPr>
            <a:spLocks noGrp="1"/>
          </p:cNvSpPr>
          <p:nvPr>
            <p:ph type="title"/>
          </p:nvPr>
        </p:nvSpPr>
        <p:spPr>
          <a:xfrm>
            <a:off x="463425" y="1128628"/>
            <a:ext cx="8217150" cy="2200275"/>
          </a:xfrm>
        </p:spPr>
        <p:txBody>
          <a:bodyPr>
            <a:normAutofit/>
          </a:bodyPr>
          <a:lstStyle/>
          <a:p>
            <a:pPr algn="ctr"/>
            <a:r>
              <a:rPr lang="en-US" sz="6000" b="1" dirty="0"/>
              <a:t>Questions</a:t>
            </a:r>
          </a:p>
        </p:txBody>
      </p:sp>
      <p:sp>
        <p:nvSpPr>
          <p:cNvPr id="3" name="Text Placeholder 2">
            <a:extLst>
              <a:ext uri="{FF2B5EF4-FFF2-40B4-BE49-F238E27FC236}">
                <a16:creationId xmlns:a16="http://schemas.microsoft.com/office/drawing/2014/main" id="{E69E08AF-53C9-45B8-A664-4F8EBBABE198}"/>
              </a:ext>
            </a:extLst>
          </p:cNvPr>
          <p:cNvSpPr>
            <a:spLocks noGrp="1"/>
          </p:cNvSpPr>
          <p:nvPr>
            <p:ph type="body" idx="1"/>
          </p:nvPr>
        </p:nvSpPr>
        <p:spPr>
          <a:xfrm>
            <a:off x="905435" y="4015409"/>
            <a:ext cx="8217150" cy="1881538"/>
          </a:xfrm>
        </p:spPr>
        <p:txBody>
          <a:bodyPr>
            <a:normAutofit/>
          </a:bodyPr>
          <a:lstStyle/>
          <a:p>
            <a:pPr marL="0" indent="0">
              <a:buNone/>
            </a:pPr>
            <a:endParaRPr lang="en-US" dirty="0"/>
          </a:p>
          <a:p>
            <a:r>
              <a:rPr lang="en-US" dirty="0"/>
              <a:t>Brian Allen, P.E.</a:t>
            </a:r>
            <a:br>
              <a:rPr lang="en-US" dirty="0"/>
            </a:br>
            <a:r>
              <a:rPr lang="en-US" u="sng" dirty="0"/>
              <a:t>brian.allen</a:t>
            </a:r>
            <a:r>
              <a:rPr lang="en-US" u="sng" dirty="0">
                <a:hlinkClick r:id="rId3">
                  <a:extLst>
                    <a:ext uri="{A12FA001-AC4F-418D-AE19-62706E023703}">
                      <ahyp:hlinkClr xmlns:ahyp="http://schemas.microsoft.com/office/drawing/2018/hyperlinkcolor" val="tx"/>
                    </a:ext>
                  </a:extLst>
                </a:hlinkClick>
              </a:rPr>
              <a:t>@dot.gov</a:t>
            </a:r>
            <a:endParaRPr lang="en-US" u="sng" dirty="0"/>
          </a:p>
          <a:p>
            <a:r>
              <a:rPr lang="en-US" i="1"/>
              <a:t>(360) 314-8051</a:t>
            </a:r>
            <a:endParaRPr lang="en-US" i="1" dirty="0"/>
          </a:p>
          <a:p>
            <a:endParaRPr lang="en-US" dirty="0"/>
          </a:p>
        </p:txBody>
      </p:sp>
    </p:spTree>
    <p:extLst>
      <p:ext uri="{BB962C8B-B14F-4D97-AF65-F5344CB8AC3E}">
        <p14:creationId xmlns:p14="http://schemas.microsoft.com/office/powerpoint/2010/main" val="210179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F6E6-9E18-4712-AA9B-A279354A5C80}"/>
              </a:ext>
            </a:extLst>
          </p:cNvPr>
          <p:cNvSpPr>
            <a:spLocks noGrp="1"/>
          </p:cNvSpPr>
          <p:nvPr>
            <p:ph type="title"/>
          </p:nvPr>
        </p:nvSpPr>
        <p:spPr/>
        <p:txBody>
          <a:bodyPr/>
          <a:lstStyle/>
          <a:p>
            <a:r>
              <a:rPr lang="en-US" dirty="0"/>
              <a:t>Today’s Topics</a:t>
            </a:r>
          </a:p>
        </p:txBody>
      </p:sp>
      <p:sp>
        <p:nvSpPr>
          <p:cNvPr id="3" name="Content Placeholder 2">
            <a:extLst>
              <a:ext uri="{FF2B5EF4-FFF2-40B4-BE49-F238E27FC236}">
                <a16:creationId xmlns:a16="http://schemas.microsoft.com/office/drawing/2014/main" id="{972EB08E-3384-4891-B050-129BE1C49173}"/>
              </a:ext>
            </a:extLst>
          </p:cNvPr>
          <p:cNvSpPr>
            <a:spLocks noGrp="1"/>
          </p:cNvSpPr>
          <p:nvPr>
            <p:ph idx="1"/>
          </p:nvPr>
        </p:nvSpPr>
        <p:spPr/>
        <p:txBody>
          <a:bodyPr/>
          <a:lstStyle/>
          <a:p>
            <a:r>
              <a:rPr lang="en-US" dirty="0"/>
              <a:t>TTP BIL Funding</a:t>
            </a:r>
          </a:p>
          <a:p>
            <a:r>
              <a:rPr lang="en-US" dirty="0"/>
              <a:t>TTP Bridge Fund</a:t>
            </a:r>
          </a:p>
          <a:p>
            <a:r>
              <a:rPr lang="en-US" dirty="0"/>
              <a:t>TTP Safety Fund</a:t>
            </a:r>
          </a:p>
          <a:p>
            <a:r>
              <a:rPr lang="en-US" dirty="0"/>
              <a:t>TTP High Priority Projects</a:t>
            </a:r>
          </a:p>
          <a:p>
            <a:r>
              <a:rPr lang="en-US" dirty="0"/>
              <a:t>Nationally Significant Federal Lands and Tribal Projects Program (NSFLTP)</a:t>
            </a:r>
          </a:p>
          <a:p>
            <a:r>
              <a:rPr lang="en-US" dirty="0"/>
              <a:t>BIL Products</a:t>
            </a:r>
          </a:p>
          <a:p>
            <a:endParaRPr lang="en-US" dirty="0"/>
          </a:p>
        </p:txBody>
      </p:sp>
      <p:sp>
        <p:nvSpPr>
          <p:cNvPr id="4" name="Slide Number Placeholder 3">
            <a:extLst>
              <a:ext uri="{FF2B5EF4-FFF2-40B4-BE49-F238E27FC236}">
                <a16:creationId xmlns:a16="http://schemas.microsoft.com/office/drawing/2014/main" id="{F942BC76-370B-4A65-8C7A-6E544E8D672D}"/>
              </a:ext>
            </a:extLst>
          </p:cNvPr>
          <p:cNvSpPr>
            <a:spLocks noGrp="1"/>
          </p:cNvSpPr>
          <p:nvPr>
            <p:ph type="sldNum" sz="quarter" idx="12"/>
          </p:nvPr>
        </p:nvSpPr>
        <p:spPr/>
        <p:txBody>
          <a:bodyPr/>
          <a:lstStyle/>
          <a:p>
            <a:fld id="{1A97B858-7F87-4293-BC05-FFDEB8F8B7A1}" type="slidenum">
              <a:rPr lang="en-US" smtClean="0"/>
              <a:pPr/>
              <a:t>2</a:t>
            </a:fld>
            <a:endParaRPr lang="en-US" dirty="0"/>
          </a:p>
        </p:txBody>
      </p:sp>
    </p:spTree>
    <p:extLst>
      <p:ext uri="{BB962C8B-B14F-4D97-AF65-F5344CB8AC3E}">
        <p14:creationId xmlns:p14="http://schemas.microsoft.com/office/powerpoint/2010/main" val="415067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E53A9-35AE-400C-B8B5-B1AA255B491E}"/>
              </a:ext>
            </a:extLst>
          </p:cNvPr>
          <p:cNvSpPr>
            <a:spLocks noGrp="1"/>
          </p:cNvSpPr>
          <p:nvPr>
            <p:ph type="title"/>
          </p:nvPr>
        </p:nvSpPr>
        <p:spPr/>
        <p:txBody>
          <a:bodyPr/>
          <a:lstStyle/>
          <a:p>
            <a:pPr algn="ctr"/>
            <a:r>
              <a:rPr lang="en-US" dirty="0"/>
              <a:t>Tribal Transportation Program - BIL</a:t>
            </a:r>
          </a:p>
        </p:txBody>
      </p:sp>
      <p:sp>
        <p:nvSpPr>
          <p:cNvPr id="3" name="Content Placeholder 2">
            <a:extLst>
              <a:ext uri="{FF2B5EF4-FFF2-40B4-BE49-F238E27FC236}">
                <a16:creationId xmlns:a16="http://schemas.microsoft.com/office/drawing/2014/main" id="{248735DC-396D-4641-AA24-A4F20E765BF5}"/>
              </a:ext>
            </a:extLst>
          </p:cNvPr>
          <p:cNvSpPr>
            <a:spLocks noGrp="1"/>
          </p:cNvSpPr>
          <p:nvPr>
            <p:ph idx="1"/>
          </p:nvPr>
        </p:nvSpPr>
        <p:spPr/>
        <p:txBody>
          <a:bodyPr>
            <a:normAutofit fontScale="92500" lnSpcReduction="10000"/>
          </a:bodyPr>
          <a:lstStyle/>
          <a:p>
            <a:r>
              <a:rPr lang="en-US" b="1" u="sng" dirty="0"/>
              <a:t>Funding</a:t>
            </a:r>
          </a:p>
          <a:p>
            <a:endParaRPr lang="en-US" dirty="0"/>
          </a:p>
          <a:p>
            <a:pPr lvl="1"/>
            <a:r>
              <a:rPr lang="en-US" dirty="0"/>
              <a:t>FY22	-	$578,460,000 	(Contract Authority)</a:t>
            </a:r>
          </a:p>
          <a:p>
            <a:endParaRPr lang="en-US" dirty="0"/>
          </a:p>
          <a:p>
            <a:pPr lvl="1"/>
            <a:r>
              <a:rPr lang="en-US" dirty="0"/>
              <a:t>FY23	-	$589,960,000	 (Contract Authority)</a:t>
            </a:r>
          </a:p>
          <a:p>
            <a:endParaRPr lang="en-US" dirty="0"/>
          </a:p>
          <a:p>
            <a:pPr lvl="1"/>
            <a:r>
              <a:rPr lang="en-US" dirty="0"/>
              <a:t>FY24	-	$602,460,000	 (Contract Authority)</a:t>
            </a:r>
          </a:p>
          <a:p>
            <a:endParaRPr lang="en-US" dirty="0"/>
          </a:p>
          <a:p>
            <a:pPr lvl="1"/>
            <a:r>
              <a:rPr lang="en-US" dirty="0"/>
              <a:t>FY25	-	$612,960,000	 (Contract Authority)</a:t>
            </a:r>
          </a:p>
          <a:p>
            <a:endParaRPr lang="en-US" dirty="0"/>
          </a:p>
          <a:p>
            <a:pPr lvl="1"/>
            <a:r>
              <a:rPr lang="en-US" dirty="0"/>
              <a:t>FY26	-	</a:t>
            </a:r>
            <a:r>
              <a:rPr lang="en-US" u="sng" dirty="0"/>
              <a:t>$627,960,000</a:t>
            </a:r>
            <a:r>
              <a:rPr lang="en-US" dirty="0"/>
              <a:t> 	 (Contract Authority)</a:t>
            </a:r>
            <a:endParaRPr lang="en-US" u="sng" dirty="0"/>
          </a:p>
          <a:p>
            <a:endParaRPr lang="en-US" u="sng" dirty="0"/>
          </a:p>
          <a:p>
            <a:pPr marL="0" indent="0">
              <a:buNone/>
            </a:pPr>
            <a:r>
              <a:rPr lang="en-US" dirty="0"/>
              <a:t>	Total:           $3,011,800,000</a:t>
            </a:r>
          </a:p>
        </p:txBody>
      </p:sp>
      <p:sp>
        <p:nvSpPr>
          <p:cNvPr id="4" name="Slide Number Placeholder 3">
            <a:extLst>
              <a:ext uri="{FF2B5EF4-FFF2-40B4-BE49-F238E27FC236}">
                <a16:creationId xmlns:a16="http://schemas.microsoft.com/office/drawing/2014/main" id="{B630F2C6-04C8-43BF-B567-2490A67014DD}"/>
              </a:ext>
            </a:extLst>
          </p:cNvPr>
          <p:cNvSpPr>
            <a:spLocks noGrp="1"/>
          </p:cNvSpPr>
          <p:nvPr>
            <p:ph type="sldNum" sz="quarter" idx="12"/>
          </p:nvPr>
        </p:nvSpPr>
        <p:spPr/>
        <p:txBody>
          <a:bodyPr/>
          <a:lstStyle/>
          <a:p>
            <a:fld id="{1A97B858-7F87-4293-BC05-FFDEB8F8B7A1}" type="slidenum">
              <a:rPr lang="en-US" smtClean="0"/>
              <a:pPr/>
              <a:t>3</a:t>
            </a:fld>
            <a:endParaRPr lang="en-US" dirty="0"/>
          </a:p>
        </p:txBody>
      </p:sp>
    </p:spTree>
    <p:extLst>
      <p:ext uri="{BB962C8B-B14F-4D97-AF65-F5344CB8AC3E}">
        <p14:creationId xmlns:p14="http://schemas.microsoft.com/office/powerpoint/2010/main" val="352920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8E573-4BE2-4D35-9514-BB0C76ECF5AE}"/>
              </a:ext>
            </a:extLst>
          </p:cNvPr>
          <p:cNvSpPr>
            <a:spLocks noGrp="1"/>
          </p:cNvSpPr>
          <p:nvPr>
            <p:ph type="title"/>
          </p:nvPr>
        </p:nvSpPr>
        <p:spPr/>
        <p:txBody>
          <a:bodyPr/>
          <a:lstStyle/>
          <a:p>
            <a:pPr algn="ctr"/>
            <a:r>
              <a:rPr lang="en-US" dirty="0"/>
              <a:t>Tribal Transportation Program Bridge Fund</a:t>
            </a:r>
          </a:p>
        </p:txBody>
      </p:sp>
      <p:sp>
        <p:nvSpPr>
          <p:cNvPr id="3" name="Content Placeholder 2">
            <a:extLst>
              <a:ext uri="{FF2B5EF4-FFF2-40B4-BE49-F238E27FC236}">
                <a16:creationId xmlns:a16="http://schemas.microsoft.com/office/drawing/2014/main" id="{8FE6BDF7-DA15-4D76-8AA8-31765F58A053}"/>
              </a:ext>
            </a:extLst>
          </p:cNvPr>
          <p:cNvSpPr>
            <a:spLocks noGrp="1"/>
          </p:cNvSpPr>
          <p:nvPr>
            <p:ph idx="1"/>
          </p:nvPr>
        </p:nvSpPr>
        <p:spPr>
          <a:xfrm>
            <a:off x="457200" y="1281022"/>
            <a:ext cx="8229600" cy="5328244"/>
          </a:xfrm>
        </p:spPr>
        <p:txBody>
          <a:bodyPr>
            <a:normAutofit lnSpcReduction="10000"/>
          </a:bodyPr>
          <a:lstStyle/>
          <a:p>
            <a:r>
              <a:rPr lang="en-US" b="1" u="sng" dirty="0"/>
              <a:t>Tribal Transportation Facility Bridges</a:t>
            </a:r>
          </a:p>
          <a:p>
            <a:pPr lvl="1"/>
            <a:r>
              <a:rPr lang="en-US" dirty="0"/>
              <a:t>Eliminated 3% Set-aside from TTP</a:t>
            </a:r>
          </a:p>
          <a:p>
            <a:pPr marL="274320" lvl="1" indent="0">
              <a:buNone/>
            </a:pPr>
            <a:r>
              <a:rPr lang="en-US" dirty="0"/>
              <a:t>			</a:t>
            </a:r>
          </a:p>
          <a:p>
            <a:pPr lvl="1"/>
            <a:r>
              <a:rPr lang="en-US" dirty="0"/>
              <a:t>Bridge Formula Program – 3% Set-aside</a:t>
            </a:r>
          </a:p>
          <a:p>
            <a:pPr lvl="2"/>
            <a:r>
              <a:rPr lang="en-US" dirty="0"/>
              <a:t>$165 M/year 		(Advance Appropriations) </a:t>
            </a:r>
          </a:p>
          <a:p>
            <a:pPr lvl="2"/>
            <a:endParaRPr lang="en-US" dirty="0">
              <a:highlight>
                <a:srgbClr val="FFFF00"/>
              </a:highlight>
            </a:endParaRPr>
          </a:p>
          <a:p>
            <a:pPr lvl="1"/>
            <a:r>
              <a:rPr lang="en-US" dirty="0"/>
              <a:t>Bridge Investment Program Set-aside</a:t>
            </a:r>
          </a:p>
          <a:p>
            <a:pPr lvl="2"/>
            <a:r>
              <a:rPr lang="en-US" dirty="0"/>
              <a:t>$20 M/year  		(Advance Appropriations)</a:t>
            </a:r>
          </a:p>
          <a:p>
            <a:pPr lvl="2"/>
            <a:endParaRPr lang="en-US" dirty="0"/>
          </a:p>
          <a:p>
            <a:pPr lvl="1"/>
            <a:r>
              <a:rPr lang="en-US" dirty="0"/>
              <a:t>Bridge Investment Program Set-aside</a:t>
            </a:r>
          </a:p>
          <a:p>
            <a:pPr lvl="2"/>
            <a:r>
              <a:rPr lang="en-US" dirty="0"/>
              <a:t>FY22	$16 M		(Contract Authority)</a:t>
            </a:r>
          </a:p>
          <a:p>
            <a:pPr lvl="2"/>
            <a:r>
              <a:rPr lang="en-US" dirty="0"/>
              <a:t>FY23	$18 M		(Contract Authority)	</a:t>
            </a:r>
          </a:p>
          <a:p>
            <a:pPr lvl="2"/>
            <a:r>
              <a:rPr lang="en-US" dirty="0"/>
              <a:t>FY24 	$20 M		(Contract Authority)</a:t>
            </a:r>
          </a:p>
          <a:p>
            <a:pPr lvl="2"/>
            <a:r>
              <a:rPr lang="en-US" dirty="0"/>
              <a:t>FY25	$22 M		(Contract Authority)</a:t>
            </a:r>
          </a:p>
          <a:p>
            <a:pPr lvl="2"/>
            <a:r>
              <a:rPr lang="en-US" dirty="0"/>
              <a:t>FY26	$24 M		(Contract Authority)</a:t>
            </a:r>
          </a:p>
          <a:p>
            <a:pPr marL="548640" lvl="2" indent="0">
              <a:buNone/>
            </a:pPr>
            <a:endParaRPr lang="en-US" dirty="0"/>
          </a:p>
          <a:p>
            <a:pPr lvl="1"/>
            <a:r>
              <a:rPr lang="en-US" dirty="0"/>
              <a:t>Please submit your applications!</a:t>
            </a:r>
          </a:p>
          <a:p>
            <a:pPr lvl="1"/>
            <a:endParaRPr lang="en-US" dirty="0"/>
          </a:p>
          <a:p>
            <a:pPr lvl="2"/>
            <a:endParaRPr lang="en-US" dirty="0"/>
          </a:p>
          <a:p>
            <a:pPr lvl="1"/>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CA843493-D86D-464B-8508-1759F1E2D3FE}"/>
              </a:ext>
            </a:extLst>
          </p:cNvPr>
          <p:cNvSpPr>
            <a:spLocks noGrp="1"/>
          </p:cNvSpPr>
          <p:nvPr>
            <p:ph type="sldNum" sz="quarter" idx="12"/>
          </p:nvPr>
        </p:nvSpPr>
        <p:spPr/>
        <p:txBody>
          <a:bodyPr/>
          <a:lstStyle/>
          <a:p>
            <a:fld id="{1A97B858-7F87-4293-BC05-FFDEB8F8B7A1}" type="slidenum">
              <a:rPr lang="en-US" smtClean="0"/>
              <a:pPr/>
              <a:t>4</a:t>
            </a:fld>
            <a:endParaRPr lang="en-US" dirty="0"/>
          </a:p>
        </p:txBody>
      </p:sp>
    </p:spTree>
    <p:extLst>
      <p:ext uri="{BB962C8B-B14F-4D97-AF65-F5344CB8AC3E}">
        <p14:creationId xmlns:p14="http://schemas.microsoft.com/office/powerpoint/2010/main" val="19289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B4987-22AF-48C5-ACF2-C1A05A8541C4}"/>
              </a:ext>
            </a:extLst>
          </p:cNvPr>
          <p:cNvSpPr>
            <a:spLocks noGrp="1"/>
          </p:cNvSpPr>
          <p:nvPr>
            <p:ph type="title"/>
          </p:nvPr>
        </p:nvSpPr>
        <p:spPr/>
        <p:txBody>
          <a:bodyPr/>
          <a:lstStyle/>
          <a:p>
            <a:r>
              <a:rPr lang="en-US" dirty="0"/>
              <a:t>Tribal Transportation Program Safety Fund</a:t>
            </a:r>
          </a:p>
        </p:txBody>
      </p:sp>
      <p:sp>
        <p:nvSpPr>
          <p:cNvPr id="3" name="Content Placeholder 2">
            <a:extLst>
              <a:ext uri="{FF2B5EF4-FFF2-40B4-BE49-F238E27FC236}">
                <a16:creationId xmlns:a16="http://schemas.microsoft.com/office/drawing/2014/main" id="{DD9D52B9-94CF-4BFC-9BC5-4D62BC2D8CAA}"/>
              </a:ext>
            </a:extLst>
          </p:cNvPr>
          <p:cNvSpPr>
            <a:spLocks noGrp="1"/>
          </p:cNvSpPr>
          <p:nvPr>
            <p:ph idx="1"/>
          </p:nvPr>
        </p:nvSpPr>
        <p:spPr/>
        <p:txBody>
          <a:bodyPr>
            <a:normAutofit fontScale="92500" lnSpcReduction="20000"/>
          </a:bodyPr>
          <a:lstStyle/>
          <a:p>
            <a:r>
              <a:rPr lang="en-US" dirty="0"/>
              <a:t>FY21</a:t>
            </a:r>
          </a:p>
          <a:p>
            <a:pPr lvl="1"/>
            <a:r>
              <a:rPr lang="en-US" dirty="0"/>
              <a:t>2% set-aside from TTP (Approximately $9 M available)</a:t>
            </a:r>
          </a:p>
          <a:p>
            <a:pPr marL="457200" lvl="2">
              <a:buSzPct val="85000"/>
            </a:pPr>
            <a:r>
              <a:rPr lang="en-US" sz="2000" dirty="0"/>
              <a:t>Awards announced in August</a:t>
            </a:r>
          </a:p>
          <a:p>
            <a:pPr marL="457200" lvl="2">
              <a:buSzPct val="85000"/>
            </a:pPr>
            <a:r>
              <a:rPr lang="en-US" sz="2000" dirty="0"/>
              <a:t>75 applications requesting $26 M</a:t>
            </a:r>
          </a:p>
          <a:p>
            <a:pPr marL="457200" lvl="2">
              <a:buSzPct val="85000"/>
            </a:pPr>
            <a:r>
              <a:rPr lang="en-US" sz="2000" dirty="0"/>
              <a:t>58 awards to 51 Tribes in 17 states</a:t>
            </a:r>
          </a:p>
          <a:p>
            <a:pPr lvl="1"/>
            <a:r>
              <a:rPr lang="en-US" dirty="0">
                <a:hlinkClick r:id="rId3"/>
              </a:rPr>
              <a:t>FY21 Tribal Transportation Program Safety Fund Awards.xlsx (dot.gov)</a:t>
            </a:r>
            <a:endParaRPr lang="en-US" dirty="0"/>
          </a:p>
          <a:p>
            <a:r>
              <a:rPr lang="en-US" dirty="0"/>
              <a:t>FY22</a:t>
            </a:r>
          </a:p>
          <a:p>
            <a:pPr lvl="1"/>
            <a:r>
              <a:rPr lang="en-US" dirty="0"/>
              <a:t>4% set-aside (Approximately $21 M available)</a:t>
            </a:r>
          </a:p>
          <a:p>
            <a:pPr lvl="1"/>
            <a:r>
              <a:rPr lang="en-US" dirty="0"/>
              <a:t>NOFO announced in June, Applications due September 12, 2022</a:t>
            </a:r>
          </a:p>
          <a:p>
            <a:pPr lvl="1"/>
            <a:r>
              <a:rPr lang="en-US" dirty="0"/>
              <a:t>152 applications requesting $95.8M</a:t>
            </a:r>
          </a:p>
          <a:p>
            <a:pPr lvl="1"/>
            <a:r>
              <a:rPr lang="en-US" dirty="0"/>
              <a:t>Recommending 93 projects to 70 Tribes in 22 states</a:t>
            </a:r>
          </a:p>
          <a:p>
            <a:r>
              <a:rPr lang="en-US" dirty="0"/>
              <a:t>FY23</a:t>
            </a:r>
          </a:p>
          <a:p>
            <a:pPr lvl="1"/>
            <a:r>
              <a:rPr lang="en-US" b="0" i="0" dirty="0">
                <a:solidFill>
                  <a:srgbClr val="000000"/>
                </a:solidFill>
                <a:effectLst/>
                <a:latin typeface="Open Sans" panose="020B0606030504020204" pitchFamily="34" charset="0"/>
              </a:rPr>
              <a:t>Applications for the FY2023 funding cycle will be accepted now through January 15, 2023.</a:t>
            </a:r>
          </a:p>
          <a:p>
            <a:pPr lvl="1"/>
            <a:r>
              <a:rPr lang="en-US" dirty="0">
                <a:solidFill>
                  <a:srgbClr val="000000"/>
                </a:solidFill>
                <a:latin typeface="Open Sans" panose="020B0606030504020204" pitchFamily="34" charset="0"/>
              </a:rPr>
              <a:t>October 11, 2022 webinar </a:t>
            </a:r>
            <a:r>
              <a:rPr lang="en-US" b="0" i="0" u="none" strike="noStrike" dirty="0">
                <a:solidFill>
                  <a:srgbClr val="1C6DA6"/>
                </a:solidFill>
                <a:effectLst/>
                <a:latin typeface="Open Sans" panose="020B0606030504020204" pitchFamily="34" charset="0"/>
                <a:hlinkClick r:id="rId4"/>
              </a:rPr>
              <a:t>available here</a:t>
            </a:r>
            <a:endParaRPr lang="en-US" b="0" i="0" u="none" strike="noStrike" dirty="0">
              <a:solidFill>
                <a:srgbClr val="1C6DA6"/>
              </a:solidFill>
              <a:effectLst/>
              <a:latin typeface="Open Sans" panose="020B0606030504020204" pitchFamily="34" charset="0"/>
            </a:endParaRPr>
          </a:p>
          <a:p>
            <a:pPr lvl="1"/>
            <a:r>
              <a:rPr lang="en-US" dirty="0">
                <a:latin typeface="Open Sans" panose="020B0606030504020204" pitchFamily="34" charset="0"/>
              </a:rPr>
              <a:t>Grant Writing Workshop on December 1, will be recorded. </a:t>
            </a:r>
            <a:r>
              <a:rPr lang="en-US" dirty="0">
                <a:solidFill>
                  <a:srgbClr val="1C6DA6"/>
                </a:solidFill>
                <a:latin typeface="Open Sans" panose="020B0606030504020204" pitchFamily="34" charset="0"/>
                <a:hlinkClick r:id="rId5"/>
              </a:rPr>
              <a:t>Details</a:t>
            </a:r>
            <a:r>
              <a:rPr lang="en-US" dirty="0">
                <a:solidFill>
                  <a:srgbClr val="1C6DA6"/>
                </a:solidFill>
                <a:latin typeface="Open Sans" panose="020B0606030504020204" pitchFamily="34" charset="0"/>
              </a:rPr>
              <a:t>.</a:t>
            </a:r>
            <a:endParaRPr lang="en-US" dirty="0"/>
          </a:p>
          <a:p>
            <a:pPr lvl="1"/>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561E9B-065A-4F39-840F-BE4C26AC56CA}"/>
              </a:ext>
            </a:extLst>
          </p:cNvPr>
          <p:cNvSpPr>
            <a:spLocks noGrp="1"/>
          </p:cNvSpPr>
          <p:nvPr>
            <p:ph type="sldNum" sz="quarter" idx="12"/>
          </p:nvPr>
        </p:nvSpPr>
        <p:spPr/>
        <p:txBody>
          <a:bodyPr/>
          <a:lstStyle/>
          <a:p>
            <a:fld id="{1A97B858-7F87-4293-BC05-FFDEB8F8B7A1}" type="slidenum">
              <a:rPr lang="en-US" smtClean="0"/>
              <a:pPr/>
              <a:t>5</a:t>
            </a:fld>
            <a:endParaRPr lang="en-US" dirty="0"/>
          </a:p>
        </p:txBody>
      </p:sp>
    </p:spTree>
    <p:extLst>
      <p:ext uri="{BB962C8B-B14F-4D97-AF65-F5344CB8AC3E}">
        <p14:creationId xmlns:p14="http://schemas.microsoft.com/office/powerpoint/2010/main" val="257807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B4987-22AF-48C5-ACF2-C1A05A8541C4}"/>
              </a:ext>
            </a:extLst>
          </p:cNvPr>
          <p:cNvSpPr>
            <a:spLocks noGrp="1"/>
          </p:cNvSpPr>
          <p:nvPr>
            <p:ph type="title"/>
          </p:nvPr>
        </p:nvSpPr>
        <p:spPr/>
        <p:txBody>
          <a:bodyPr/>
          <a:lstStyle/>
          <a:p>
            <a:r>
              <a:rPr lang="en-US" dirty="0"/>
              <a:t>BIA Indian Highway Safety Program</a:t>
            </a:r>
          </a:p>
        </p:txBody>
      </p:sp>
      <p:sp>
        <p:nvSpPr>
          <p:cNvPr id="3" name="Content Placeholder 2">
            <a:extLst>
              <a:ext uri="{FF2B5EF4-FFF2-40B4-BE49-F238E27FC236}">
                <a16:creationId xmlns:a16="http://schemas.microsoft.com/office/drawing/2014/main" id="{DD9D52B9-94CF-4BFC-9BC5-4D62BC2D8CAA}"/>
              </a:ext>
            </a:extLst>
          </p:cNvPr>
          <p:cNvSpPr>
            <a:spLocks noGrp="1"/>
          </p:cNvSpPr>
          <p:nvPr>
            <p:ph idx="1"/>
          </p:nvPr>
        </p:nvSpPr>
        <p:spPr>
          <a:xfrm>
            <a:off x="457200" y="1281022"/>
            <a:ext cx="8229600" cy="5328244"/>
          </a:xfrm>
        </p:spPr>
        <p:txBody>
          <a:bodyPr>
            <a:normAutofit/>
          </a:bodyPr>
          <a:lstStyle/>
          <a:p>
            <a:r>
              <a:rPr lang="en-US" dirty="0"/>
              <a:t>Three categories: </a:t>
            </a:r>
          </a:p>
          <a:p>
            <a:pPr lvl="1"/>
            <a:r>
              <a:rPr lang="en-US" dirty="0"/>
              <a:t>Highway Safety Specialist</a:t>
            </a:r>
          </a:p>
          <a:p>
            <a:pPr lvl="1"/>
            <a:r>
              <a:rPr lang="en-US" dirty="0"/>
              <a:t>Law Enforcement Grants</a:t>
            </a:r>
          </a:p>
          <a:p>
            <a:pPr lvl="1"/>
            <a:r>
              <a:rPr lang="en-US" dirty="0"/>
              <a:t>Child Safety Seat Grants</a:t>
            </a:r>
          </a:p>
          <a:p>
            <a:pPr lvl="1"/>
            <a:endParaRPr lang="en-US" dirty="0"/>
          </a:p>
          <a:p>
            <a:r>
              <a:rPr lang="en-US" dirty="0"/>
              <a:t>Highway Safety Specialists are a tribal staff position funded by BIA IHSP that can be tasked with developing and implementing your TTPSF funded safety plan.</a:t>
            </a:r>
          </a:p>
          <a:p>
            <a:endParaRPr lang="en-US" dirty="0"/>
          </a:p>
          <a:p>
            <a:r>
              <a:rPr lang="en-US" dirty="0"/>
              <a:t>Contact: </a:t>
            </a:r>
          </a:p>
          <a:p>
            <a:pPr marL="274320" lvl="1" indent="0">
              <a:spcBef>
                <a:spcPts val="0"/>
              </a:spcBef>
              <a:buNone/>
            </a:pPr>
            <a:r>
              <a:rPr lang="en-US" dirty="0">
                <a:solidFill>
                  <a:srgbClr val="000000"/>
                </a:solidFill>
                <a:effectLst/>
                <a:latin typeface="Calibri" panose="020F0502020204030204" pitchFamily="34" charset="0"/>
                <a:ea typeface="Times New Roman" panose="02020603050405020304" pitchFamily="18" charset="0"/>
              </a:rPr>
              <a:t>Kimberly Belone</a:t>
            </a:r>
            <a:endParaRPr lang="en-US" dirty="0">
              <a:effectLst/>
              <a:latin typeface="Calibri" panose="020F0502020204030204" pitchFamily="34" charset="0"/>
              <a:ea typeface="Calibri" panose="020F0502020204030204" pitchFamily="34" charset="0"/>
            </a:endParaRPr>
          </a:p>
          <a:p>
            <a:pPr marL="274320" lvl="1" indent="0">
              <a:spcBef>
                <a:spcPts val="0"/>
              </a:spcBef>
              <a:buNone/>
            </a:pPr>
            <a:r>
              <a:rPr lang="en-US" dirty="0">
                <a:solidFill>
                  <a:srgbClr val="000000"/>
                </a:solidFill>
                <a:effectLst/>
                <a:latin typeface="Calibri" panose="020F0502020204030204" pitchFamily="34" charset="0"/>
                <a:ea typeface="Times New Roman" panose="02020603050405020304" pitchFamily="18" charset="0"/>
              </a:rPr>
              <a:t>BIA Office of Justice Services, Indian Highway Safety Program</a:t>
            </a:r>
            <a:endParaRPr lang="en-US" dirty="0">
              <a:effectLst/>
              <a:latin typeface="Calibri" panose="020F0502020204030204" pitchFamily="34" charset="0"/>
              <a:ea typeface="Calibri" panose="020F0502020204030204" pitchFamily="34" charset="0"/>
            </a:endParaRPr>
          </a:p>
          <a:p>
            <a:pPr marL="274320" lvl="1" indent="0">
              <a:spcBef>
                <a:spcPts val="0"/>
              </a:spcBef>
              <a:buNone/>
            </a:pPr>
            <a:r>
              <a:rPr lang="en-US" dirty="0">
                <a:solidFill>
                  <a:srgbClr val="000000"/>
                </a:solidFill>
                <a:effectLst/>
                <a:latin typeface="Calibri" panose="020F0502020204030204" pitchFamily="34" charset="0"/>
                <a:ea typeface="Times New Roman" panose="02020603050405020304" pitchFamily="18" charset="0"/>
              </a:rPr>
              <a:t>(505)563-3900</a:t>
            </a:r>
            <a:endParaRPr lang="en-US" dirty="0">
              <a:effectLst/>
              <a:latin typeface="Calibri" panose="020F0502020204030204" pitchFamily="34" charset="0"/>
              <a:ea typeface="Calibri" panose="020F0502020204030204" pitchFamily="34" charset="0"/>
            </a:endParaRPr>
          </a:p>
          <a:p>
            <a:pPr marL="274320" lvl="1" indent="0">
              <a:spcBef>
                <a:spcPts val="0"/>
              </a:spcBef>
              <a:buNone/>
            </a:pPr>
            <a:r>
              <a:rPr lang="en-US" u="sng" dirty="0">
                <a:solidFill>
                  <a:srgbClr val="000000"/>
                </a:solidFill>
                <a:effectLst/>
                <a:latin typeface="Calibri" panose="020F0502020204030204" pitchFamily="34" charset="0"/>
                <a:ea typeface="Times New Roman" panose="02020603050405020304" pitchFamily="18" charset="0"/>
                <a:hlinkClick r:id="rId3"/>
              </a:rPr>
              <a:t>Kimberly.Belone@bia.gov</a:t>
            </a:r>
            <a:endParaRPr lang="en-US"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46561E9B-065A-4F39-840F-BE4C26AC56CA}"/>
              </a:ext>
            </a:extLst>
          </p:cNvPr>
          <p:cNvSpPr>
            <a:spLocks noGrp="1"/>
          </p:cNvSpPr>
          <p:nvPr>
            <p:ph type="sldNum" sz="quarter" idx="12"/>
          </p:nvPr>
        </p:nvSpPr>
        <p:spPr/>
        <p:txBody>
          <a:bodyPr/>
          <a:lstStyle/>
          <a:p>
            <a:fld id="{1A97B858-7F87-4293-BC05-FFDEB8F8B7A1}" type="slidenum">
              <a:rPr lang="en-US" smtClean="0"/>
              <a:pPr/>
              <a:t>6</a:t>
            </a:fld>
            <a:endParaRPr lang="en-US" dirty="0"/>
          </a:p>
        </p:txBody>
      </p:sp>
    </p:spTree>
    <p:extLst>
      <p:ext uri="{BB962C8B-B14F-4D97-AF65-F5344CB8AC3E}">
        <p14:creationId xmlns:p14="http://schemas.microsoft.com/office/powerpoint/2010/main" val="66601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17255" y="381934"/>
            <a:ext cx="9109490" cy="693710"/>
          </a:xfrm>
        </p:spPr>
        <p:txBody>
          <a:bodyPr>
            <a:noAutofit/>
          </a:bodyPr>
          <a:lstStyle/>
          <a:p>
            <a:pPr algn="ctr"/>
            <a:r>
              <a:rPr lang="en-US" dirty="0"/>
              <a:t>High Priority Projects (HPP)</a:t>
            </a:r>
            <a:endParaRPr lang="en-US" b="1" dirty="0"/>
          </a:p>
        </p:txBody>
      </p:sp>
      <p:sp>
        <p:nvSpPr>
          <p:cNvPr id="4" name="Slide Number Placeholder 3">
            <a:extLst>
              <a:ext uri="{FF2B5EF4-FFF2-40B4-BE49-F238E27FC236}">
                <a16:creationId xmlns:a16="http://schemas.microsoft.com/office/drawing/2014/main" id="{D4A6FEC8-AE46-4628-AC98-FAF9C525B37A}"/>
              </a:ext>
            </a:extLst>
          </p:cNvPr>
          <p:cNvSpPr>
            <a:spLocks noGrp="1"/>
          </p:cNvSpPr>
          <p:nvPr>
            <p:ph type="sldNum" sz="quarter" idx="12"/>
          </p:nvPr>
        </p:nvSpPr>
        <p:spPr/>
        <p:txBody>
          <a:bodyPr/>
          <a:lstStyle/>
          <a:p>
            <a:fld id="{1A97B858-7F87-4293-BC05-FFDEB8F8B7A1}" type="slidenum">
              <a:rPr lang="en-US">
                <a:solidFill>
                  <a:srgbClr val="4E67C8"/>
                </a:solidFill>
                <a:latin typeface="Trebuchet MS" panose="020B0603020202020204"/>
              </a:rPr>
              <a:pPr/>
              <a:t>7</a:t>
            </a:fld>
            <a:endParaRPr lang="en-US" dirty="0">
              <a:solidFill>
                <a:srgbClr val="4E67C8"/>
              </a:solidFill>
              <a:latin typeface="Trebuchet MS" panose="020B0603020202020204"/>
            </a:endParaRPr>
          </a:p>
        </p:txBody>
      </p:sp>
      <p:sp>
        <p:nvSpPr>
          <p:cNvPr id="6" name="TextBox 5">
            <a:extLst>
              <a:ext uri="{FF2B5EF4-FFF2-40B4-BE49-F238E27FC236}">
                <a16:creationId xmlns:a16="http://schemas.microsoft.com/office/drawing/2014/main" id="{2457CD43-B7B1-4B98-81AA-F617913DBB47}"/>
              </a:ext>
            </a:extLst>
          </p:cNvPr>
          <p:cNvSpPr txBox="1"/>
          <p:nvPr/>
        </p:nvSpPr>
        <p:spPr>
          <a:xfrm>
            <a:off x="647700" y="1074143"/>
            <a:ext cx="7848600" cy="7186583"/>
          </a:xfrm>
          <a:prstGeom prst="rect">
            <a:avLst/>
          </a:prstGeom>
          <a:noFill/>
        </p:spPr>
        <p:txBody>
          <a:bodyPr wrap="square" rtlCol="0">
            <a:spAutoFit/>
          </a:bodyPr>
          <a:lstStyle/>
          <a:p>
            <a:pPr defTabSz="342900">
              <a:spcBef>
                <a:spcPts val="750"/>
              </a:spcBef>
              <a:spcAft>
                <a:spcPts val="600"/>
              </a:spcAft>
              <a:buClr>
                <a:schemeClr val="accent1"/>
              </a:buClr>
              <a:buSzPct val="80000"/>
            </a:pPr>
            <a:r>
              <a:rPr lang="en-US" sz="2800" u="sng" dirty="0">
                <a:solidFill>
                  <a:schemeClr val="tx1">
                    <a:lumMod val="75000"/>
                    <a:lumOff val="25000"/>
                  </a:schemeClr>
                </a:solidFill>
              </a:rPr>
              <a:t>Nationwide priority program </a:t>
            </a:r>
            <a:r>
              <a:rPr lang="en-US" sz="2800" dirty="0">
                <a:solidFill>
                  <a:schemeClr val="tx1">
                    <a:lumMod val="75000"/>
                    <a:lumOff val="25000"/>
                  </a:schemeClr>
                </a:solidFill>
              </a:rPr>
              <a:t>for:</a:t>
            </a:r>
          </a:p>
          <a:p>
            <a:pPr marL="257175" indent="-257175" defTabSz="342900">
              <a:spcBef>
                <a:spcPts val="750"/>
              </a:spcBef>
              <a:spcAft>
                <a:spcPts val="600"/>
              </a:spcAft>
              <a:buClr>
                <a:schemeClr val="accent1"/>
              </a:buClr>
              <a:buSzPct val="80000"/>
              <a:buFont typeface="Wingdings 3" charset="2"/>
              <a:buChar char=""/>
            </a:pPr>
            <a:r>
              <a:rPr lang="en-US" sz="2800" dirty="0">
                <a:solidFill>
                  <a:schemeClr val="tx1">
                    <a:lumMod val="75000"/>
                    <a:lumOff val="25000"/>
                  </a:schemeClr>
                </a:solidFill>
              </a:rPr>
              <a:t>An Indian Tribe or governmental subdivision of an Indian Tribe whose annual allocation of funding under the Tribal Transportation Program is insufficient to complete the highest priority project of the Indian Tribe or governmental subdivision of an Indian Tribe; or</a:t>
            </a:r>
          </a:p>
          <a:p>
            <a:pPr marL="257175" indent="-257175" defTabSz="342900">
              <a:spcBef>
                <a:spcPts val="750"/>
              </a:spcBef>
              <a:spcAft>
                <a:spcPts val="600"/>
              </a:spcAft>
              <a:buClr>
                <a:schemeClr val="accent1"/>
              </a:buClr>
              <a:buSzPct val="80000"/>
              <a:buFont typeface="Wingdings 3" charset="2"/>
              <a:buChar char=""/>
            </a:pPr>
            <a:r>
              <a:rPr lang="en-US" sz="2800" dirty="0">
                <a:solidFill>
                  <a:schemeClr val="tx1">
                    <a:lumMod val="75000"/>
                    <a:lumOff val="25000"/>
                  </a:schemeClr>
                </a:solidFill>
              </a:rPr>
              <a:t>Any Indian Tribe that has an emergency or disaster with respect to a transportation facility included on the national inventory of Tribal transportation facilities under section 202(b)(1) of Title 23, United States Code.</a:t>
            </a:r>
          </a:p>
          <a:p>
            <a:pPr marL="257175" indent="-257175" defTabSz="342900">
              <a:spcBef>
                <a:spcPts val="750"/>
              </a:spcBef>
              <a:spcAft>
                <a:spcPts val="1200"/>
              </a:spcAft>
              <a:buClr>
                <a:schemeClr val="accent1"/>
              </a:buClr>
              <a:buSzPct val="80000"/>
              <a:buFont typeface="Wingdings 3" charset="2"/>
              <a:buChar char=""/>
            </a:pPr>
            <a:endParaRPr lang="en-US" sz="2800" dirty="0">
              <a:highlight>
                <a:srgbClr val="00FFFF"/>
              </a:highlight>
            </a:endParaRPr>
          </a:p>
          <a:p>
            <a:pPr>
              <a:spcAft>
                <a:spcPts val="1200"/>
              </a:spcAft>
            </a:pPr>
            <a:endParaRPr lang="en-US" sz="1350" dirty="0">
              <a:highlight>
                <a:srgbClr val="00FFFF"/>
              </a:highlight>
            </a:endParaRPr>
          </a:p>
          <a:p>
            <a:pPr>
              <a:spcAft>
                <a:spcPts val="1200"/>
              </a:spcAft>
            </a:pPr>
            <a:endParaRPr lang="en-US" sz="1350" dirty="0">
              <a:highlight>
                <a:srgbClr val="00FFFF"/>
              </a:highlight>
            </a:endParaRPr>
          </a:p>
        </p:txBody>
      </p:sp>
    </p:spTree>
    <p:extLst>
      <p:ext uri="{BB962C8B-B14F-4D97-AF65-F5344CB8AC3E}">
        <p14:creationId xmlns:p14="http://schemas.microsoft.com/office/powerpoint/2010/main" val="4078468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8E573-4BE2-4D35-9514-BB0C76ECF5AE}"/>
              </a:ext>
            </a:extLst>
          </p:cNvPr>
          <p:cNvSpPr>
            <a:spLocks noGrp="1"/>
          </p:cNvSpPr>
          <p:nvPr>
            <p:ph type="title"/>
          </p:nvPr>
        </p:nvSpPr>
        <p:spPr/>
        <p:txBody>
          <a:bodyPr/>
          <a:lstStyle/>
          <a:p>
            <a:pPr algn="ctr"/>
            <a:r>
              <a:rPr lang="en-US" dirty="0"/>
              <a:t>High Priority Projects (HPP)</a:t>
            </a:r>
          </a:p>
        </p:txBody>
      </p:sp>
      <p:sp>
        <p:nvSpPr>
          <p:cNvPr id="3" name="Content Placeholder 2">
            <a:extLst>
              <a:ext uri="{FF2B5EF4-FFF2-40B4-BE49-F238E27FC236}">
                <a16:creationId xmlns:a16="http://schemas.microsoft.com/office/drawing/2014/main" id="{8FE6BDF7-DA15-4D76-8AA8-31765F58A053}"/>
              </a:ext>
            </a:extLst>
          </p:cNvPr>
          <p:cNvSpPr>
            <a:spLocks noGrp="1"/>
          </p:cNvSpPr>
          <p:nvPr>
            <p:ph idx="1"/>
          </p:nvPr>
        </p:nvSpPr>
        <p:spPr/>
        <p:txBody>
          <a:bodyPr>
            <a:normAutofit/>
          </a:bodyPr>
          <a:lstStyle/>
          <a:p>
            <a:r>
              <a:rPr lang="en-US" sz="2600" dirty="0"/>
              <a:t>$9 M/year set-aside from TTP (New)</a:t>
            </a:r>
          </a:p>
          <a:p>
            <a:r>
              <a:rPr lang="en-US" sz="2600" dirty="0"/>
              <a:t>$30 M/year subject to appropriations from the General Fund (Not included in the FY22 Consolidated Appropriations Act)</a:t>
            </a:r>
          </a:p>
          <a:p>
            <a:r>
              <a:rPr lang="en-US" sz="2600" dirty="0"/>
              <a:t>To be administered as described in MAP-21 (2012)</a:t>
            </a:r>
          </a:p>
          <a:p>
            <a:r>
              <a:rPr lang="en-US" sz="2600" dirty="0"/>
              <a:t>Will use the project scoring matrix from original 25 CFR 170</a:t>
            </a:r>
          </a:p>
          <a:p>
            <a:r>
              <a:rPr lang="en-US" sz="2600" dirty="0"/>
              <a:t>Still a lot of details to be worked out!</a:t>
            </a:r>
          </a:p>
          <a:p>
            <a:pPr lvl="1"/>
            <a:endParaRPr lang="en-US" dirty="0"/>
          </a:p>
        </p:txBody>
      </p:sp>
      <p:sp>
        <p:nvSpPr>
          <p:cNvPr id="4" name="Slide Number Placeholder 3">
            <a:extLst>
              <a:ext uri="{FF2B5EF4-FFF2-40B4-BE49-F238E27FC236}">
                <a16:creationId xmlns:a16="http://schemas.microsoft.com/office/drawing/2014/main" id="{CA843493-D86D-464B-8508-1759F1E2D3FE}"/>
              </a:ext>
            </a:extLst>
          </p:cNvPr>
          <p:cNvSpPr>
            <a:spLocks noGrp="1"/>
          </p:cNvSpPr>
          <p:nvPr>
            <p:ph type="sldNum" sz="quarter" idx="12"/>
          </p:nvPr>
        </p:nvSpPr>
        <p:spPr/>
        <p:txBody>
          <a:bodyPr/>
          <a:lstStyle/>
          <a:p>
            <a:fld id="{1A97B858-7F87-4293-BC05-FFDEB8F8B7A1}" type="slidenum">
              <a:rPr lang="en-US" smtClean="0"/>
              <a:pPr/>
              <a:t>8</a:t>
            </a:fld>
            <a:endParaRPr lang="en-US" dirty="0"/>
          </a:p>
        </p:txBody>
      </p:sp>
    </p:spTree>
    <p:extLst>
      <p:ext uri="{BB962C8B-B14F-4D97-AF65-F5344CB8AC3E}">
        <p14:creationId xmlns:p14="http://schemas.microsoft.com/office/powerpoint/2010/main" val="4024460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A101-C462-4930-9C6E-C6E880B55477}"/>
              </a:ext>
            </a:extLst>
          </p:cNvPr>
          <p:cNvSpPr>
            <a:spLocks noGrp="1"/>
          </p:cNvSpPr>
          <p:nvPr>
            <p:ph type="title"/>
          </p:nvPr>
        </p:nvSpPr>
        <p:spPr>
          <a:xfrm>
            <a:off x="799688" y="624590"/>
            <a:ext cx="7243002" cy="1255010"/>
          </a:xfrm>
        </p:spPr>
        <p:txBody>
          <a:bodyPr>
            <a:noAutofit/>
          </a:bodyPr>
          <a:lstStyle/>
          <a:p>
            <a:pPr algn="ctr"/>
            <a:r>
              <a:rPr lang="en-US" dirty="0"/>
              <a:t>Nationally Significant Federal Lands and Tribal Projects Program (NSFLTP)</a:t>
            </a:r>
            <a:br>
              <a:rPr lang="en-US" sz="2800" b="1" u="sng" dirty="0"/>
            </a:br>
            <a:br>
              <a:rPr lang="en-US" sz="2800" dirty="0"/>
            </a:br>
            <a:endParaRPr lang="en-US" sz="2800" dirty="0"/>
          </a:p>
        </p:txBody>
      </p:sp>
      <p:sp>
        <p:nvSpPr>
          <p:cNvPr id="4" name="Slide Number Placeholder 3">
            <a:extLst>
              <a:ext uri="{FF2B5EF4-FFF2-40B4-BE49-F238E27FC236}">
                <a16:creationId xmlns:a16="http://schemas.microsoft.com/office/drawing/2014/main" id="{D4A6FEC8-AE46-4628-AC98-FAF9C525B37A}"/>
              </a:ext>
            </a:extLst>
          </p:cNvPr>
          <p:cNvSpPr>
            <a:spLocks noGrp="1"/>
          </p:cNvSpPr>
          <p:nvPr>
            <p:ph type="sldNum" sz="quarter" idx="12"/>
          </p:nvPr>
        </p:nvSpPr>
        <p:spPr/>
        <p:txBody>
          <a:bodyPr/>
          <a:lstStyle/>
          <a:p>
            <a:pPr fontAlgn="base">
              <a:spcBef>
                <a:spcPct val="0"/>
              </a:spcBef>
              <a:spcAft>
                <a:spcPct val="0"/>
              </a:spcAft>
            </a:pPr>
            <a:fld id="{1A97B858-7F87-4293-BC05-FFDEB8F8B7A1}" type="slidenum">
              <a:rPr lang="en-US">
                <a:solidFill>
                  <a:srgbClr val="4E67C8"/>
                </a:solidFill>
                <a:latin typeface="Arial" pitchFamily="34" charset="0"/>
                <a:ea typeface="ＭＳ Ｐゴシック" charset="-128"/>
              </a:rPr>
              <a:pPr fontAlgn="base">
                <a:spcBef>
                  <a:spcPct val="0"/>
                </a:spcBef>
                <a:spcAft>
                  <a:spcPct val="0"/>
                </a:spcAft>
              </a:pPr>
              <a:t>9</a:t>
            </a:fld>
            <a:endParaRPr lang="en-US" dirty="0">
              <a:solidFill>
                <a:srgbClr val="4E67C8"/>
              </a:solidFill>
              <a:latin typeface="Arial" pitchFamily="34" charset="0"/>
              <a:ea typeface="ＭＳ Ｐゴシック" charset="-128"/>
            </a:endParaRPr>
          </a:p>
        </p:txBody>
      </p:sp>
      <p:sp>
        <p:nvSpPr>
          <p:cNvPr id="7" name="Rectangle 6">
            <a:extLst>
              <a:ext uri="{FF2B5EF4-FFF2-40B4-BE49-F238E27FC236}">
                <a16:creationId xmlns:a16="http://schemas.microsoft.com/office/drawing/2014/main" id="{2E831464-6F5A-4163-9578-FB655B63372E}"/>
              </a:ext>
            </a:extLst>
          </p:cNvPr>
          <p:cNvSpPr/>
          <p:nvPr/>
        </p:nvSpPr>
        <p:spPr>
          <a:xfrm>
            <a:off x="681824" y="2399447"/>
            <a:ext cx="4572000" cy="715581"/>
          </a:xfrm>
          <a:prstGeom prst="rect">
            <a:avLst/>
          </a:prstGeom>
        </p:spPr>
        <p:txBody>
          <a:bodyPr>
            <a:spAutoFit/>
          </a:bodyPr>
          <a:lstStyle/>
          <a:p>
            <a:endParaRPr lang="en-US" sz="1350" dirty="0"/>
          </a:p>
          <a:p>
            <a:endParaRPr lang="en-US" sz="1350" dirty="0"/>
          </a:p>
          <a:p>
            <a:endParaRPr lang="en-US" sz="1350" dirty="0"/>
          </a:p>
        </p:txBody>
      </p:sp>
      <p:sp>
        <p:nvSpPr>
          <p:cNvPr id="9" name="Content Placeholder 8">
            <a:extLst>
              <a:ext uri="{FF2B5EF4-FFF2-40B4-BE49-F238E27FC236}">
                <a16:creationId xmlns:a16="http://schemas.microsoft.com/office/drawing/2014/main" id="{A28AE32A-4E2D-466B-A832-110B6182CE6A}"/>
              </a:ext>
            </a:extLst>
          </p:cNvPr>
          <p:cNvSpPr>
            <a:spLocks noGrp="1"/>
          </p:cNvSpPr>
          <p:nvPr>
            <p:ph idx="1"/>
          </p:nvPr>
        </p:nvSpPr>
        <p:spPr>
          <a:xfrm>
            <a:off x="799688" y="1879600"/>
            <a:ext cx="6667912" cy="4673600"/>
          </a:xfrm>
        </p:spPr>
        <p:txBody>
          <a:bodyPr>
            <a:normAutofit/>
          </a:bodyPr>
          <a:lstStyle/>
          <a:p>
            <a:r>
              <a:rPr lang="en-US" sz="1800" dirty="0"/>
              <a:t>Funding - $275 M (FY 22-26) in contract authority from the HTF</a:t>
            </a:r>
          </a:p>
          <a:p>
            <a:r>
              <a:rPr lang="en-US" sz="1800" dirty="0"/>
              <a:t>Reduces (from $25 M to $12.5 M) minimum eligible project cost</a:t>
            </a:r>
          </a:p>
          <a:p>
            <a:r>
              <a:rPr lang="en-US" sz="1800" dirty="0"/>
              <a:t>Modifies the Federal share requirements:</a:t>
            </a:r>
          </a:p>
          <a:p>
            <a:pPr lvl="1"/>
            <a:r>
              <a:rPr lang="en-US" sz="1800" dirty="0"/>
              <a:t>Federal share for tribal projects is 100%; </a:t>
            </a:r>
          </a:p>
          <a:p>
            <a:pPr lvl="1"/>
            <a:r>
              <a:rPr lang="en-US" sz="1800" dirty="0"/>
              <a:t>For other projects, it allows Title 23 and Title 49 funds to be used for the “non‐Federal” share</a:t>
            </a:r>
          </a:p>
          <a:p>
            <a:r>
              <a:rPr lang="en-US" sz="1800" dirty="0"/>
              <a:t>Requires an even split between tribal and Federal lands projects</a:t>
            </a:r>
          </a:p>
          <a:p>
            <a:r>
              <a:rPr lang="en-US" sz="1800" dirty="0"/>
              <a:t>Of the funds for Federal lands projects, requires that at least 1 eligible project be carried out in a unit of the National Park System with ≥3 M annual visitors</a:t>
            </a:r>
          </a:p>
          <a:p>
            <a:pPr marL="0" indent="0">
              <a:buNone/>
            </a:pPr>
            <a:endParaRPr lang="en-US" sz="1800" dirty="0"/>
          </a:p>
          <a:p>
            <a:endParaRPr lang="en-US" dirty="0"/>
          </a:p>
          <a:p>
            <a:endParaRPr lang="en-US" dirty="0"/>
          </a:p>
          <a:p>
            <a:endParaRPr lang="en-US" dirty="0"/>
          </a:p>
        </p:txBody>
      </p:sp>
    </p:spTree>
    <p:extLst>
      <p:ext uri="{BB962C8B-B14F-4D97-AF65-F5344CB8AC3E}">
        <p14:creationId xmlns:p14="http://schemas.microsoft.com/office/powerpoint/2010/main" val="2451704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PLS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viewStage xmlns="63ed583d-7590-47b9-98bc-2af72f9646ac" xsi:nil="true"/>
    <Comments xmlns="63ed583d-7590-47b9-98bc-2af72f9646ac" xsi:nil="true"/>
    <PublishStage xmlns="63ed583d-7590-47b9-98bc-2af72f9646a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B2C590C5B0E548BBB80B30B4757BD0" ma:contentTypeVersion="11" ma:contentTypeDescription="Create a new document." ma:contentTypeScope="" ma:versionID="9b3c681f22ce2d5d318248d2d306fa88">
  <xsd:schema xmlns:xsd="http://www.w3.org/2001/XMLSchema" xmlns:xs="http://www.w3.org/2001/XMLSchema" xmlns:p="http://schemas.microsoft.com/office/2006/metadata/properties" xmlns:ns2="63ed583d-7590-47b9-98bc-2af72f9646ac" xmlns:ns3="b3ce6949-99fe-4549-b75a-2322037c47c1" targetNamespace="http://schemas.microsoft.com/office/2006/metadata/properties" ma:root="true" ma:fieldsID="d7ad1c33628d3695e01fc08897cbf145" ns2:_="" ns3:_="">
    <xsd:import namespace="63ed583d-7590-47b9-98bc-2af72f9646ac"/>
    <xsd:import namespace="b3ce6949-99fe-4549-b75a-2322037c47c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ReviewStage" minOccurs="0"/>
                <xsd:element ref="ns2:Comments" minOccurs="0"/>
                <xsd:element ref="ns2:PublishStage"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ed583d-7590-47b9-98bc-2af72f9646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ReviewStage" ma:index="12" nillable="true" ma:displayName="Review Stage" ma:format="Dropdown" ma:internalName="ReviewStage">
      <xsd:simpleType>
        <xsd:restriction base="dms:Choice">
          <xsd:enumeration value="Review 1 complete"/>
          <xsd:enumeration value="Review 2 complete - QC ready"/>
          <xsd:enumeration value="Review 2 complete - EDITS/COMMENTS"/>
          <xsd:enumeration value="Completed QC &amp; saved clean"/>
          <xsd:enumeration value="Sent to OD for review"/>
          <xsd:enumeration value="Completed OD review"/>
          <xsd:enumeration value="Completed T-Team review"/>
          <xsd:enumeration value="Final edits made"/>
          <xsd:enumeration value="FINAL"/>
        </xsd:restriction>
      </xsd:simpleType>
    </xsd:element>
    <xsd:element name="Comments" ma:index="13" nillable="true" ma:displayName="Comments" ma:format="Dropdown" ma:internalName="Comments">
      <xsd:simpleType>
        <xsd:restriction base="dms:Text">
          <xsd:maxLength value="255"/>
        </xsd:restriction>
      </xsd:simpleType>
    </xsd:element>
    <xsd:element name="PublishStage" ma:index="14" nillable="true" ma:displayName="Publish Stage" ma:format="Dropdown" ma:internalName="PublishStage">
      <xsd:simpleType>
        <xsd:restriction base="dms:Choice">
          <xsd:enumeration value="Still editing"/>
          <xsd:enumeration value="Ready for PDF"/>
          <xsd:enumeration value="Converted to PDF"/>
          <xsd:enumeration value="Added to Compiled PDF"/>
          <xsd:enumeration value="QC complete"/>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ce6949-99fe-4549-b75a-2322037c47c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BD2BE4-F3E5-45B1-B00A-AF7AF65464CB}">
  <ds:schemaRefs>
    <ds:schemaRef ds:uri="http://purl.org/dc/terms/"/>
    <ds:schemaRef ds:uri="b3ce6949-99fe-4549-b75a-2322037c47c1"/>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63ed583d-7590-47b9-98bc-2af72f9646ac"/>
    <ds:schemaRef ds:uri="http://www.w3.org/XML/1998/namespace"/>
  </ds:schemaRefs>
</ds:datastoreItem>
</file>

<file path=customXml/itemProps2.xml><?xml version="1.0" encoding="utf-8"?>
<ds:datastoreItem xmlns:ds="http://schemas.openxmlformats.org/officeDocument/2006/customXml" ds:itemID="{24D9D6C3-47F0-492A-895D-832001E9B1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ed583d-7590-47b9-98bc-2af72f9646ac"/>
    <ds:schemaRef ds:uri="b3ce6949-99fe-4549-b75a-2322037c47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0E6E28-922E-489D-B6F0-B2B4E17434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Template</Template>
  <TotalTime>0</TotalTime>
  <Words>970</Words>
  <Application>Microsoft Office PowerPoint</Application>
  <PresentationFormat>On-screen Show (4:3)</PresentationFormat>
  <Paragraphs>162</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Courier New</vt:lpstr>
      <vt:lpstr>Open Sans</vt:lpstr>
      <vt:lpstr>Trebuchet MS</vt:lpstr>
      <vt:lpstr>Wingdings 3</vt:lpstr>
      <vt:lpstr>HPLS Theme</vt:lpstr>
      <vt:lpstr>Tribal Transportation Program (TTP) and Bipartisan Infrastructure Law (BIL)* Overview</vt:lpstr>
      <vt:lpstr>Today’s Topics</vt:lpstr>
      <vt:lpstr>Tribal Transportation Program - BIL</vt:lpstr>
      <vt:lpstr>Tribal Transportation Program Bridge Fund</vt:lpstr>
      <vt:lpstr>Tribal Transportation Program Safety Fund</vt:lpstr>
      <vt:lpstr>BIA Indian Highway Safety Program</vt:lpstr>
      <vt:lpstr>High Priority Projects (HPP)</vt:lpstr>
      <vt:lpstr>High Priority Projects (HPP)</vt:lpstr>
      <vt:lpstr>Nationally Significant Federal Lands and Tribal Projects Program (NSFLTP)  </vt:lpstr>
      <vt:lpstr>National Significant Federal Lands and Tribal Project Program</vt:lpstr>
      <vt:lpstr>FHWA Awards Nearly $9 Million for Tribal Transportation Safety Improvements and Announces Additional $120 Million Available Thanks to President’s Bipartisan Infrastructure Law | FHWA (dot.gov)  </vt:lpstr>
      <vt:lpstr>Transportation Funding Opportunities for Tribal Nations (dot.gov)</vt:lpstr>
      <vt:lpstr>EMAIL LIST SERVE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INFRASTRUCTURE INVESTMENT AND JOBS ACT (IIJA) Overview of highway provisions</dc:title>
  <dc:creator/>
  <cp:lastModifiedBy/>
  <cp:revision>48</cp:revision>
  <dcterms:created xsi:type="dcterms:W3CDTF">2017-11-21T14:37:20Z</dcterms:created>
  <dcterms:modified xsi:type="dcterms:W3CDTF">2022-12-07T06:00:46Z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0x010100FEB2C590C5B0E548BBB80B30B4757BD0</vt:lpwstr>
  </property>
</Properties>
</file>